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sldIdLst>
    <p:sldId id="264" r:id="rId2"/>
    <p:sldId id="267" r:id="rId3"/>
    <p:sldId id="265" r:id="rId4"/>
    <p:sldId id="266" r:id="rId5"/>
    <p:sldId id="268" r:id="rId6"/>
    <p:sldId id="269" r:id="rId7"/>
    <p:sldId id="302" r:id="rId8"/>
    <p:sldId id="303" r:id="rId9"/>
    <p:sldId id="273" r:id="rId10"/>
    <p:sldId id="274" r:id="rId11"/>
    <p:sldId id="299" r:id="rId12"/>
    <p:sldId id="301" r:id="rId13"/>
    <p:sldId id="300" r:id="rId14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B84F"/>
    <a:srgbClr val="FF9900"/>
    <a:srgbClr val="F06100"/>
    <a:srgbClr val="FFF8F3"/>
    <a:srgbClr val="FFF2E9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22" autoAdjust="0"/>
  </p:normalViewPr>
  <p:slideViewPr>
    <p:cSldViewPr>
      <p:cViewPr varScale="1">
        <p:scale>
          <a:sx n="36" d="100"/>
          <a:sy n="36" d="100"/>
        </p:scale>
        <p:origin x="1340" y="48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B0DE0-1D1E-47A1-A317-E21061C00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7E7B12-3B5B-4050-8E99-8DDCAA3AD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2099864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D8703-1C12-4BF5-8A1C-D0C0CAA3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E5D0C-2F3D-456D-8D8A-0EA92FB34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90055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1023F7-7C4B-4674-8BAE-4B43C01F2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939664-B6C5-4952-8AFC-EA50A8428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62242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B96F4-07F8-40D3-ABF5-9B844B7E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1A4C52-417A-4261-B867-42D3FBF2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909060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5CEBF-9C4A-4D36-8335-E3A68415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73AD2E-8F9B-4A3E-94B5-7855FFEA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574949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302A7-1D0F-4674-8C22-FA218D19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4D0E29-F766-4A31-A007-1F5A58008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50F5C1-115D-4B36-A6DF-4239AD718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639857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953B0-73ED-4679-94A8-FA444C67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D052B3-4987-4024-90C7-FD56301A7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8CCE37-CE83-4553-AE06-C0689B1C3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10C8A9-4B76-46AB-A9F5-CE704F4E1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ED21C4-F312-4A8A-9DC1-93125AA8E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0317666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3B9C5-58CE-420E-982A-5350C5BE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502932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62700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6C580-5C36-42BC-8D48-DE0FB0CE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E856DA-06F1-497D-BF54-EEDDDF793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EBF4C5-2DC2-471C-8AE3-C13D00D9E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5247919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55C4B-A9E9-4315-94D3-46029C71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86C47B-E3A2-440F-BF10-966287002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3F61F2-1158-47A0-9E7A-78526415D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5590073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>
            <a:extLst>
              <a:ext uri="{FF2B5EF4-FFF2-40B4-BE49-F238E27FC236}">
                <a16:creationId xmlns:a16="http://schemas.microsoft.com/office/drawing/2014/main" id="{6AD6FC49-A30B-4B61-BC68-A09191442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gGrid">
            <a:fgClr>
              <a:schemeClr val="accent1"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49B4B301-91A0-4A67-884F-C2B9E0940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060575"/>
            <a:ext cx="4824412" cy="3600450"/>
          </a:xfrm>
          <a:prstGeom prst="rect">
            <a:avLst/>
          </a:prstGeom>
          <a:pattFill prst="smGrid">
            <a:fgClr>
              <a:schemeClr val="accent1"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F0CCA09-860F-449E-93A9-CD782D29F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96863"/>
            <a:ext cx="813593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800" b="1">
                <a:solidFill>
                  <a:schemeClr val="bg1"/>
                </a:solidFill>
                <a:latin typeface="Arial" panose="020B0604020202020204" pitchFamily="34" charset="0"/>
              </a:rPr>
              <a:t>ORGANIZANDO A IGREJA</a:t>
            </a:r>
            <a:r>
              <a:rPr lang="pt-BR" altLang="pt-BR" sz="4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3200" b="1">
                <a:solidFill>
                  <a:srgbClr val="FF0000"/>
                </a:solidFill>
                <a:latin typeface="PosterBodoni BT" pitchFamily="18" charset="0"/>
              </a:rPr>
              <a:t>PARA A VISITAÇÃO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FD6B1428-C6F6-40D5-8884-42A56DCF6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16267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400" b="1">
                <a:solidFill>
                  <a:schemeClr val="bg1"/>
                </a:solidFill>
                <a:latin typeface="Arial" panose="020B0604020202020204" pitchFamily="34" charset="0"/>
              </a:rPr>
              <a:t>Marcos Faiock Bomfim</a:t>
            </a:r>
          </a:p>
          <a:p>
            <a:pPr algn="ctr">
              <a:spcBef>
                <a:spcPct val="50000"/>
              </a:spcBef>
            </a:pPr>
            <a:r>
              <a:rPr lang="pt-BR" altLang="pt-BR" sz="1200" b="1">
                <a:solidFill>
                  <a:schemeClr val="bg1"/>
                </a:solidFill>
                <a:latin typeface="Arial" panose="020B0604020202020204" pitchFamily="34" charset="0"/>
              </a:rPr>
              <a:t>Mordomia Cristã - ASR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2B2E8CE4-72C2-4AC9-8CE9-A0C7EA3A01C2}"/>
              </a:ext>
            </a:extLst>
          </p:cNvPr>
          <p:cNvSpPr>
            <a:spLocks noChangeArrowheads="1"/>
          </p:cNvSpPr>
          <p:nvPr/>
        </p:nvSpPr>
        <p:spPr bwMode="auto">
          <a:xfrm rot="-659639">
            <a:off x="827088" y="2565400"/>
            <a:ext cx="3600450" cy="2592388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5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434D95EA-31F2-4AB4-BBDF-5425A4D3E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8458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54063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066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067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2068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50069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4641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213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3785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8357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 sz="3600" b="1">
                <a:latin typeface="Tahoma" panose="020B0604030504040204" pitchFamily="34" charset="0"/>
              </a:rPr>
              <a:t>  </a:t>
            </a:r>
            <a:endParaRPr lang="pt-BR" altLang="pt-BR" sz="3600">
              <a:latin typeface="Tahoma" panose="020B060403050404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8599B423-2BC4-4277-AF62-F18201BF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868863"/>
            <a:ext cx="86423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latin typeface="Arial" panose="020B0604020202020204" pitchFamily="34" charset="0"/>
              </a:rPr>
              <a:t>Podem ser chamadas de </a:t>
            </a:r>
          </a:p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E9E400"/>
                </a:solidFill>
                <a:latin typeface="Arial" panose="020B0604020202020204" pitchFamily="34" charset="0"/>
              </a:rPr>
              <a:t>Conselho de Anciãos</a:t>
            </a:r>
            <a:endParaRPr lang="pt-BR" altLang="pt-BR" sz="3600">
              <a:latin typeface="Arial" panose="020B0604020202020204" pitchFamily="34" charset="0"/>
            </a:endParaRP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37131A1E-E0C6-488D-87A1-334E93A55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2563"/>
            <a:ext cx="765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VI. FAÇA REUNIÕES REGULARES</a:t>
            </a:r>
          </a:p>
        </p:txBody>
      </p:sp>
      <p:pic>
        <p:nvPicPr>
          <p:cNvPr id="46089" name="Picture 9">
            <a:extLst>
              <a:ext uri="{FF2B5EF4-FFF2-40B4-BE49-F238E27FC236}">
                <a16:creationId xmlns:a16="http://schemas.microsoft.com/office/drawing/2014/main" id="{89EDFDDD-05D7-4EC4-9505-7F8304DF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196975"/>
            <a:ext cx="535781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420402DC-88D0-4036-857B-8E82F4582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412875"/>
            <a:ext cx="4032250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8438" indent="79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3223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9700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617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2654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7226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1798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6370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942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b="1">
                <a:latin typeface="Arial" panose="020B0604020202020204" pitchFamily="34" charset="0"/>
              </a:rPr>
              <a:t>“Cumpre – lhe visitar o povo </a:t>
            </a:r>
            <a:r>
              <a:rPr lang="pt-BR" altLang="pt-BR" sz="4000" b="1">
                <a:solidFill>
                  <a:srgbClr val="FFFF66"/>
                </a:solidFill>
                <a:latin typeface="Arial" panose="020B0604020202020204" pitchFamily="34" charset="0"/>
              </a:rPr>
              <a:t>em casa</a:t>
            </a:r>
            <a:r>
              <a:rPr lang="pt-BR" altLang="pt-BR" b="1">
                <a:latin typeface="Arial" panose="020B0604020202020204" pitchFamily="34" charset="0"/>
              </a:rPr>
              <a:t>, conversando e orando com eles em fervor e humildade. Há famílias que nunca serão postas em contato com as verdades da Palavra de Deus, a menos que os mordomos de sua graça lhes indiquem o caminho mais elevado…” </a:t>
            </a:r>
            <a:r>
              <a:rPr lang="pt-BR" altLang="pt-BR" sz="1800">
                <a:latin typeface="Arial" panose="020B0604020202020204" pitchFamily="34" charset="0"/>
              </a:rPr>
              <a:t>O.E., p.187</a:t>
            </a: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7A06E577-ED82-40F8-8DB1-C0D8E59A7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90513"/>
            <a:ext cx="87487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solidFill>
                  <a:srgbClr val="FF0000"/>
                </a:solidFill>
                <a:latin typeface="Arial" panose="020B0604020202020204" pitchFamily="34" charset="0"/>
              </a:rPr>
              <a:t>Trabalho do visitador</a:t>
            </a:r>
          </a:p>
        </p:txBody>
      </p:sp>
      <p:pic>
        <p:nvPicPr>
          <p:cNvPr id="71688" name="Picture 8">
            <a:extLst>
              <a:ext uri="{FF2B5EF4-FFF2-40B4-BE49-F238E27FC236}">
                <a16:creationId xmlns:a16="http://schemas.microsoft.com/office/drawing/2014/main" id="{A1599F6C-E0F3-4014-83C2-93F28FA3C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35179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1028">
            <a:extLst>
              <a:ext uri="{FF2B5EF4-FFF2-40B4-BE49-F238E27FC236}">
                <a16:creationId xmlns:a16="http://schemas.microsoft.com/office/drawing/2014/main" id="{531D99DD-0A4D-4AF7-8789-47A56D8CD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616075"/>
            <a:ext cx="3814763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8438" indent="793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3223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9700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6177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2654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7226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1798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6370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9428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b="1">
                <a:latin typeface="Arial" panose="020B0604020202020204" pitchFamily="34" charset="0"/>
              </a:rPr>
              <a:t>...”Ao cooperarem assim com Deus, </a:t>
            </a:r>
          </a:p>
          <a:p>
            <a:pPr algn="ctr"/>
            <a:r>
              <a:rPr lang="pt-BR" altLang="pt-BR" b="1">
                <a:latin typeface="Arial" panose="020B0604020202020204" pitchFamily="34" charset="0"/>
              </a:rPr>
              <a:t>[1] Ele os </a:t>
            </a:r>
            <a:r>
              <a:rPr lang="pt-BR" altLang="pt-BR" sz="2800" b="1">
                <a:solidFill>
                  <a:srgbClr val="FFFF66"/>
                </a:solidFill>
                <a:latin typeface="Arial" panose="020B0604020202020204" pitchFamily="34" charset="0"/>
              </a:rPr>
              <a:t>revestirá de poder espiritual</a:t>
            </a:r>
            <a:r>
              <a:rPr lang="pt-BR" altLang="pt-BR" sz="2000" b="1">
                <a:solidFill>
                  <a:srgbClr val="FFFF66"/>
                </a:solidFill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pt-BR" altLang="pt-BR" b="1">
                <a:latin typeface="Arial" panose="020B0604020202020204" pitchFamily="34" charset="0"/>
              </a:rPr>
              <a:t> [2] </a:t>
            </a:r>
            <a:r>
              <a:rPr lang="pt-BR" altLang="pt-BR" sz="2800" b="1">
                <a:solidFill>
                  <a:srgbClr val="FFFF66"/>
                </a:solidFill>
                <a:latin typeface="Arial" panose="020B0604020202020204" pitchFamily="34" charset="0"/>
              </a:rPr>
              <a:t>Cristo os guiará</a:t>
            </a:r>
            <a:r>
              <a:rPr lang="pt-BR" altLang="pt-BR" b="1">
                <a:latin typeface="Arial" panose="020B0604020202020204" pitchFamily="34" charset="0"/>
              </a:rPr>
              <a:t> em sua obra, </a:t>
            </a:r>
          </a:p>
          <a:p>
            <a:pPr algn="ctr"/>
            <a:r>
              <a:rPr lang="pt-BR" altLang="pt-BR" b="1">
                <a:latin typeface="Arial" panose="020B0604020202020204" pitchFamily="34" charset="0"/>
              </a:rPr>
              <a:t>[3] </a:t>
            </a:r>
            <a:r>
              <a:rPr lang="pt-BR" altLang="pt-BR" sz="2800" b="1">
                <a:solidFill>
                  <a:srgbClr val="FFFF66"/>
                </a:solidFill>
                <a:latin typeface="Arial" panose="020B0604020202020204" pitchFamily="34" charset="0"/>
              </a:rPr>
              <a:t>dando-lhes palavras</a:t>
            </a:r>
            <a:r>
              <a:rPr lang="pt-BR" altLang="pt-BR" b="1">
                <a:latin typeface="Arial" panose="020B0604020202020204" pitchFamily="34" charset="0"/>
              </a:rPr>
              <a:t> que penetrarão 	profundamente no coração dos ouvintes”. </a:t>
            </a:r>
            <a:r>
              <a:rPr lang="pt-BR" altLang="pt-BR" sz="1800">
                <a:latin typeface="Arial" panose="020B0604020202020204" pitchFamily="34" charset="0"/>
              </a:rPr>
              <a:t>O.E.,187</a:t>
            </a:r>
          </a:p>
        </p:txBody>
      </p:sp>
      <p:sp>
        <p:nvSpPr>
          <p:cNvPr id="73734" name="Text Box 1030">
            <a:extLst>
              <a:ext uri="{FF2B5EF4-FFF2-40B4-BE49-F238E27FC236}">
                <a16:creationId xmlns:a16="http://schemas.microsoft.com/office/drawing/2014/main" id="{E246A887-ED04-4CBA-BE04-3D1FECE0D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0363" y="333375"/>
            <a:ext cx="986472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solidFill>
                  <a:srgbClr val="FF0000"/>
                </a:solidFill>
                <a:latin typeface="Arial" panose="020B0604020202020204" pitchFamily="34" charset="0"/>
              </a:rPr>
              <a:t>Resultados</a:t>
            </a:r>
          </a:p>
        </p:txBody>
      </p:sp>
      <p:pic>
        <p:nvPicPr>
          <p:cNvPr id="73738" name="Picture 1034">
            <a:extLst>
              <a:ext uri="{FF2B5EF4-FFF2-40B4-BE49-F238E27FC236}">
                <a16:creationId xmlns:a16="http://schemas.microsoft.com/office/drawing/2014/main" id="{4A4A3557-F417-42C8-934B-027037F9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995738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>
            <a:extLst>
              <a:ext uri="{FF2B5EF4-FFF2-40B4-BE49-F238E27FC236}">
                <a16:creationId xmlns:a16="http://schemas.microsoft.com/office/drawing/2014/main" id="{2ED7796B-8301-494C-9333-CF7223E1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3">
            <a:extLst>
              <a:ext uri="{FF2B5EF4-FFF2-40B4-BE49-F238E27FC236}">
                <a16:creationId xmlns:a16="http://schemas.microsoft.com/office/drawing/2014/main" id="{46C87E76-B04B-454C-A151-9C436B5DE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508500"/>
            <a:ext cx="8928100" cy="2289175"/>
          </a:xfrm>
          <a:prstGeom prst="rect">
            <a:avLst/>
          </a:prstGeom>
          <a:solidFill>
            <a:srgbClr val="FFFF99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501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5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rgbClr val="FF0000"/>
                </a:solidFill>
                <a:latin typeface="Tahoma" panose="020B0604030504040204" pitchFamily="34" charset="0"/>
              </a:rPr>
              <a:t>“Anjos de Deus vos acompanharão às moradas daqueles a quem visitais”.</a:t>
            </a:r>
          </a:p>
          <a:p>
            <a:pPr algn="ctr"/>
            <a:r>
              <a:rPr lang="pt-BR" altLang="pt-BR" sz="3600" b="1">
                <a:solidFill>
                  <a:srgbClr val="FF0000"/>
                </a:solidFill>
                <a:latin typeface="Tahoma" panose="020B0604030504040204" pitchFamily="34" charset="0"/>
              </a:rPr>
              <a:t>   </a:t>
            </a:r>
            <a:r>
              <a:rPr lang="pt-BR" altLang="pt-BR" sz="2800">
                <a:solidFill>
                  <a:srgbClr val="FF0000"/>
                </a:solidFill>
                <a:latin typeface="Tahoma" panose="020B0604030504040204" pitchFamily="34" charset="0"/>
              </a:rPr>
              <a:t>P.J.,57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027">
            <a:extLst>
              <a:ext uri="{FF2B5EF4-FFF2-40B4-BE49-F238E27FC236}">
                <a16:creationId xmlns:a16="http://schemas.microsoft.com/office/drawing/2014/main" id="{1791E694-899A-4E4A-AEA4-1820D979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355" r="3525" b="4832"/>
          <a:stretch>
            <a:fillRect/>
          </a:stretch>
        </p:blipFill>
        <p:spPr bwMode="auto">
          <a:xfrm>
            <a:off x="1703388" y="1125538"/>
            <a:ext cx="5605462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Text Box 1026">
            <a:extLst>
              <a:ext uri="{FF2B5EF4-FFF2-40B4-BE49-F238E27FC236}">
                <a16:creationId xmlns:a16="http://schemas.microsoft.com/office/drawing/2014/main" id="{FC721443-146F-4B51-B2EB-CBB91C18B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7163"/>
            <a:ext cx="8763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 sz="3200" b="1">
                <a:solidFill>
                  <a:srgbClr val="FF0000"/>
                </a:solidFill>
                <a:latin typeface="Arial" panose="020B0604020202020204" pitchFamily="34" charset="0"/>
              </a:rPr>
              <a:t>l. Forme uma</a:t>
            </a:r>
            <a:r>
              <a:rPr lang="pt-BR" altLang="pt-BR" sz="32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pt-BR" altLang="pt-BR" sz="4800" b="1">
                <a:solidFill>
                  <a:srgbClr val="FFFF66"/>
                </a:solidFill>
                <a:latin typeface="Arial" panose="020B0604020202020204" pitchFamily="34" charset="0"/>
              </a:rPr>
              <a:t>EQUIPE</a:t>
            </a:r>
            <a:r>
              <a:rPr lang="pt-BR" altLang="pt-BR" sz="3200" b="1">
                <a:solidFill>
                  <a:srgbClr val="FF0000"/>
                </a:solidFill>
                <a:latin typeface="Arial" panose="020B0604020202020204" pitchFamily="34" charset="0"/>
              </a:rPr>
              <a:t> de visitadores</a:t>
            </a:r>
          </a:p>
        </p:txBody>
      </p:sp>
      <p:sp>
        <p:nvSpPr>
          <p:cNvPr id="38917" name="Text Box 1029">
            <a:extLst>
              <a:ext uri="{FF2B5EF4-FFF2-40B4-BE49-F238E27FC236}">
                <a16:creationId xmlns:a16="http://schemas.microsoft.com/office/drawing/2014/main" id="{6EA912D8-9AA2-4E3F-86E7-55527A033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5165725"/>
            <a:ext cx="8748713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3200">
                <a:latin typeface="Arial" panose="020B0604020202020204" pitchFamily="34" charset="0"/>
              </a:rPr>
              <a:t>Podem participar:</a:t>
            </a:r>
          </a:p>
          <a:p>
            <a:pPr algn="ctr"/>
            <a:r>
              <a:rPr lang="pt-BR" altLang="pt-BR" b="1">
                <a:solidFill>
                  <a:srgbClr val="FFFF66"/>
                </a:solidFill>
                <a:latin typeface="Arial" panose="020B0604020202020204" pitchFamily="34" charset="0"/>
              </a:rPr>
              <a:t>Anciãos, diáconos, professores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>
                <a:latin typeface="Arial" panose="020B0604020202020204" pitchFamily="34" charset="0"/>
              </a:rPr>
              <a:t>de Escola Sabatina, pessoas de comprovada experiência espiritual.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3B761A48-2C81-4E38-928F-8460A218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04813"/>
            <a:ext cx="853281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 sz="2800">
                <a:solidFill>
                  <a:srgbClr val="FF0000"/>
                </a:solidFill>
                <a:latin typeface="Arial" panose="020B0604020202020204" pitchFamily="34" charset="0"/>
              </a:rPr>
              <a:t>II. Forme uma </a:t>
            </a:r>
            <a:r>
              <a:rPr lang="pt-BR" altLang="pt-BR" sz="4400" b="1">
                <a:solidFill>
                  <a:srgbClr val="FFFF66"/>
                </a:solidFill>
                <a:latin typeface="Arial" panose="020B0604020202020204" pitchFamily="34" charset="0"/>
              </a:rPr>
              <a:t>LISTA DAS FAMÍLIAS</a:t>
            </a:r>
            <a:r>
              <a:rPr lang="pt-BR" altLang="pt-BR" sz="2800">
                <a:solidFill>
                  <a:srgbClr val="FF0000"/>
                </a:solidFill>
                <a:latin typeface="Arial" panose="020B0604020202020204" pitchFamily="34" charset="0"/>
              </a:rPr>
              <a:t> da igreja. 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7D6EDC52-804A-4C29-97FB-9CF11EDA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3548063" cy="44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id="{321FDA23-188B-4465-9E15-9D8D4163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"/>
          <a:stretch>
            <a:fillRect/>
          </a:stretch>
        </p:blipFill>
        <p:spPr bwMode="auto">
          <a:xfrm rot="-908330">
            <a:off x="755650" y="3810000"/>
            <a:ext cx="2447925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23524E95-84DC-48B6-9745-1B6CB955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0475" y="5043488"/>
            <a:ext cx="89646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54063">
              <a:tabLst>
                <a:tab pos="674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06675" indent="-609600">
              <a:tabLst>
                <a:tab pos="674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06775" indent="-609600">
              <a:tabLst>
                <a:tab pos="674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206875" indent="-609600">
              <a:tabLst>
                <a:tab pos="674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5006975" indent="-609600">
              <a:tabLst>
                <a:tab pos="674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464175" indent="-609600" fontAlgn="base">
              <a:spcBef>
                <a:spcPct val="0"/>
              </a:spcBef>
              <a:spcAft>
                <a:spcPct val="0"/>
              </a:spcAft>
              <a:tabLst>
                <a:tab pos="674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21375" indent="-609600" fontAlgn="base">
              <a:spcBef>
                <a:spcPct val="0"/>
              </a:spcBef>
              <a:spcAft>
                <a:spcPct val="0"/>
              </a:spcAft>
              <a:tabLst>
                <a:tab pos="674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378575" indent="-609600" fontAlgn="base">
              <a:spcBef>
                <a:spcPct val="0"/>
              </a:spcBef>
              <a:spcAft>
                <a:spcPct val="0"/>
              </a:spcAft>
              <a:tabLst>
                <a:tab pos="674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835775" indent="-609600" fontAlgn="base">
              <a:spcBef>
                <a:spcPct val="0"/>
              </a:spcBef>
              <a:spcAft>
                <a:spcPct val="0"/>
              </a:spcAft>
              <a:tabLst>
                <a:tab pos="6746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3200">
                <a:latin typeface="Arial" panose="020B0604020202020204" pitchFamily="34" charset="0"/>
              </a:rPr>
              <a:t>		- Explicar o programa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3200">
                <a:latin typeface="Arial" panose="020B0604020202020204" pitchFamily="34" charset="0"/>
              </a:rPr>
              <a:t>		- Orar pelo programa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3200">
                <a:latin typeface="Arial" panose="020B0604020202020204" pitchFamily="34" charset="0"/>
              </a:rPr>
              <a:t>		- Distribuir os endereços das famílias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37B11C1C-BE50-416F-A524-6444B0830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9646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3200">
                <a:solidFill>
                  <a:srgbClr val="FF0000"/>
                </a:solidFill>
                <a:latin typeface="Tahoma" panose="020B0604030504040204" pitchFamily="34" charset="0"/>
              </a:rPr>
              <a:t>III. </a:t>
            </a:r>
            <a:r>
              <a:rPr lang="pt-BR" altLang="pt-BR" sz="4400" b="1">
                <a:solidFill>
                  <a:srgbClr val="FFFF66"/>
                </a:solidFill>
                <a:latin typeface="Arial" panose="020B0604020202020204" pitchFamily="34" charset="0"/>
              </a:rPr>
              <a:t>REÚNA A EQUIPE</a:t>
            </a:r>
            <a:r>
              <a:rPr lang="pt-BR" altLang="pt-BR" sz="3200">
                <a:solidFill>
                  <a:srgbClr val="FF0000"/>
                </a:solidFill>
                <a:latin typeface="Tahoma" panose="020B0604030504040204" pitchFamily="34" charset="0"/>
              </a:rPr>
              <a:t> para:</a:t>
            </a:r>
          </a:p>
          <a:p>
            <a:pPr algn="ctr">
              <a:spcBef>
                <a:spcPct val="50000"/>
              </a:spcBef>
            </a:pPr>
            <a:endParaRPr lang="pt-BR" altLang="pt-BR" sz="2000">
              <a:solidFill>
                <a:srgbClr val="FF0000"/>
              </a:solidFill>
            </a:endParaRP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D79FA93E-91E2-45CC-826D-AEBB2D24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35050"/>
            <a:ext cx="5832475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43AF2027-3FAE-431B-BD1D-1B5101B9C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5888" y="44450"/>
            <a:ext cx="929640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54063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06675" indent="-609600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06775" indent="-609600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206875" indent="-609600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5006975" indent="-609600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4641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213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3785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8357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 sz="3200">
                <a:solidFill>
                  <a:srgbClr val="FF0000"/>
                </a:solidFill>
                <a:latin typeface="Arial" panose="020B0604020202020204" pitchFamily="34" charset="0"/>
              </a:rPr>
              <a:t>IV. ESTABELEÇA UM </a:t>
            </a:r>
            <a:r>
              <a:rPr lang="pt-BR" altLang="pt-BR" sz="5400" b="1">
                <a:solidFill>
                  <a:srgbClr val="FFFF66"/>
                </a:solidFill>
                <a:latin typeface="Arial" panose="020B0604020202020204" pitchFamily="34" charset="0"/>
              </a:rPr>
              <a:t>ALVO</a:t>
            </a:r>
            <a:r>
              <a:rPr lang="pt-BR" altLang="pt-BR" sz="2800">
                <a:solidFill>
                  <a:srgbClr val="FFFF66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5554736E-13B9-4879-8813-3B79D5D82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4724400"/>
            <a:ext cx="94488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54063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066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067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2068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50069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4641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213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3785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8357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3600" b="1">
                <a:solidFill>
                  <a:srgbClr val="FFFF66"/>
                </a:solidFill>
                <a:latin typeface="Arial" panose="020B0604020202020204" pitchFamily="34" charset="0"/>
              </a:rPr>
              <a:t>Todos os membros</a:t>
            </a:r>
            <a:r>
              <a:rPr lang="pt-BR" altLang="pt-BR">
                <a:latin typeface="Arial" panose="020B0604020202020204" pitchFamily="34" charset="0"/>
              </a:rPr>
              <a:t> </a:t>
            </a:r>
            <a:r>
              <a:rPr lang="pt-BR" altLang="pt-BR" b="1">
                <a:latin typeface="Arial" panose="020B0604020202020204" pitchFamily="34" charset="0"/>
              </a:rPr>
              <a:t>visitados no período de um ano.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b="1">
                <a:effectLst>
                  <a:outerShdw blurRad="38100" dist="38100" dir="2700000" algn="tl">
                    <a:srgbClr val="000066"/>
                  </a:outerShdw>
                </a:effectLst>
                <a:latin typeface="Arial" panose="020B0604020202020204" pitchFamily="34" charset="0"/>
              </a:rPr>
              <a:t>O processo deve ser </a:t>
            </a:r>
            <a:r>
              <a:rPr lang="pt-BR" altLang="pt-BR" sz="3600" b="1">
                <a:solidFill>
                  <a:srgbClr val="FFFF66"/>
                </a:solidFill>
                <a:latin typeface="Arial" panose="020B0604020202020204" pitchFamily="34" charset="0"/>
              </a:rPr>
              <a:t>constante,</a:t>
            </a:r>
            <a:r>
              <a:rPr lang="pt-BR" altLang="pt-BR" b="1">
                <a:effectLst>
                  <a:outerShdw blurRad="38100" dist="38100" dir="2700000" algn="tl">
                    <a:srgbClr val="000066"/>
                  </a:outerShdw>
                </a:effectLst>
                <a:latin typeface="Arial" panose="020B0604020202020204" pitchFamily="34" charset="0"/>
              </a:rPr>
              <a:t> e não ser movido por espasmos</a:t>
            </a:r>
            <a:r>
              <a:rPr lang="pt-BR" altLang="pt-BR" sz="3200" b="1">
                <a:effectLst>
                  <a:outerShdw blurRad="38100" dist="38100" dir="2700000" algn="tl">
                    <a:srgbClr val="000066"/>
                  </a:outerShdw>
                </a:effectLst>
                <a:latin typeface="Arial" panose="020B0604020202020204" pitchFamily="34" charset="0"/>
              </a:rPr>
              <a:t>.</a:t>
            </a:r>
            <a:endParaRPr lang="pt-BR" altLang="pt-BR" sz="3600" b="1">
              <a:latin typeface="Arial" panose="020B0604020202020204" pitchFamily="34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DD3EE712-EDEA-4951-B45F-0D5A4F22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2570" r="4466" b="4169"/>
          <a:stretch>
            <a:fillRect/>
          </a:stretch>
        </p:blipFill>
        <p:spPr bwMode="auto">
          <a:xfrm>
            <a:off x="1835150" y="1196975"/>
            <a:ext cx="54006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extLst>
              <a:ext uri="{FF2B5EF4-FFF2-40B4-BE49-F238E27FC236}">
                <a16:creationId xmlns:a16="http://schemas.microsoft.com/office/drawing/2014/main" id="{7428535D-E92B-469D-9B66-E8F6156F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28600"/>
            <a:ext cx="868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54063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066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067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2068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50069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4641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213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3785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8357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 Uma Igreja com </a:t>
            </a:r>
            <a:r>
              <a:rPr lang="pt-BR" altLang="pt-BR" sz="3600" b="1">
                <a:solidFill>
                  <a:srgbClr val="FFFF66"/>
                </a:solidFill>
                <a:latin typeface="Arial" panose="020B0604020202020204" pitchFamily="34" charset="0"/>
              </a:rPr>
              <a:t>600 membros</a:t>
            </a:r>
            <a:r>
              <a:rPr lang="pt-BR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 tem cerca de </a:t>
            </a:r>
            <a:r>
              <a:rPr lang="pt-BR" altLang="pt-BR" sz="3600" b="1">
                <a:solidFill>
                  <a:srgbClr val="FFFF66"/>
                </a:solidFill>
                <a:latin typeface="Arial" panose="020B0604020202020204" pitchFamily="34" charset="0"/>
              </a:rPr>
              <a:t>200 famílias</a:t>
            </a:r>
            <a:r>
              <a:rPr lang="pt-BR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	(ou endereços)</a:t>
            </a:r>
          </a:p>
        </p:txBody>
      </p:sp>
      <p:pic>
        <p:nvPicPr>
          <p:cNvPr id="40969" name="Picture 9">
            <a:extLst>
              <a:ext uri="{FF2B5EF4-FFF2-40B4-BE49-F238E27FC236}">
                <a16:creationId xmlns:a16="http://schemas.microsoft.com/office/drawing/2014/main" id="{76D02D0B-D9B0-47A9-8810-83FB39B2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14550"/>
            <a:ext cx="5976937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id="{9797842C-B694-4996-8E90-F36A8D29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8600"/>
            <a:ext cx="91170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Se a Igreja tem </a:t>
            </a:r>
            <a:r>
              <a:rPr lang="pt-BR" altLang="pt-BR" sz="3600" b="1">
                <a:solidFill>
                  <a:srgbClr val="FFFF66"/>
                </a:solidFill>
                <a:latin typeface="Arial" panose="020B0604020202020204" pitchFamily="34" charset="0"/>
              </a:rPr>
              <a:t>10 visitadores</a:t>
            </a:r>
            <a:r>
              <a:rPr lang="pt-BR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 sobram cerca de </a:t>
            </a:r>
            <a:r>
              <a:rPr lang="pt-BR" altLang="pt-BR" sz="3600" b="1">
                <a:solidFill>
                  <a:srgbClr val="FFFF66"/>
                </a:solidFill>
                <a:latin typeface="Arial" panose="020B0604020202020204" pitchFamily="34" charset="0"/>
              </a:rPr>
              <a:t>20 famílias</a:t>
            </a:r>
            <a:r>
              <a:rPr lang="pt-BR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 por ano para cada visitador</a:t>
            </a:r>
          </a:p>
        </p:txBody>
      </p:sp>
      <p:pic>
        <p:nvPicPr>
          <p:cNvPr id="74759" name="Picture 7">
            <a:extLst>
              <a:ext uri="{FF2B5EF4-FFF2-40B4-BE49-F238E27FC236}">
                <a16:creationId xmlns:a16="http://schemas.microsoft.com/office/drawing/2014/main" id="{54D93B5F-CA94-44C1-8482-359189E7C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20900"/>
            <a:ext cx="5832475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Text Box 6">
            <a:extLst>
              <a:ext uri="{FF2B5EF4-FFF2-40B4-BE49-F238E27FC236}">
                <a16:creationId xmlns:a16="http://schemas.microsoft.com/office/drawing/2014/main" id="{ED820BF2-ED3B-4576-848F-3A800816F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6407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São cerca de </a:t>
            </a:r>
            <a:r>
              <a:rPr lang="pt-BR" altLang="pt-BR" sz="3600" b="1">
                <a:solidFill>
                  <a:srgbClr val="FFFF66"/>
                </a:solidFill>
                <a:latin typeface="Arial" panose="020B0604020202020204" pitchFamily="34" charset="0"/>
              </a:rPr>
              <a:t>2,5 visitas/mês</a:t>
            </a:r>
            <a:r>
              <a:rPr lang="pt-BR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 para cada visitador (visitando por 8 meses ao ano)</a:t>
            </a:r>
            <a:r>
              <a:rPr lang="pt-BR" altLang="pt-BR" sz="36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5783" name="Picture 7">
            <a:extLst>
              <a:ext uri="{FF2B5EF4-FFF2-40B4-BE49-F238E27FC236}">
                <a16:creationId xmlns:a16="http://schemas.microsoft.com/office/drawing/2014/main" id="{96E67660-1FD6-4E04-B21C-D2949E68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5" b="2402"/>
          <a:stretch>
            <a:fillRect/>
          </a:stretch>
        </p:blipFill>
        <p:spPr bwMode="auto">
          <a:xfrm>
            <a:off x="1722438" y="2060575"/>
            <a:ext cx="5699125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>
            <a:extLst>
              <a:ext uri="{FF2B5EF4-FFF2-40B4-BE49-F238E27FC236}">
                <a16:creationId xmlns:a16="http://schemas.microsoft.com/office/drawing/2014/main" id="{B8446972-AD45-43C6-8D1C-175863651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75" y="5373688"/>
            <a:ext cx="8713788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54063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066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067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2068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5006975" indent="-609600"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4641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213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3785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835775" indent="-609600" fontAlgn="base">
              <a:spcBef>
                <a:spcPct val="0"/>
              </a:spcBef>
              <a:spcAft>
                <a:spcPct val="0"/>
              </a:spcAft>
              <a:tabLst>
                <a:tab pos="17065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 sz="3200" b="1">
                <a:latin typeface="Tahoma" panose="020B0604030504040204" pitchFamily="34" charset="0"/>
              </a:rPr>
              <a:t>  </a:t>
            </a:r>
            <a:r>
              <a:rPr lang="pt-BR" altLang="pt-BR" sz="3200" b="1">
                <a:effectLst>
                  <a:outerShdw blurRad="38100" dist="38100" dir="2700000" algn="tl">
                    <a:srgbClr val="000066"/>
                  </a:outerShdw>
                </a:effectLst>
                <a:latin typeface="Tahoma" panose="020B0604030504040204" pitchFamily="34" charset="0"/>
              </a:rPr>
              <a:t>“Cada visitador leva consigo um membro menos experiente”.</a:t>
            </a: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98603D5E-818C-42C3-AFE9-CF76003FB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54000"/>
            <a:ext cx="493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V. FAÇA DISCÍPULOS</a:t>
            </a:r>
          </a:p>
        </p:txBody>
      </p:sp>
      <p:pic>
        <p:nvPicPr>
          <p:cNvPr id="45064" name="Picture 8">
            <a:extLst>
              <a:ext uri="{FF2B5EF4-FFF2-40B4-BE49-F238E27FC236}">
                <a16:creationId xmlns:a16="http://schemas.microsoft.com/office/drawing/2014/main" id="{B5A8387A-4C79-4D53-940C-A79C609DD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9"/>
          <a:stretch>
            <a:fillRect/>
          </a:stretch>
        </p:blipFill>
        <p:spPr bwMode="auto">
          <a:xfrm>
            <a:off x="1547813" y="1125538"/>
            <a:ext cx="5976937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</p:bldLst>
  </p:timing>
</p:sld>
</file>

<file path=ppt/theme/theme1.xml><?xml version="1.0" encoding="utf-8"?>
<a:theme xmlns:a="http://schemas.openxmlformats.org/drawingml/2006/main" name="Turbilhao">
  <a:themeElements>
    <a:clrScheme name="Turbilha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Turbilha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Turbilha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ilha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ilha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apresentação\Turbilhao.pot</Template>
  <TotalTime>2257</TotalTime>
  <Words>310</Words>
  <Application>Microsoft Office PowerPoint</Application>
  <PresentationFormat>Apresentação na tela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Wingdings</vt:lpstr>
      <vt:lpstr>Arial</vt:lpstr>
      <vt:lpstr>Times New Roman</vt:lpstr>
      <vt:lpstr>Tahoma</vt:lpstr>
      <vt:lpstr>PosterBodoni BT</vt:lpstr>
      <vt:lpstr>Turbilhao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IASREAS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VISITAÇÃO CRISTÃ</dc:title>
  <dc:subject>MORDOMIA CRISTÃ 2003</dc:subject>
  <dc:creator>4TONS - Pr. Marcelo Augusto de Carvalho; IASREAS</dc:creator>
  <cp:keywords>www.4tons.com.br</cp:keywords>
  <dc:description>COMÉRCIO PROIBIDO. USO PESSOAL</dc:description>
  <cp:lastModifiedBy>UCB - Marcelo Augusto de Carvalho</cp:lastModifiedBy>
  <cp:revision>36</cp:revision>
  <cp:lastPrinted>1601-01-01T00:00:00Z</cp:lastPrinted>
  <dcterms:created xsi:type="dcterms:W3CDTF">2001-03-27T20:45:18Z</dcterms:created>
  <dcterms:modified xsi:type="dcterms:W3CDTF">2020-11-03T14:06:54Z</dcterms:modified>
</cp:coreProperties>
</file>