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10"/>
  </p:notesMasterIdLst>
  <p:sldIdLst>
    <p:sldId id="264" r:id="rId2"/>
    <p:sldId id="313" r:id="rId3"/>
    <p:sldId id="314" r:id="rId4"/>
    <p:sldId id="287" r:id="rId5"/>
    <p:sldId id="288" r:id="rId6"/>
    <p:sldId id="308" r:id="rId7"/>
    <p:sldId id="312" r:id="rId8"/>
    <p:sldId id="293" r:id="rId9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1"/>
      <p:bold r:id="rId12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D2FF"/>
    <a:srgbClr val="E89F90"/>
    <a:srgbClr val="ECB0A4"/>
    <a:srgbClr val="E59281"/>
    <a:srgbClr val="DD6D57"/>
    <a:srgbClr val="FF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41" d="100"/>
          <a:sy n="41" d="100"/>
        </p:scale>
        <p:origin x="118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B15D9C0A-557A-47BA-B0C2-43E59C4D6D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B2E6E484-A2A6-4673-BFC3-61512D2D83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21E27A7E-E7FC-4B9C-85AC-65322A797FA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0026852F-188B-49CD-97A4-04089ABBD4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488C8D8-3C07-4462-8CF8-4DB6CD4890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anose="02020603050405020304" pitchFamily="18" charset="0"/>
              </a:defRPr>
            </a:lvl1pPr>
          </a:lstStyle>
          <a:p>
            <a:endParaRPr lang="pt-BR" altLang="pt-BR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C0D12F4F-E818-49AE-B77D-0EAC0E6B5F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anose="02020603050405020304" pitchFamily="18" charset="0"/>
              </a:defRPr>
            </a:lvl1pPr>
          </a:lstStyle>
          <a:p>
            <a:fld id="{5F2BA9E0-5557-4915-B16C-903427C5688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7A954A-DB5C-49D5-8E1B-0A19CD482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A1D3F-00A7-4F2E-8051-A231BE448B70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2ED77B31-182A-4726-9891-20D8F54082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FA93AC5C-4EE3-4755-89BF-C362ED015D4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pt-BR" altLang="pt-BR"/>
              <a:t>Contato amistoso</a:t>
            </a:r>
          </a:p>
          <a:p>
            <a:pPr>
              <a:buFontTx/>
              <a:buChar char="-"/>
            </a:pPr>
            <a:r>
              <a:rPr lang="pt-BR" altLang="pt-BR"/>
              <a:t>Fale do propósito</a:t>
            </a:r>
          </a:p>
          <a:p>
            <a:pPr>
              <a:buFontTx/>
              <a:buChar char="-"/>
            </a:pPr>
            <a:r>
              <a:rPr lang="pt-BR" altLang="pt-BR"/>
              <a:t>Cante um hino</a:t>
            </a:r>
          </a:p>
          <a:p>
            <a:pPr>
              <a:buFontTx/>
              <a:buChar char="-"/>
            </a:pPr>
            <a:r>
              <a:rPr lang="pt-BR" altLang="pt-BR"/>
              <a:t>Estudo – repasse os pontos e doutrinas fundamentais (veja a apresentação correspondente). Caso a família tenha um problema urgente, talvez seja prudente adiar este estudo das doutrinas e pontos fundamentais para tratar das necessidades da família. Em uma outra visita, podem então ser tratadas as doutrinas e pontos fundamentais.</a:t>
            </a:r>
          </a:p>
          <a:p>
            <a:pPr>
              <a:buFontTx/>
              <a:buChar char="-"/>
            </a:pPr>
            <a:r>
              <a:rPr lang="pt-BR" altLang="pt-BR"/>
              <a:t>Bênção – procure descobrir as necessidades mais urgentes da família, e ore por elas.</a:t>
            </a:r>
          </a:p>
          <a:p>
            <a:pPr>
              <a:buFontTx/>
              <a:buChar char="-"/>
            </a:pPr>
            <a:r>
              <a:rPr lang="pt-BR" altLang="pt-BR"/>
              <a:t>Saia logo - </a:t>
            </a:r>
            <a:r>
              <a:rPr kumimoji="0" lang="pt-BR" altLang="pt-BR" sz="3600">
                <a:latin typeface="Tahoma" panose="020B0604030504040204" pitchFamily="34" charset="0"/>
              </a:rPr>
              <a:t>Isto deve acontecer para que a visita não perca o seu </a:t>
            </a:r>
            <a:r>
              <a:rPr kumimoji="0" lang="pt-BR" altLang="pt-BR" sz="3600">
                <a:solidFill>
                  <a:srgbClr val="E9E400"/>
                </a:solidFill>
                <a:latin typeface="Tahoma" panose="020B0604030504040204" pitchFamily="34" charset="0"/>
              </a:rPr>
              <a:t>caráter espiritual </a:t>
            </a:r>
            <a:r>
              <a:rPr kumimoji="0" lang="pt-BR" altLang="pt-BR" sz="3600">
                <a:latin typeface="Tahoma" panose="020B0604030504040204" pitchFamily="34" charset="0"/>
              </a:rPr>
              <a:t>(</a:t>
            </a:r>
            <a:r>
              <a:rPr kumimoji="0" lang="pt-BR" altLang="pt-BR" sz="3200">
                <a:latin typeface="Tahoma" panose="020B0604030504040204" pitchFamily="34" charset="0"/>
              </a:rPr>
              <a:t>ao serem introduzidos outros assuntos). Se você sair logo após a oração, estará colaborando</a:t>
            </a:r>
            <a:r>
              <a:rPr kumimoji="0" lang="pt-BR" altLang="pt-BR" sz="3600">
                <a:latin typeface="Tahoma" panose="020B0604030504040204" pitchFamily="34" charset="0"/>
              </a:rPr>
              <a:t> para que </a:t>
            </a:r>
            <a:r>
              <a:rPr kumimoji="0" lang="pt-BR" altLang="pt-BR" sz="3600">
                <a:solidFill>
                  <a:srgbClr val="E9E400"/>
                </a:solidFill>
                <a:latin typeface="Tahoma" panose="020B0604030504040204" pitchFamily="34" charset="0"/>
              </a:rPr>
              <a:t>permaneça </a:t>
            </a:r>
            <a:r>
              <a:rPr kumimoji="0" lang="pt-BR" altLang="pt-BR" sz="3600">
                <a:latin typeface="Tahoma" panose="020B0604030504040204" pitchFamily="34" charset="0"/>
              </a:rPr>
              <a:t>uma forte impressão espiritual. </a:t>
            </a:r>
          </a:p>
          <a:p>
            <a:pPr>
              <a:buFontTx/>
              <a:buChar char="-"/>
            </a:pPr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E94E1A-DD46-4CD2-8EA9-B03E23518F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007A8-CEEA-4537-80CA-985C9394CC93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4E8E6283-AB6D-43C6-8E00-AD4D8BECD4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D76F147D-FE94-4279-85EF-DCA32CDC9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pt-BR" altLang="pt-BR"/>
              <a:t>Estes assuntos devem ser previamente estudados para que possam ser apresentados de forma rápida e resumida. Toda a apresentação do assunto não deve passar de 15 ou 20 minutos.</a:t>
            </a:r>
          </a:p>
          <a:p>
            <a:pPr marL="228600" indent="-228600">
              <a:buFontTx/>
              <a:buAutoNum type="arabicPeriod"/>
            </a:pPr>
            <a:r>
              <a:rPr lang="pt-BR" altLang="pt-BR"/>
              <a:t>Pecado – Mostre que o pecado de Adão e Eva causaram uma separação entre o homem e Deus. Mostre que esta separação não é da parte de Deus, e sim do homem. Deixe claro que Deus está sempre disposto a receber o pecador.</a:t>
            </a:r>
          </a:p>
          <a:p>
            <a:pPr marL="228600" indent="-228600">
              <a:buFontTx/>
              <a:buAutoNum type="arabicPeriod"/>
            </a:pPr>
            <a:r>
              <a:rPr lang="pt-BR" altLang="pt-BR"/>
              <a:t> Natureza Carnal x Espiritual – Mostre que como resultado do pecado, a raça humana passou a receber uma herança maldita: a natureza carnal. Esta natureza carnal, que é hereditária, é uma força interna que faz com que todo o ser humano nasça com uma natural desconfiança de Deus ou inclinação para distanciar-se dEle e pecar. O resultado é a miséria moral, espiritual e física que pode ser vista na humanidade de hoje.</a:t>
            </a:r>
          </a:p>
          <a:p>
            <a:pPr marL="228600" indent="-228600">
              <a:buFontTx/>
              <a:buAutoNum type="arabicPeriod"/>
            </a:pPr>
            <a:r>
              <a:rPr lang="pt-BR" altLang="pt-BR"/>
              <a:t> Justificação (Confissão/Perdão) – Todo o ser humano que desejar, pode chegar-se a Deus, confessar o seu pecado, ser perdoado e purificado (I João 1:9).</a:t>
            </a:r>
          </a:p>
          <a:p>
            <a:pPr marL="228600" indent="-228600">
              <a:buFontTx/>
              <a:buAutoNum type="arabicPeriod"/>
            </a:pPr>
            <a:r>
              <a:rPr lang="pt-BR" altLang="pt-BR"/>
              <a:t> Enquanto mantém-se em comunhão diária com Deus, Ele implanta na mente do homem uma Nova Natureza, através do seu Espírito Santo. A pessoa agora começa a sentir desejo fazer a vontade de Deus, e atração pelas coisas espirituais. Mas esta natureza espiritual, precisa ser mantida diariamente. No entanto, O QUE FAZER PARA MANTER ESTA NATUREZA ESPIRITUAL?</a:t>
            </a:r>
          </a:p>
          <a:p>
            <a:pPr marL="228600" indent="-228600"/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7EF62-9666-49AF-BCF0-EEA25D4D0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B42E8A-9479-4491-9834-1699AC0CB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97443115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815A9-218B-4330-9543-1511274F6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45FF02-8223-45F3-A2D1-C63F5C134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729790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5589D-CC92-4746-A445-B60EFBD96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B82F8F-C4A7-4BEF-974C-A5440055D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0078804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AC0B6-31A4-4A87-A35E-ED13555AB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E53F81-752B-46A2-90AD-8E3869540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53334801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FD847-62B3-4DF5-91E3-E644A6A2A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1068FA-DE3A-4079-A827-F408F29F2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74514073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08ECC-0475-445D-A669-A7049DC6C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045A5D-EC09-412B-8874-F37849C92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F19786-DE99-4FDB-AE2C-B0B3270C8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509845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36132-ECFD-488C-8A3B-887274355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B2EA89-438E-4D84-BBAC-BC82CDA98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28519AD-E4A6-4291-90DF-CBE63D3E1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A42A056-AD37-498C-BE30-2B85AF927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60C2410-0323-4C2D-8103-AE573B9DA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08376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81AB9-2C60-49EB-B695-89E6054AE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4788397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06308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E8B57-0701-4236-B763-AB50EA41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AFDC44-FE48-45D4-A5F9-A61AF74C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930D31-D83F-4368-BBE0-AA224EEC9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14361765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9E298-9841-4953-A1D3-AEBC9456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2EC67E5-2787-4BAD-8BB9-D1BBAF8BB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2C1A60-EC73-45B6-8550-CF36593A6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79924889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66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66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66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66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66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Rectangle 1034">
            <a:extLst>
              <a:ext uri="{FF2B5EF4-FFF2-40B4-BE49-F238E27FC236}">
                <a16:creationId xmlns:a16="http://schemas.microsoft.com/office/drawing/2014/main" id="{260D2625-5586-4E39-901A-13610A7FE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844675"/>
            <a:ext cx="6624638" cy="3455988"/>
          </a:xfrm>
          <a:prstGeom prst="rect">
            <a:avLst/>
          </a:prstGeom>
          <a:pattFill prst="ltVert">
            <a:fgClr>
              <a:schemeClr val="bg1">
                <a:alpha val="30000"/>
              </a:schemeClr>
            </a:fgClr>
            <a:bgClr>
              <a:schemeClr val="hlink">
                <a:alpha val="3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09AD85DC-96CB-40F0-9A98-C3EB8D703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747838"/>
            <a:ext cx="345440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4800">
                <a:solidFill>
                  <a:schemeClr val="tx2"/>
                </a:solidFill>
                <a:latin typeface="Arial" panose="020B0604020202020204" pitchFamily="34" charset="0"/>
              </a:rPr>
              <a:t>Agenda de assuntos da visitação</a:t>
            </a:r>
          </a:p>
        </p:txBody>
      </p:sp>
      <p:sp>
        <p:nvSpPr>
          <p:cNvPr id="35845" name="Text Box 1029">
            <a:extLst>
              <a:ext uri="{FF2B5EF4-FFF2-40B4-BE49-F238E27FC236}">
                <a16:creationId xmlns:a16="http://schemas.microsoft.com/office/drawing/2014/main" id="{E964EE43-B37A-4E0C-B417-06404F66D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6165850"/>
            <a:ext cx="28956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altLang="pt-BR" sz="1400">
                <a:solidFill>
                  <a:schemeClr val="bg1"/>
                </a:solidFill>
                <a:latin typeface="Tahoma" panose="020B0604030504040204" pitchFamily="34" charset="0"/>
              </a:rPr>
              <a:t>Marcos Faiock Bomfim</a:t>
            </a:r>
          </a:p>
          <a:p>
            <a:pPr algn="r">
              <a:spcBef>
                <a:spcPct val="50000"/>
              </a:spcBef>
            </a:pPr>
            <a:r>
              <a:rPr lang="pt-BR" altLang="pt-BR" sz="1400">
                <a:solidFill>
                  <a:schemeClr val="bg1"/>
                </a:solidFill>
                <a:latin typeface="Tahoma" panose="020B0604030504040204" pitchFamily="34" charset="0"/>
              </a:rPr>
              <a:t>Mordomia Cristã - ASR</a:t>
            </a:r>
          </a:p>
        </p:txBody>
      </p:sp>
      <p:pic>
        <p:nvPicPr>
          <p:cNvPr id="35848" name="Picture 1032">
            <a:extLst>
              <a:ext uri="{FF2B5EF4-FFF2-40B4-BE49-F238E27FC236}">
                <a16:creationId xmlns:a16="http://schemas.microsoft.com/office/drawing/2014/main" id="{A7BA1577-44B0-44E2-8B68-AD2E48D5C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08050"/>
            <a:ext cx="3595687" cy="504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9" name="Rectangle 1033">
            <a:extLst>
              <a:ext uri="{FF2B5EF4-FFF2-40B4-BE49-F238E27FC236}">
                <a16:creationId xmlns:a16="http://schemas.microsoft.com/office/drawing/2014/main" id="{81D39942-3480-46BA-A063-3821AD681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4537075" cy="5976938"/>
          </a:xfrm>
          <a:prstGeom prst="rect">
            <a:avLst/>
          </a:prstGeom>
          <a:pattFill prst="dkDnDiag">
            <a:fgClr>
              <a:schemeClr val="accent1">
                <a:alpha val="20000"/>
              </a:scheme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1FA21CE9-875A-4D80-88B7-95E843289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52513" indent="-298450" algn="l"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606675" indent="-609600" algn="l"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406775" indent="-609600" algn="l"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206875" indent="-609600" algn="l"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5006975" indent="-609600" algn="l"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464175" indent="-609600"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921375" indent="-609600"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378575" indent="-609600"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835775" indent="-609600" fontAlgn="base">
              <a:spcBef>
                <a:spcPct val="0"/>
              </a:spcBef>
              <a:spcAft>
                <a:spcPct val="0"/>
              </a:spcAft>
              <a:tabLst>
                <a:tab pos="5762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t-BR" altLang="pt-BR" sz="4400">
                <a:solidFill>
                  <a:srgbClr val="E9E400"/>
                </a:solidFill>
                <a:latin typeface="Arial" panose="020B0604020202020204" pitchFamily="34" charset="0"/>
              </a:rPr>
              <a:t>PLANO DA VISITA</a:t>
            </a:r>
            <a:endParaRPr lang="pt-BR" altLang="pt-BR" sz="4400" b="0">
              <a:latin typeface="Arial" panose="020B0604020202020204" pitchFamily="34" charset="0"/>
            </a:endParaRP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F771E948-C614-4C1E-AD0A-281773C7E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446405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Contato Amistoso</a:t>
            </a:r>
          </a:p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Declare o propósito da visita</a:t>
            </a:r>
          </a:p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Hino</a:t>
            </a:r>
          </a:p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Estudo – Pontos e doutrinas fundamentais</a:t>
            </a:r>
          </a:p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Bênção</a:t>
            </a:r>
          </a:p>
          <a:p>
            <a:pPr algn="l">
              <a:lnSpc>
                <a:spcPct val="120000"/>
              </a:lnSpc>
              <a:buFontTx/>
              <a:buChar char="•"/>
            </a:pPr>
            <a:r>
              <a:rPr lang="pt-BR" altLang="pt-BR" sz="2800">
                <a:solidFill>
                  <a:schemeClr val="tx2"/>
                </a:solidFill>
              </a:rPr>
              <a:t> Saída</a:t>
            </a:r>
          </a:p>
        </p:txBody>
      </p:sp>
      <p:pic>
        <p:nvPicPr>
          <p:cNvPr id="95238" name="Picture 6">
            <a:extLst>
              <a:ext uri="{FF2B5EF4-FFF2-40B4-BE49-F238E27FC236}">
                <a16:creationId xmlns:a16="http://schemas.microsoft.com/office/drawing/2014/main" id="{6D6A11D7-1C8E-4A81-8F7E-133BD0B29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411288"/>
            <a:ext cx="3657600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>
            <a:extLst>
              <a:ext uri="{FF2B5EF4-FFF2-40B4-BE49-F238E27FC236}">
                <a16:creationId xmlns:a16="http://schemas.microsoft.com/office/drawing/2014/main" id="{8733AD81-11D3-452C-83AE-1EB0C65D1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07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>
                <a:solidFill>
                  <a:schemeClr val="accent1"/>
                </a:solidFill>
              </a:rPr>
              <a:t>O OBJETIVO DA VISITA</a:t>
            </a:r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C6C84832-F184-4D5C-B09A-39256884D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56125"/>
            <a:ext cx="8534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8438" indent="7937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pt-BR" altLang="pt-BR" sz="3200" b="0">
                <a:solidFill>
                  <a:srgbClr val="CC66FF"/>
                </a:solidFill>
                <a:latin typeface="Arial" panose="020B0604020202020204" pitchFamily="34" charset="0"/>
              </a:rPr>
              <a:t>“...Quando vos reunis, dirigi reverentemente o espírito à contemplação das realidades eternas. Assim estareis ensinando uns aos outros a</a:t>
            </a:r>
            <a:r>
              <a:rPr lang="pt-BR" altLang="pt-BR" sz="3200" b="0">
                <a:latin typeface="Arial" panose="020B0604020202020204" pitchFamily="34" charset="0"/>
              </a:rPr>
              <a:t> </a:t>
            </a:r>
            <a:r>
              <a:rPr lang="pt-BR" altLang="pt-BR" sz="3200">
                <a:solidFill>
                  <a:srgbClr val="E9E400"/>
                </a:solidFill>
                <a:latin typeface="Arial" panose="020B0604020202020204" pitchFamily="34" charset="0"/>
              </a:rPr>
              <a:t>ter mentes espirituais</a:t>
            </a:r>
            <a:r>
              <a:rPr lang="pt-BR" altLang="pt-BR" sz="3200" b="0">
                <a:solidFill>
                  <a:srgbClr val="CC66FF"/>
                </a:solidFill>
                <a:latin typeface="Arial" panose="020B0604020202020204" pitchFamily="34" charset="0"/>
              </a:rPr>
              <a:t>.” </a:t>
            </a:r>
            <a:r>
              <a:rPr lang="pt-BR" altLang="pt-BR" sz="2000" b="0">
                <a:solidFill>
                  <a:srgbClr val="CC66FF"/>
                </a:solidFill>
                <a:latin typeface="Arial" panose="020B0604020202020204" pitchFamily="34" charset="0"/>
              </a:rPr>
              <a:t>O.E., p.147</a:t>
            </a:r>
          </a:p>
        </p:txBody>
      </p:sp>
      <p:pic>
        <p:nvPicPr>
          <p:cNvPr id="98310" name="Picture 6">
            <a:extLst>
              <a:ext uri="{FF2B5EF4-FFF2-40B4-BE49-F238E27FC236}">
                <a16:creationId xmlns:a16="http://schemas.microsoft.com/office/drawing/2014/main" id="{0B936A97-199C-4AC7-948E-FCF7FFF2D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125538"/>
            <a:ext cx="4608512" cy="334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  <p:bldP spid="983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8" name="Picture 6">
            <a:extLst>
              <a:ext uri="{FF2B5EF4-FFF2-40B4-BE49-F238E27FC236}">
                <a16:creationId xmlns:a16="http://schemas.microsoft.com/office/drawing/2014/main" id="{F03494F9-7483-4E9A-93FD-E3E8C3087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7"/>
          <a:stretch>
            <a:fillRect/>
          </a:stretch>
        </p:blipFill>
        <p:spPr bwMode="auto">
          <a:xfrm>
            <a:off x="0" y="0"/>
            <a:ext cx="9144000" cy="691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>
            <a:extLst>
              <a:ext uri="{FF2B5EF4-FFF2-40B4-BE49-F238E27FC236}">
                <a16:creationId xmlns:a16="http://schemas.microsoft.com/office/drawing/2014/main" id="{4EC36100-5312-4B9E-AB49-19D8EDE60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0350"/>
            <a:ext cx="7772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5400">
                <a:solidFill>
                  <a:schemeClr val="tx2"/>
                </a:solidFill>
                <a:latin typeface="Arial" panose="020B0604020202020204" pitchFamily="34" charset="0"/>
              </a:rPr>
              <a:t>Fale de salvação 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E0517C35-5683-4F2C-8CF2-7DF137CC2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149725"/>
            <a:ext cx="8763000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5013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552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FontTx/>
              <a:buAutoNum type="arabicPeriod"/>
            </a:pPr>
            <a:r>
              <a:rPr lang="pt-BR" altLang="pt-BR" sz="3200">
                <a:solidFill>
                  <a:schemeClr val="tx2"/>
                </a:solidFill>
                <a:latin typeface="Arial" panose="020B0604020202020204" pitchFamily="34" charset="0"/>
              </a:rPr>
              <a:t>Pecado / Separação de Deus</a:t>
            </a:r>
          </a:p>
          <a:p>
            <a:pPr>
              <a:lnSpc>
                <a:spcPct val="70000"/>
              </a:lnSpc>
              <a:buFontTx/>
              <a:buAutoNum type="arabicPeriod"/>
            </a:pPr>
            <a:endParaRPr lang="pt-BR" altLang="pt-BR" sz="32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lang="pt-BR" altLang="pt-BR" sz="3200">
                <a:solidFill>
                  <a:schemeClr val="tx2"/>
                </a:solidFill>
                <a:latin typeface="Arial" panose="020B0604020202020204" pitchFamily="34" charset="0"/>
              </a:rPr>
              <a:t>Natureza Carnal x Espiritual</a:t>
            </a:r>
          </a:p>
          <a:p>
            <a:pPr>
              <a:lnSpc>
                <a:spcPct val="70000"/>
              </a:lnSpc>
            </a:pPr>
            <a:endParaRPr lang="pt-BR" altLang="pt-BR" sz="32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altLang="pt-BR" sz="3200">
                <a:solidFill>
                  <a:schemeClr val="tx2"/>
                </a:solidFill>
                <a:latin typeface="Arial" panose="020B0604020202020204" pitchFamily="34" charset="0"/>
              </a:rPr>
              <a:t>3. Justificação (Confissão/Perdão)</a:t>
            </a:r>
          </a:p>
          <a:p>
            <a:pPr>
              <a:lnSpc>
                <a:spcPct val="70000"/>
              </a:lnSpc>
              <a:buFontTx/>
              <a:buAutoNum type="arabicPeriod"/>
            </a:pPr>
            <a:endParaRPr lang="pt-BR" altLang="pt-BR" sz="32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altLang="pt-BR" sz="3200">
                <a:solidFill>
                  <a:schemeClr val="tx2"/>
                </a:solidFill>
                <a:latin typeface="Arial" panose="020B0604020202020204" pitchFamily="34" charset="0"/>
              </a:rPr>
              <a:t>4. Nova Natureza (Natureza Espiritual.)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2" name="Picture 6">
            <a:extLst>
              <a:ext uri="{FF2B5EF4-FFF2-40B4-BE49-F238E27FC236}">
                <a16:creationId xmlns:a16="http://schemas.microsoft.com/office/drawing/2014/main" id="{1E7CE5E6-731E-4D8E-AFC5-6C9B6AC50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>
            <a:extLst>
              <a:ext uri="{FF2B5EF4-FFF2-40B4-BE49-F238E27FC236}">
                <a16:creationId xmlns:a16="http://schemas.microsoft.com/office/drawing/2014/main" id="{F863C8CA-58B5-41DC-9176-D856DDB3B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3656013"/>
            <a:ext cx="9144001" cy="3013075"/>
          </a:xfrm>
          <a:prstGeom prst="rect">
            <a:avLst/>
          </a:prstGeom>
          <a:solidFill>
            <a:srgbClr val="CC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5013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552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buFontTx/>
              <a:buAutoNum type="arabicPeriod"/>
            </a:pPr>
            <a:r>
              <a:rPr lang="pt-BR" altLang="pt-BR" sz="3200">
                <a:solidFill>
                  <a:srgbClr val="FF0000"/>
                </a:solidFill>
                <a:latin typeface="Arial" panose="020B0604020202020204" pitchFamily="34" charset="0"/>
              </a:rPr>
              <a:t>Programa diário e regular de oração.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pt-BR" altLang="pt-BR" sz="3200">
                <a:solidFill>
                  <a:srgbClr val="FF0000"/>
                </a:solidFill>
                <a:latin typeface="Arial" panose="020B0604020202020204" pitchFamily="34" charset="0"/>
              </a:rPr>
              <a:t>Progr. diário e regular de estudo da Bíblia.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pt-BR" altLang="pt-BR" sz="3200">
                <a:solidFill>
                  <a:srgbClr val="FF0000"/>
                </a:solidFill>
                <a:latin typeface="Arial" panose="020B0604020202020204" pitchFamily="34" charset="0"/>
              </a:rPr>
              <a:t>Estudo diário da Lição da Esc. Sabatina.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pt-BR" altLang="pt-BR" sz="3200">
                <a:solidFill>
                  <a:srgbClr val="FF0000"/>
                </a:solidFill>
                <a:latin typeface="Arial" panose="020B0604020202020204" pitchFamily="34" charset="0"/>
              </a:rPr>
              <a:t>Estudo diário do Espírito de Profecia.</a:t>
            </a:r>
          </a:p>
          <a:p>
            <a:pPr>
              <a:lnSpc>
                <a:spcPct val="120000"/>
              </a:lnSpc>
              <a:buFontTx/>
              <a:buAutoNum type="arabicPeriod"/>
            </a:pPr>
            <a:r>
              <a:rPr lang="pt-BR" altLang="pt-BR" sz="3200">
                <a:solidFill>
                  <a:srgbClr val="FF0000"/>
                </a:solidFill>
                <a:latin typeface="Arial" panose="020B0604020202020204" pitchFamily="34" charset="0"/>
              </a:rPr>
              <a:t>Freqüência à Igreja/Pequenos Grupos.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314DF5E8-F176-4F66-B91F-0872353CF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8610600" cy="1431925"/>
          </a:xfrm>
          <a:prstGeom prst="rect">
            <a:avLst/>
          </a:prstGeom>
          <a:solidFill>
            <a:srgbClr val="CC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>
                <a:solidFill>
                  <a:srgbClr val="FF0000"/>
                </a:solidFill>
              </a:rPr>
              <a:t>NATUREZA ESPIRITUAL: Como manter?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 autoUpdateAnimBg="0"/>
      <p:bldP spid="604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8" name="Picture 1030">
            <a:extLst>
              <a:ext uri="{FF2B5EF4-FFF2-40B4-BE49-F238E27FC236}">
                <a16:creationId xmlns:a16="http://schemas.microsoft.com/office/drawing/2014/main" id="{45919FAB-D12C-42B8-8388-B26BCFE0D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" b="1060"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0269FE8D-48BD-4127-861A-DE41D4EA5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0438"/>
            <a:ext cx="9144000" cy="3168650"/>
          </a:xfrm>
          <a:prstGeom prst="rect">
            <a:avLst/>
          </a:prstGeom>
          <a:solidFill>
            <a:srgbClr val="CC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5013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552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pt-BR" altLang="pt-BR" sz="2800">
                <a:solidFill>
                  <a:srgbClr val="FF0000"/>
                </a:solidFill>
                <a:latin typeface="Arial" panose="020B0604020202020204" pitchFamily="34" charset="0"/>
              </a:rPr>
              <a:t>6. Reforma de Saúde – mente/percepções 	mais claras para a comunhão c/ Deus.</a:t>
            </a:r>
          </a:p>
          <a:p>
            <a:pPr>
              <a:lnSpc>
                <a:spcPct val="120000"/>
              </a:lnSpc>
            </a:pPr>
            <a:r>
              <a:rPr lang="pt-BR" altLang="pt-BR" sz="2800">
                <a:solidFill>
                  <a:srgbClr val="FF0000"/>
                </a:solidFill>
                <a:latin typeface="Arial" panose="020B0604020202020204" pitchFamily="34" charset="0"/>
              </a:rPr>
              <a:t>7. Sábado – tempo especial para comunhão (limites,etc.).</a:t>
            </a:r>
          </a:p>
          <a:p>
            <a:pPr>
              <a:lnSpc>
                <a:spcPct val="120000"/>
              </a:lnSpc>
            </a:pPr>
            <a:r>
              <a:rPr lang="pt-BR" altLang="pt-BR" sz="2800">
                <a:solidFill>
                  <a:srgbClr val="FF0000"/>
                </a:solidFill>
                <a:latin typeface="Arial" panose="020B0604020202020204" pitchFamily="34" charset="0"/>
              </a:rPr>
              <a:t>8. Dízimo/Pacto – desenvolvendo a confiança no Senhor quanto ao sustento.</a:t>
            </a:r>
          </a:p>
        </p:txBody>
      </p:sp>
      <p:sp>
        <p:nvSpPr>
          <p:cNvPr id="90115" name="Text Box 1027">
            <a:extLst>
              <a:ext uri="{FF2B5EF4-FFF2-40B4-BE49-F238E27FC236}">
                <a16:creationId xmlns:a16="http://schemas.microsoft.com/office/drawing/2014/main" id="{73AF6B37-4675-41F1-AF56-34C0E5929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1000"/>
            <a:ext cx="8610600" cy="1500188"/>
          </a:xfrm>
          <a:prstGeom prst="rect">
            <a:avLst/>
          </a:prstGeom>
          <a:solidFill>
            <a:srgbClr val="CC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altLang="pt-BR" sz="4400">
                <a:solidFill>
                  <a:srgbClr val="FF0000"/>
                </a:solidFill>
              </a:rPr>
              <a:t>NATUREZA ESPIRITUAL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altLang="pt-BR" sz="4400">
                <a:solidFill>
                  <a:srgbClr val="FF0000"/>
                </a:solidFill>
              </a:rPr>
              <a:t>Como manter?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4" name="Picture 6">
            <a:extLst>
              <a:ext uri="{FF2B5EF4-FFF2-40B4-BE49-F238E27FC236}">
                <a16:creationId xmlns:a16="http://schemas.microsoft.com/office/drawing/2014/main" id="{DA3CE3F3-FE87-487C-A37B-AAB79C47D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11" name="Rectangle 3">
            <a:extLst>
              <a:ext uri="{FF2B5EF4-FFF2-40B4-BE49-F238E27FC236}">
                <a16:creationId xmlns:a16="http://schemas.microsoft.com/office/drawing/2014/main" id="{02A24F4D-F5BF-43BE-AE47-BF53F9D19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5013325"/>
            <a:ext cx="8382000" cy="1555750"/>
          </a:xfrm>
          <a:prstGeom prst="rect">
            <a:avLst/>
          </a:prstGeom>
          <a:solidFill>
            <a:srgbClr val="CC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5013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552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altLang="pt-BR" sz="3200">
                <a:solidFill>
                  <a:srgbClr val="FFFF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9. Culto Familiar</a:t>
            </a:r>
          </a:p>
          <a:p>
            <a:pPr>
              <a:lnSpc>
                <a:spcPct val="150000"/>
              </a:lnSpc>
            </a:pPr>
            <a:r>
              <a:rPr lang="pt-BR" altLang="pt-BR" sz="3200">
                <a:solidFill>
                  <a:srgbClr val="FFFF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10. Serviço Cristão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30BDA90C-682F-495E-BBE1-73813AA02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10600" cy="1500188"/>
          </a:xfrm>
          <a:prstGeom prst="rect">
            <a:avLst/>
          </a:prstGeom>
          <a:solidFill>
            <a:srgbClr val="CC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altLang="pt-BR" sz="4400">
                <a:solidFill>
                  <a:srgbClr val="FF0000"/>
                </a:solidFill>
              </a:rPr>
              <a:t>NATUREZA ESPIRITUAL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altLang="pt-BR" sz="4400">
                <a:solidFill>
                  <a:srgbClr val="FF0000"/>
                </a:solidFill>
              </a:rPr>
              <a:t>Como manter?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>
            <a:extLst>
              <a:ext uri="{FF2B5EF4-FFF2-40B4-BE49-F238E27FC236}">
                <a16:creationId xmlns:a16="http://schemas.microsoft.com/office/drawing/2014/main" id="{E38E1827-BD28-477E-A074-E2752A732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" t="2438" r="2747" b="13414"/>
          <a:stretch>
            <a:fillRect/>
          </a:stretch>
        </p:blipFill>
        <p:spPr bwMode="auto">
          <a:xfrm>
            <a:off x="4724400" y="1752600"/>
            <a:ext cx="4202113" cy="49164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38" name="Rectangle 2">
            <a:extLst>
              <a:ext uri="{FF2B5EF4-FFF2-40B4-BE49-F238E27FC236}">
                <a16:creationId xmlns:a16="http://schemas.microsoft.com/office/drawing/2014/main" id="{A4229E4B-180D-43EE-8C63-5152B51D7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0" y="1752600"/>
            <a:ext cx="4800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0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5013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5525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000" b="0">
                <a:solidFill>
                  <a:srgbClr val="FFFF00"/>
                </a:solidFill>
                <a:latin typeface="Arial" panose="020B0604020202020204" pitchFamily="34" charset="0"/>
              </a:rPr>
              <a:t>“… como estamos fazendo nosso trabalho? Estais, vós, irmãos, pregando a porção da verdade que agrada o povo, ao passo que outras partes da obra são deixadas incompletas?...</a:t>
            </a:r>
          </a:p>
          <a:p>
            <a:pPr algn="ctr"/>
            <a:r>
              <a:rPr lang="pt-BR" altLang="pt-BR" sz="2000" b="0">
                <a:solidFill>
                  <a:srgbClr val="FFFF00"/>
                </a:solidFill>
                <a:latin typeface="Arial" panose="020B0604020202020204" pitchFamily="34" charset="0"/>
              </a:rPr>
              <a:t>Ev., p.252 (ênfase suprida)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7C16E7D-422B-4348-867B-9FA899583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71438"/>
            <a:ext cx="777240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4400">
                <a:solidFill>
                  <a:schemeClr val="tx2"/>
                </a:solidFill>
                <a:latin typeface="Arial" panose="020B0604020202020204" pitchFamily="34" charset="0"/>
              </a:rPr>
              <a:t>PREGAR A VERDADE COMPLETA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/>
    </p:bldLst>
  </p:timing>
</p:sld>
</file>

<file path=ppt/theme/theme1.xml><?xml version="1.0" encoding="utf-8"?>
<a:theme xmlns:a="http://schemas.openxmlformats.org/drawingml/2006/main" name="Turbilhao">
  <a:themeElements>
    <a:clrScheme name="Turbilhao 1">
      <a:dk1>
        <a:srgbClr val="000066"/>
      </a:dk1>
      <a:lt1>
        <a:srgbClr val="FFFF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Turbilha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35921" dir="2700000" algn="ctr" rotWithShape="0">
            <a:srgbClr val="003300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98438" marR="0" indent="79375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35921" dir="2700000" algn="ctr" rotWithShape="0">
            <a:srgbClr val="003300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98438" marR="0" indent="79375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urbilhao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o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o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apresentação\Turbilhao.pot</Template>
  <TotalTime>2837</TotalTime>
  <Words>641</Words>
  <Application>Microsoft Office PowerPoint</Application>
  <PresentationFormat>Apresentação na tela (4:3)</PresentationFormat>
  <Paragraphs>51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Wingdings</vt:lpstr>
      <vt:lpstr>Arial</vt:lpstr>
      <vt:lpstr>Tahoma</vt:lpstr>
      <vt:lpstr>Times New Roman</vt:lpstr>
      <vt:lpstr>Turbilhao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IASREAS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VISITAÇÃO CRISTÃ</dc:title>
  <dc:subject>MORDOMIA CRISTÃ 2003</dc:subject>
  <dc:creator>4TONS - Pr. Marcelo Augusto de Carvalho; IASREAS</dc:creator>
  <cp:keywords>www.4tons.com.br</cp:keywords>
  <dc:description>COMÉRCIO PROIBIDO. USO PESSOAL</dc:description>
  <cp:lastModifiedBy>UCB - Marcelo Augusto de Carvalho</cp:lastModifiedBy>
  <cp:revision>50</cp:revision>
  <cp:lastPrinted>1601-01-01T00:00:00Z</cp:lastPrinted>
  <dcterms:created xsi:type="dcterms:W3CDTF">2001-03-27T20:45:18Z</dcterms:created>
  <dcterms:modified xsi:type="dcterms:W3CDTF">2020-11-03T14:07:32Z</dcterms:modified>
</cp:coreProperties>
</file>