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17"/>
  </p:notesMasterIdLst>
  <p:sldIdLst>
    <p:sldId id="264" r:id="rId2"/>
    <p:sldId id="312" r:id="rId3"/>
    <p:sldId id="289" r:id="rId4"/>
    <p:sldId id="290" r:id="rId5"/>
    <p:sldId id="291" r:id="rId6"/>
    <p:sldId id="292" r:id="rId7"/>
    <p:sldId id="294" r:id="rId8"/>
    <p:sldId id="295" r:id="rId9"/>
    <p:sldId id="296" r:id="rId10"/>
    <p:sldId id="310" r:id="rId11"/>
    <p:sldId id="297" r:id="rId12"/>
    <p:sldId id="298" r:id="rId13"/>
    <p:sldId id="311" r:id="rId14"/>
    <p:sldId id="301" r:id="rId15"/>
    <p:sldId id="300" r:id="rId16"/>
  </p:sldIdLst>
  <p:sldSz cx="9144000" cy="6858000" type="screen4x3"/>
  <p:notesSz cx="6858000" cy="9144000"/>
  <p:embeddedFontLst>
    <p:embeddedFont>
      <p:font typeface="Tahoma" panose="020B0604030504040204" pitchFamily="34" charset="0"/>
      <p:regular r:id="rId18"/>
      <p:bold r:id="rId19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B9B6"/>
    <a:srgbClr val="33CCCC"/>
    <a:srgbClr val="33CCFF"/>
    <a:srgbClr val="00FFFF"/>
    <a:srgbClr val="F3E7FF"/>
    <a:srgbClr val="E2C5FF"/>
    <a:srgbClr val="7800F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2" autoAdjust="0"/>
  </p:normalViewPr>
  <p:slideViewPr>
    <p:cSldViewPr>
      <p:cViewPr varScale="1">
        <p:scale>
          <a:sx n="36" d="100"/>
          <a:sy n="36" d="100"/>
        </p:scale>
        <p:origin x="1344" y="48"/>
      </p:cViewPr>
      <p:guideLst>
        <p:guide orient="horz" pos="24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4FE4171F-9F45-4FEE-AFE5-484F549C8B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anose="02020603050405020304" pitchFamily="18" charset="0"/>
              </a:defRPr>
            </a:lvl1pPr>
          </a:lstStyle>
          <a:p>
            <a:endParaRPr lang="pt-BR" altLang="pt-BR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83555FC1-0322-40F3-B573-02A57083A8C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anose="02020603050405020304" pitchFamily="18" charset="0"/>
              </a:defRPr>
            </a:lvl1pPr>
          </a:lstStyle>
          <a:p>
            <a:endParaRPr lang="pt-BR" altLang="pt-BR"/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64C1C5AA-9490-4C30-A209-29CB9D7C43C9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1B687D5D-4E62-465E-A361-B844772B6E1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80902" name="Rectangle 6">
            <a:extLst>
              <a:ext uri="{FF2B5EF4-FFF2-40B4-BE49-F238E27FC236}">
                <a16:creationId xmlns:a16="http://schemas.microsoft.com/office/drawing/2014/main" id="{6F113BF1-FB76-4C7E-8A79-C68CD80CEDB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anose="02020603050405020304" pitchFamily="18" charset="0"/>
              </a:defRPr>
            </a:lvl1pPr>
          </a:lstStyle>
          <a:p>
            <a:endParaRPr lang="pt-BR" altLang="pt-BR"/>
          </a:p>
        </p:txBody>
      </p:sp>
      <p:sp>
        <p:nvSpPr>
          <p:cNvPr id="80903" name="Rectangle 7">
            <a:extLst>
              <a:ext uri="{FF2B5EF4-FFF2-40B4-BE49-F238E27FC236}">
                <a16:creationId xmlns:a16="http://schemas.microsoft.com/office/drawing/2014/main" id="{EDD58247-5D3F-4300-A25C-7EB55A455A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anose="02020603050405020304" pitchFamily="18" charset="0"/>
              </a:defRPr>
            </a:lvl1pPr>
          </a:lstStyle>
          <a:p>
            <a:fld id="{C176A775-CA14-44C8-8809-64AF18F76D5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7B0712-33A5-40AE-A4D7-77C99EBBE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7A5C7C-3464-4727-845F-EF3FE0B32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15853387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8A9C3A-AB82-46EA-ACC7-4D5872239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70C6876-8AE7-49F0-B9E2-95BC95F2CC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99733934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D01B902-B574-4A76-888C-5A63BF262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49A2D02-D21C-4230-8559-04C0FA491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89914252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C2E444-4DE8-4AB7-8C40-79FE79FC1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A1D074-7024-4138-B025-A624C3C92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60622973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C13CB4-B614-450C-A902-211EF089A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81EDA4-25E9-433E-8C16-B5A28822A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12396136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C267B9-CEA3-4F26-A755-7E1B0092D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8EBBEF-32F3-449A-BA66-EA15B9BF3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A17D2A-5E17-4B79-AC63-E534A2D46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14529190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DDBDAD-E1AE-4513-A981-9E09AEA5D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BDDE1DC-2509-45E8-A304-2737A1952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E60E4A-210D-4BCD-A621-350B6A28B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F57299A-C204-457E-A416-D297D637A7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208B178-E1BF-49B6-BF8E-A8D0FE9E29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60118730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A5CDD-ABAF-4967-9747-AB60E5E54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80251859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84107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43165-9560-409A-9EE5-8C9B68C1B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61391D-34D6-43BC-9B8A-C82029A88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708BDDC-D864-423E-8BF5-1DA3527D1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66662755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C4F376-9054-41A0-A3A9-1EEF32CD8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4EA9B99-4C0B-43D6-842F-1722DC630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C12CB29-874A-490A-8A17-0B36D7CBC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24451430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66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66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66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66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66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rgbClr val="7800F0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1030">
            <a:extLst>
              <a:ext uri="{FF2B5EF4-FFF2-40B4-BE49-F238E27FC236}">
                <a16:creationId xmlns:a16="http://schemas.microsoft.com/office/drawing/2014/main" id="{8F42879B-D7B8-4E91-B51D-520D9C0BB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349500"/>
            <a:ext cx="360045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50" name="Rectangle 1034">
            <a:extLst>
              <a:ext uri="{FF2B5EF4-FFF2-40B4-BE49-F238E27FC236}">
                <a16:creationId xmlns:a16="http://schemas.microsoft.com/office/drawing/2014/main" id="{87025834-3538-4D7F-8392-24FEC9079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" y="411163"/>
            <a:ext cx="8640763" cy="1655762"/>
          </a:xfrm>
          <a:prstGeom prst="rect">
            <a:avLst/>
          </a:prstGeom>
          <a:pattFill prst="wdUpDiag">
            <a:fgClr>
              <a:schemeClr val="accent1">
                <a:alpha val="70000"/>
              </a:schemeClr>
            </a:fgClr>
            <a:bgClr>
              <a:srgbClr val="F3E7FF">
                <a:alpha val="70000"/>
              </a:srgb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0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35842" name="Rectangle 1026">
            <a:extLst>
              <a:ext uri="{FF2B5EF4-FFF2-40B4-BE49-F238E27FC236}">
                <a16:creationId xmlns:a16="http://schemas.microsoft.com/office/drawing/2014/main" id="{FDD28CC9-058D-46A5-8C96-AF24C13CD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76250"/>
            <a:ext cx="883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4400">
                <a:solidFill>
                  <a:schemeClr val="bg1"/>
                </a:solidFill>
                <a:latin typeface="Arial" panose="020B0604020202020204" pitchFamily="34" charset="0"/>
              </a:rPr>
              <a:t>QUEM DEVE REALIZAR A VISITAÇÃO?</a:t>
            </a:r>
          </a:p>
        </p:txBody>
      </p:sp>
      <p:sp>
        <p:nvSpPr>
          <p:cNvPr id="35845" name="Text Box 1029">
            <a:extLst>
              <a:ext uri="{FF2B5EF4-FFF2-40B4-BE49-F238E27FC236}">
                <a16:creationId xmlns:a16="http://schemas.microsoft.com/office/drawing/2014/main" id="{2E7D3E65-19C5-4E99-AB0C-2977A54B8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6118225"/>
            <a:ext cx="259080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altLang="pt-BR" sz="1400">
                <a:latin typeface="Arial" panose="020B0604020202020204" pitchFamily="34" charset="0"/>
              </a:rPr>
              <a:t>Marcos Faiock Bomfim</a:t>
            </a:r>
          </a:p>
          <a:p>
            <a:pPr algn="r">
              <a:spcBef>
                <a:spcPct val="50000"/>
              </a:spcBef>
            </a:pPr>
            <a:r>
              <a:rPr lang="pt-BR" altLang="pt-BR" sz="1400">
                <a:latin typeface="Arial" panose="020B0604020202020204" pitchFamily="34" charset="0"/>
              </a:rPr>
              <a:t>Mordomia Cristã - ASR</a:t>
            </a:r>
          </a:p>
        </p:txBody>
      </p:sp>
      <p:sp>
        <p:nvSpPr>
          <p:cNvPr id="35849" name="Rectangle 1033">
            <a:extLst>
              <a:ext uri="{FF2B5EF4-FFF2-40B4-BE49-F238E27FC236}">
                <a16:creationId xmlns:a16="http://schemas.microsoft.com/office/drawing/2014/main" id="{771AC534-9B94-4311-8161-E3D7722ED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4675"/>
            <a:ext cx="8459788" cy="3600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pattFill prst="dkVert">
                  <a:fgClr>
                    <a:srgbClr val="E2C5FF"/>
                  </a:fgClr>
                  <a:bgClr>
                    <a:srgbClr val="F3E7FF"/>
                  </a:bgClr>
                </a:patt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35848" name="Oval 1032">
            <a:extLst>
              <a:ext uri="{FF2B5EF4-FFF2-40B4-BE49-F238E27FC236}">
                <a16:creationId xmlns:a16="http://schemas.microsoft.com/office/drawing/2014/main" id="{22674B14-8E1A-4FCB-8742-DC7595E2AE54}"/>
              </a:ext>
            </a:extLst>
          </p:cNvPr>
          <p:cNvSpPr>
            <a:spLocks noChangeArrowheads="1"/>
          </p:cNvSpPr>
          <p:nvPr/>
        </p:nvSpPr>
        <p:spPr bwMode="auto">
          <a:xfrm rot="-2362929">
            <a:off x="1042988" y="533400"/>
            <a:ext cx="4824412" cy="6553200"/>
          </a:xfrm>
          <a:prstGeom prst="ellipse">
            <a:avLst/>
          </a:prstGeom>
          <a:pattFill prst="shingle">
            <a:fgClr>
              <a:schemeClr val="folHlink">
                <a:alpha val="30000"/>
              </a:schemeClr>
            </a:fgClr>
            <a:bgClr>
              <a:schemeClr val="bg1">
                <a:alpha val="30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7" name="Rectangle 7">
            <a:extLst>
              <a:ext uri="{FF2B5EF4-FFF2-40B4-BE49-F238E27FC236}">
                <a16:creationId xmlns:a16="http://schemas.microsoft.com/office/drawing/2014/main" id="{68122F74-B13F-4783-91AA-FBFCD9C17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765175"/>
            <a:ext cx="3987800" cy="5083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35013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25525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>
                <a:latin typeface="Arial" panose="020B0604020202020204" pitchFamily="34" charset="0"/>
              </a:rPr>
              <a:t>“... Quanto melhor teria sido se o primeiro mensageiro da verdade houvesse educado fiel e cabalmente esses conversos quanto a </a:t>
            </a:r>
            <a:r>
              <a:rPr lang="pt-BR" altLang="pt-BR">
                <a:solidFill>
                  <a:srgbClr val="FFFF00"/>
                </a:solidFill>
                <a:latin typeface="Arial" panose="020B0604020202020204" pitchFamily="34" charset="0"/>
              </a:rPr>
              <a:t>todos </a:t>
            </a:r>
            <a:r>
              <a:rPr lang="pt-BR" altLang="pt-BR">
                <a:latin typeface="Arial" panose="020B0604020202020204" pitchFamily="34" charset="0"/>
              </a:rPr>
              <a:t>os </a:t>
            </a:r>
            <a:r>
              <a:rPr lang="pt-BR" altLang="pt-BR">
                <a:solidFill>
                  <a:srgbClr val="FFFF00"/>
                </a:solidFill>
                <a:latin typeface="Arial" panose="020B0604020202020204" pitchFamily="34" charset="0"/>
              </a:rPr>
              <a:t>assuntos essenciais</a:t>
            </a:r>
            <a:r>
              <a:rPr lang="pt-BR" altLang="pt-BR">
                <a:latin typeface="Arial" panose="020B0604020202020204" pitchFamily="34" charset="0"/>
              </a:rPr>
              <a:t>, mesmo que poucos se houvessem unido à igreja pelo seu trabalho”. </a:t>
            </a:r>
            <a:r>
              <a:rPr lang="pt-BR" altLang="pt-BR" sz="1600">
                <a:latin typeface="Arial" panose="020B0604020202020204" pitchFamily="34" charset="0"/>
              </a:rPr>
              <a:t>CSM, p.105 (ênfase suprida)</a:t>
            </a:r>
          </a:p>
        </p:txBody>
      </p:sp>
      <p:pic>
        <p:nvPicPr>
          <p:cNvPr id="92168" name="Picture 8">
            <a:extLst>
              <a:ext uri="{FF2B5EF4-FFF2-40B4-BE49-F238E27FC236}">
                <a16:creationId xmlns:a16="http://schemas.microsoft.com/office/drawing/2014/main" id="{BD900A24-9D6E-4ADE-8EC3-F9330B2CE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8"/>
          <a:stretch>
            <a:fillRect/>
          </a:stretch>
        </p:blipFill>
        <p:spPr bwMode="auto">
          <a:xfrm>
            <a:off x="468313" y="620713"/>
            <a:ext cx="3676650" cy="547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C07DA0DB-D62B-476C-92F3-632B16225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957263"/>
            <a:ext cx="3975100" cy="5064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35013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25525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2800" b="0">
                <a:effectLst>
                  <a:outerShdw blurRad="38100" dist="38100" dir="2700000" algn="tl">
                    <a:srgbClr val="000066"/>
                  </a:outerShdw>
                </a:effectLst>
                <a:latin typeface="Arial" panose="020B0604020202020204" pitchFamily="34" charset="0"/>
              </a:rPr>
              <a:t>“Deus ficaria mais satisfeito com seis pessoas inteiramente convertidas à verdade, do que com sessenta fazendo profissão de fé, mas não estando de fato convertidas...” </a:t>
            </a:r>
            <a:r>
              <a:rPr lang="pt-BR" altLang="pt-BR" sz="1800" b="0">
                <a:effectLst>
                  <a:outerShdw blurRad="38100" dist="38100" dir="2700000" algn="tl">
                    <a:srgbClr val="000066"/>
                  </a:outerShdw>
                </a:effectLst>
                <a:latin typeface="Arial" panose="020B0604020202020204" pitchFamily="34" charset="0"/>
              </a:rPr>
              <a:t>CSM, p.105 (ênfase suprida)</a:t>
            </a:r>
          </a:p>
        </p:txBody>
      </p:sp>
      <p:pic>
        <p:nvPicPr>
          <p:cNvPr id="69638" name="Picture 6">
            <a:extLst>
              <a:ext uri="{FF2B5EF4-FFF2-40B4-BE49-F238E27FC236}">
                <a16:creationId xmlns:a16="http://schemas.microsoft.com/office/drawing/2014/main" id="{DCFAA4FF-0291-41C1-8508-29E2DB9DB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3" b="1186"/>
          <a:stretch>
            <a:fillRect/>
          </a:stretch>
        </p:blipFill>
        <p:spPr bwMode="auto">
          <a:xfrm>
            <a:off x="4932363" y="981075"/>
            <a:ext cx="3714750" cy="48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>
            <a:extLst>
              <a:ext uri="{FF2B5EF4-FFF2-40B4-BE49-F238E27FC236}">
                <a16:creationId xmlns:a16="http://schemas.microsoft.com/office/drawing/2014/main" id="{54645319-9EC1-43A5-8570-BDD59B7F1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58" name="Rectangle 2">
            <a:extLst>
              <a:ext uri="{FF2B5EF4-FFF2-40B4-BE49-F238E27FC236}">
                <a16:creationId xmlns:a16="http://schemas.microsoft.com/office/drawing/2014/main" id="{0D8010CF-A529-47A7-845F-1B599855A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4627563"/>
            <a:ext cx="8610600" cy="2041525"/>
          </a:xfrm>
          <a:prstGeom prst="rect">
            <a:avLst/>
          </a:prstGeom>
          <a:solidFill>
            <a:srgbClr val="3333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35013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25525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“Os recém convertidos devem ser </a:t>
            </a:r>
            <a:r>
              <a:rPr lang="pt-BR" altLang="pt-BR" sz="32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plenamente esclarecidos</a:t>
            </a:r>
            <a:r>
              <a:rPr lang="pt-BR" altLang="pt-B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com relação ao seu dever de devolver ao Senhor o que Lhe pertence”.</a:t>
            </a:r>
            <a:r>
              <a:rPr lang="pt-BR" altLang="pt-BR" sz="3200">
                <a:latin typeface="Arial" panose="020B0604020202020204" pitchFamily="34" charset="0"/>
              </a:rPr>
              <a:t> </a:t>
            </a:r>
            <a:r>
              <a:rPr lang="pt-BR" altLang="pt-BR" sz="2000">
                <a:latin typeface="Arial" panose="020B0604020202020204" pitchFamily="34" charset="0"/>
              </a:rPr>
              <a:t>CSM, p.105(ênfase suprida)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>
            <a:extLst>
              <a:ext uri="{FF2B5EF4-FFF2-40B4-BE49-F238E27FC236}">
                <a16:creationId xmlns:a16="http://schemas.microsoft.com/office/drawing/2014/main" id="{B2B0C3D3-F246-4D62-94CE-72C26AFBB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314825"/>
            <a:ext cx="8534400" cy="2282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8438" indent="7937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322388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970088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617788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265488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72268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17988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63708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09428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pt-BR" altLang="pt-BR">
                <a:latin typeface="Arial" panose="020B0604020202020204" pitchFamily="34" charset="0"/>
              </a:rPr>
              <a:t>“Cumpre–lhe visitar o povo </a:t>
            </a:r>
            <a:r>
              <a:rPr lang="pt-BR" altLang="pt-BR">
                <a:solidFill>
                  <a:srgbClr val="FFFF00"/>
                </a:solidFill>
                <a:latin typeface="Arial" panose="020B0604020202020204" pitchFamily="34" charset="0"/>
              </a:rPr>
              <a:t>em casa</a:t>
            </a:r>
            <a:r>
              <a:rPr lang="pt-BR" altLang="pt-BR">
                <a:latin typeface="Arial" panose="020B0604020202020204" pitchFamily="34" charset="0"/>
              </a:rPr>
              <a:t>, conversando e orando com eles em fervor e humildade. Há famílias que nunca serão postas em contato com as verdades da Palavra de Deus, a menos que os mordomos de sua graça lhes indiquem o caminho mais elevado…” </a:t>
            </a:r>
            <a:r>
              <a:rPr lang="pt-BR" altLang="pt-BR" sz="1600">
                <a:latin typeface="Arial" panose="020B0604020202020204" pitchFamily="34" charset="0"/>
              </a:rPr>
              <a:t>O.E., p.187</a:t>
            </a:r>
          </a:p>
        </p:txBody>
      </p:sp>
      <p:sp>
        <p:nvSpPr>
          <p:cNvPr id="93190" name="Text Box 6">
            <a:extLst>
              <a:ext uri="{FF2B5EF4-FFF2-40B4-BE49-F238E27FC236}">
                <a16:creationId xmlns:a16="http://schemas.microsoft.com/office/drawing/2014/main" id="{2123A541-7883-456E-BCDC-5FDBF53CE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88913"/>
            <a:ext cx="76962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>
                <a:solidFill>
                  <a:srgbClr val="FFFF00"/>
                </a:solidFill>
                <a:latin typeface="Arial" panose="020B0604020202020204" pitchFamily="34" charset="0"/>
              </a:rPr>
              <a:t>O trabalho a ser feito</a:t>
            </a:r>
          </a:p>
        </p:txBody>
      </p:sp>
      <p:pic>
        <p:nvPicPr>
          <p:cNvPr id="93191" name="Picture 7">
            <a:extLst>
              <a:ext uri="{FF2B5EF4-FFF2-40B4-BE49-F238E27FC236}">
                <a16:creationId xmlns:a16="http://schemas.microsoft.com/office/drawing/2014/main" id="{3E2C8FBC-30F7-4168-9F41-6F780CDFF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1" b="4779"/>
          <a:stretch>
            <a:fillRect/>
          </a:stretch>
        </p:blipFill>
        <p:spPr bwMode="auto">
          <a:xfrm>
            <a:off x="2735263" y="1196975"/>
            <a:ext cx="3671887" cy="306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/>
      <p:bldP spid="931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3">
            <a:extLst>
              <a:ext uri="{FF2B5EF4-FFF2-40B4-BE49-F238E27FC236}">
                <a16:creationId xmlns:a16="http://schemas.microsoft.com/office/drawing/2014/main" id="{39712369-D4E7-4F7F-9CD5-63551CE05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2" name="Rectangle 4">
            <a:extLst>
              <a:ext uri="{FF2B5EF4-FFF2-40B4-BE49-F238E27FC236}">
                <a16:creationId xmlns:a16="http://schemas.microsoft.com/office/drawing/2014/main" id="{ED4E8CC8-5FE9-4A83-9F44-C8014C619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25863"/>
            <a:ext cx="9144000" cy="2833687"/>
          </a:xfrm>
          <a:prstGeom prst="rect">
            <a:avLst/>
          </a:prstGeom>
          <a:solidFill>
            <a:srgbClr val="FFCC99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8438" indent="7937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322388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970088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617788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265488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72268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17988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63708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09428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3200">
                <a:solidFill>
                  <a:schemeClr val="bg1"/>
                </a:solidFill>
                <a:latin typeface="Arial" panose="020B0604020202020204" pitchFamily="34" charset="0"/>
              </a:rPr>
              <a:t>“...Ao cooperarem assim com Deus, Ele os </a:t>
            </a:r>
          </a:p>
          <a:p>
            <a:r>
              <a:rPr lang="pt-BR" altLang="pt-BR" sz="3200">
                <a:solidFill>
                  <a:srgbClr val="C92F1F"/>
                </a:solidFill>
                <a:latin typeface="Arial" panose="020B0604020202020204" pitchFamily="34" charset="0"/>
              </a:rPr>
              <a:t>[1] revestirá de poder espiritual</a:t>
            </a:r>
            <a:r>
              <a:rPr lang="pt-BR" altLang="pt-BR" sz="3200">
                <a:solidFill>
                  <a:srgbClr val="996633"/>
                </a:solidFill>
                <a:latin typeface="Arial" panose="020B0604020202020204" pitchFamily="34" charset="0"/>
              </a:rPr>
              <a:t>, </a:t>
            </a:r>
          </a:p>
          <a:p>
            <a:r>
              <a:rPr lang="pt-BR" altLang="pt-BR" sz="3200">
                <a:solidFill>
                  <a:srgbClr val="C92F1F"/>
                </a:solidFill>
                <a:latin typeface="Arial" panose="020B0604020202020204" pitchFamily="34" charset="0"/>
              </a:rPr>
              <a:t>[2] Cristo os guiará</a:t>
            </a:r>
            <a:r>
              <a:rPr lang="pt-BR" altLang="pt-BR" sz="3200">
                <a:solidFill>
                  <a:srgbClr val="996633"/>
                </a:solidFill>
                <a:latin typeface="Arial" panose="020B0604020202020204" pitchFamily="34" charset="0"/>
              </a:rPr>
              <a:t> </a:t>
            </a:r>
            <a:r>
              <a:rPr lang="pt-BR" altLang="pt-BR" sz="3200">
                <a:solidFill>
                  <a:schemeClr val="bg1"/>
                </a:solidFill>
                <a:latin typeface="Arial" panose="020B0604020202020204" pitchFamily="34" charset="0"/>
              </a:rPr>
              <a:t>em sua obra,</a:t>
            </a:r>
            <a:r>
              <a:rPr lang="pt-BR" altLang="pt-BR" sz="3200">
                <a:solidFill>
                  <a:srgbClr val="996633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pt-BR" altLang="pt-BR" sz="3200">
                <a:solidFill>
                  <a:srgbClr val="C92F1F"/>
                </a:solidFill>
                <a:latin typeface="Arial" panose="020B0604020202020204" pitchFamily="34" charset="0"/>
              </a:rPr>
              <a:t>[3] dando – lhes palavras</a:t>
            </a:r>
            <a:r>
              <a:rPr lang="pt-BR" altLang="pt-BR" sz="3200">
                <a:solidFill>
                  <a:srgbClr val="996633"/>
                </a:solidFill>
                <a:latin typeface="Arial" panose="020B0604020202020204" pitchFamily="34" charset="0"/>
              </a:rPr>
              <a:t> </a:t>
            </a:r>
            <a:r>
              <a:rPr lang="pt-BR" altLang="pt-BR" sz="3200">
                <a:solidFill>
                  <a:schemeClr val="bg1"/>
                </a:solidFill>
                <a:latin typeface="Arial" panose="020B0604020202020204" pitchFamily="34" charset="0"/>
              </a:rPr>
              <a:t>que penetrarão profundamente no coração dos ouvintes.” </a:t>
            </a:r>
            <a:r>
              <a:rPr lang="pt-BR" altLang="pt-BR" sz="2000">
                <a:solidFill>
                  <a:schemeClr val="bg1"/>
                </a:solidFill>
                <a:latin typeface="Arial" panose="020B0604020202020204" pitchFamily="34" charset="0"/>
              </a:rPr>
              <a:t>O.E., p.187</a:t>
            </a:r>
          </a:p>
        </p:txBody>
      </p:sp>
      <p:sp>
        <p:nvSpPr>
          <p:cNvPr id="73733" name="Text Box 5">
            <a:extLst>
              <a:ext uri="{FF2B5EF4-FFF2-40B4-BE49-F238E27FC236}">
                <a16:creationId xmlns:a16="http://schemas.microsoft.com/office/drawing/2014/main" id="{8E4BD39B-DC1A-4C2F-AB5C-13FE95772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115888"/>
            <a:ext cx="6934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96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Resultados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1028">
            <a:extLst>
              <a:ext uri="{FF2B5EF4-FFF2-40B4-BE49-F238E27FC236}">
                <a16:creationId xmlns:a16="http://schemas.microsoft.com/office/drawing/2014/main" id="{700212DA-1BD6-44A5-82DF-8D9FC9F99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" t="13333" r="4486" b="7779"/>
          <a:stretch>
            <a:fillRect/>
          </a:stretch>
        </p:blipFill>
        <p:spPr bwMode="auto">
          <a:xfrm>
            <a:off x="4932363" y="1673225"/>
            <a:ext cx="3902075" cy="4273550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7" name="Rectangle 1027">
            <a:extLst>
              <a:ext uri="{FF2B5EF4-FFF2-40B4-BE49-F238E27FC236}">
                <a16:creationId xmlns:a16="http://schemas.microsoft.com/office/drawing/2014/main" id="{9EC214D6-5FB9-463B-9F88-FD488B594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638" y="1700213"/>
            <a:ext cx="4448176" cy="3997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35013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25525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3600">
                <a:latin typeface="Arial" panose="020B0604020202020204" pitchFamily="34" charset="0"/>
              </a:rPr>
              <a:t>“Anjos de Deus os acompanharão às moradas daqueles a quem visitais”.</a:t>
            </a:r>
          </a:p>
          <a:p>
            <a:pPr algn="ctr"/>
            <a:r>
              <a:rPr lang="pt-BR" altLang="pt-BR" sz="4000">
                <a:latin typeface="Arial" panose="020B0604020202020204" pitchFamily="34" charset="0"/>
              </a:rPr>
              <a:t>   </a:t>
            </a:r>
            <a:r>
              <a:rPr lang="pt-BR" altLang="pt-BR" sz="1800" b="0">
                <a:latin typeface="Arial" panose="020B0604020202020204" pitchFamily="34" charset="0"/>
              </a:rPr>
              <a:t>P.J.,p.57</a:t>
            </a:r>
          </a:p>
        </p:txBody>
      </p:sp>
      <p:sp>
        <p:nvSpPr>
          <p:cNvPr id="72709" name="Text Box 1029">
            <a:extLst>
              <a:ext uri="{FF2B5EF4-FFF2-40B4-BE49-F238E27FC236}">
                <a16:creationId xmlns:a16="http://schemas.microsoft.com/office/drawing/2014/main" id="{83B7948F-A20B-4E48-B319-1C4D91A9B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36525"/>
            <a:ext cx="7391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8000">
                <a:solidFill>
                  <a:srgbClr val="FF0000"/>
                </a:solidFill>
                <a:latin typeface="Arial" panose="020B0604020202020204" pitchFamily="34" charset="0"/>
              </a:rPr>
              <a:t>PROMESSA!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/>
      <p:bldP spid="7270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>
            <a:extLst>
              <a:ext uri="{FF2B5EF4-FFF2-40B4-BE49-F238E27FC236}">
                <a16:creationId xmlns:a16="http://schemas.microsoft.com/office/drawing/2014/main" id="{43199EB5-3822-4363-BECA-02DC7961D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052513"/>
            <a:ext cx="4608512" cy="364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1" name="Text Box 3">
            <a:extLst>
              <a:ext uri="{FF2B5EF4-FFF2-40B4-BE49-F238E27FC236}">
                <a16:creationId xmlns:a16="http://schemas.microsoft.com/office/drawing/2014/main" id="{F99CFB14-9BCA-4293-8506-DB15EBCF6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021263"/>
            <a:ext cx="8642350" cy="1647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2800">
                <a:latin typeface="Arial" panose="020B0604020202020204" pitchFamily="34" charset="0"/>
              </a:rPr>
              <a:t>“A mensagem tem que ser apresentada pelos que amam e temem a Deus. </a:t>
            </a:r>
            <a:r>
              <a:rPr lang="pt-BR" altLang="pt-BR" sz="2800">
                <a:solidFill>
                  <a:srgbClr val="FFE15F"/>
                </a:solidFill>
                <a:latin typeface="Arial" panose="020B0604020202020204" pitchFamily="34" charset="0"/>
              </a:rPr>
              <a:t>Não transfirais vossa responsabilidade</a:t>
            </a:r>
            <a:r>
              <a:rPr lang="pt-BR" altLang="pt-BR" sz="2800">
                <a:latin typeface="Arial" panose="020B0604020202020204" pitchFamily="34" charset="0"/>
              </a:rPr>
              <a:t> para nenhuma Associação.”   </a:t>
            </a:r>
            <a:r>
              <a:rPr lang="pt-BR" altLang="pt-BR" sz="1800">
                <a:latin typeface="Arial" panose="020B0604020202020204" pitchFamily="34" charset="0"/>
              </a:rPr>
              <a:t>Ev., p.24.</a:t>
            </a:r>
          </a:p>
        </p:txBody>
      </p:sp>
      <p:sp>
        <p:nvSpPr>
          <p:cNvPr id="94212" name="Rectangle 4">
            <a:extLst>
              <a:ext uri="{FF2B5EF4-FFF2-40B4-BE49-F238E27FC236}">
                <a16:creationId xmlns:a16="http://schemas.microsoft.com/office/drawing/2014/main" id="{4A0013F1-15F5-4F85-8F05-79295A834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0"/>
            <a:ext cx="871378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4400">
                <a:solidFill>
                  <a:srgbClr val="FFE15F"/>
                </a:solidFill>
                <a:latin typeface="Arial" panose="020B0604020202020204" pitchFamily="34" charset="0"/>
              </a:rPr>
              <a:t>QUEM DEVE VISITAR?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/>
      <p:bldP spid="942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>
            <a:extLst>
              <a:ext uri="{FF2B5EF4-FFF2-40B4-BE49-F238E27FC236}">
                <a16:creationId xmlns:a16="http://schemas.microsoft.com/office/drawing/2014/main" id="{FD4D351E-A50A-4D65-9AFE-4B09C0691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88913"/>
            <a:ext cx="77724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4400">
                <a:solidFill>
                  <a:srgbClr val="FF6F27"/>
                </a:solidFill>
                <a:latin typeface="Arial" panose="020B0604020202020204" pitchFamily="34" charset="0"/>
              </a:rPr>
              <a:t>DE QUEM É A RESPONSABILIDADE?</a:t>
            </a:r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F5E2D129-4E8F-423A-A56F-E00EE6C24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975" y="4586288"/>
            <a:ext cx="9144000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35013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25525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800">
                <a:latin typeface="Arial" panose="020B0604020202020204" pitchFamily="34" charset="0"/>
              </a:rPr>
              <a:t>“  … é seu trabalho </a:t>
            </a:r>
            <a:r>
              <a:rPr lang="pt-BR" altLang="pt-BR" sz="2800" i="1">
                <a:latin typeface="Arial" panose="020B0604020202020204" pitchFamily="34" charset="0"/>
              </a:rPr>
              <a:t>[dos Presidentes de Associação]</a:t>
            </a:r>
            <a:r>
              <a:rPr lang="pt-BR" altLang="pt-BR" sz="2800">
                <a:latin typeface="Arial" panose="020B0604020202020204" pitchFamily="34" charset="0"/>
              </a:rPr>
              <a:t> – ver que os </a:t>
            </a:r>
            <a:r>
              <a:rPr lang="pt-BR" altLang="pt-BR" sz="2800">
                <a:solidFill>
                  <a:srgbClr val="FFBB57"/>
                </a:solidFill>
                <a:latin typeface="Arial" panose="020B0604020202020204" pitchFamily="34" charset="0"/>
              </a:rPr>
              <a:t>anciãos e diáconos</a:t>
            </a:r>
            <a:r>
              <a:rPr lang="pt-BR" altLang="pt-BR" sz="2800">
                <a:latin typeface="Arial" panose="020B0604020202020204" pitchFamily="34" charset="0"/>
              </a:rPr>
              <a:t> das igrejas nelas realizem seu trabalho, cuidando de que um </a:t>
            </a:r>
            <a:r>
              <a:rPr lang="pt-BR" altLang="pt-BR" sz="2800">
                <a:solidFill>
                  <a:srgbClr val="FFBB57"/>
                </a:solidFill>
                <a:latin typeface="Arial" panose="020B0604020202020204" pitchFamily="34" charset="0"/>
              </a:rPr>
              <a:t>fiel dízimo</a:t>
            </a:r>
            <a:r>
              <a:rPr lang="pt-BR" altLang="pt-BR" sz="2800">
                <a:latin typeface="Arial" panose="020B0604020202020204" pitchFamily="34" charset="0"/>
              </a:rPr>
              <a:t> seja trazido para o tesouro.” </a:t>
            </a:r>
            <a:r>
              <a:rPr lang="pt-BR" altLang="pt-BR" sz="1800">
                <a:latin typeface="Arial" panose="020B0604020202020204" pitchFamily="34" charset="0"/>
              </a:rPr>
              <a:t>TM, p.305 (ênfase suprida)</a:t>
            </a:r>
          </a:p>
        </p:txBody>
      </p:sp>
      <p:pic>
        <p:nvPicPr>
          <p:cNvPr id="61446" name="Picture 6">
            <a:extLst>
              <a:ext uri="{FF2B5EF4-FFF2-40B4-BE49-F238E27FC236}">
                <a16:creationId xmlns:a16="http://schemas.microsoft.com/office/drawing/2014/main" id="{E1F4008E-4903-47DD-9938-D0E7F74F2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1628775"/>
            <a:ext cx="3633787" cy="272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  <p:bldP spid="614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>
            <a:extLst>
              <a:ext uri="{FF2B5EF4-FFF2-40B4-BE49-F238E27FC236}">
                <a16:creationId xmlns:a16="http://schemas.microsoft.com/office/drawing/2014/main" id="{DC6518E1-BFCE-4A73-BC7D-4FC2BD59F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92075"/>
            <a:ext cx="77724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4400">
                <a:solidFill>
                  <a:srgbClr val="FFFFCC"/>
                </a:solidFill>
                <a:latin typeface="Arial" panose="020B0604020202020204" pitchFamily="34" charset="0"/>
              </a:rPr>
              <a:t>COMO DEVEM OS ANCIÃOS FAZER ISSO?</a:t>
            </a:r>
          </a:p>
        </p:txBody>
      </p:sp>
      <p:sp>
        <p:nvSpPr>
          <p:cNvPr id="62470" name="Text Box 6">
            <a:extLst>
              <a:ext uri="{FF2B5EF4-FFF2-40B4-BE49-F238E27FC236}">
                <a16:creationId xmlns:a16="http://schemas.microsoft.com/office/drawing/2014/main" id="{3CF24EF3-983A-44B9-8640-932F790E7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584700"/>
            <a:ext cx="8077200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pt-BR" altLang="pt-BR" sz="2800">
                <a:solidFill>
                  <a:srgbClr val="FFFFCC"/>
                </a:solidFill>
                <a:latin typeface="Arial" panose="020B0604020202020204" pitchFamily="34" charset="0"/>
              </a:rPr>
              <a:t>“Anciãos de igrejas, … trabalhai </a:t>
            </a:r>
            <a:r>
              <a:rPr lang="pt-BR" altLang="pt-BR" sz="2800">
                <a:solidFill>
                  <a:srgbClr val="FFFF00"/>
                </a:solidFill>
                <a:latin typeface="Arial" panose="020B0604020202020204" pitchFamily="34" charset="0"/>
              </a:rPr>
              <a:t>de casa em casa</a:t>
            </a:r>
            <a:r>
              <a:rPr lang="pt-BR" altLang="pt-BR" sz="2800">
                <a:solidFill>
                  <a:srgbClr val="FFFFCC"/>
                </a:solidFill>
                <a:latin typeface="Arial" panose="020B0604020202020204" pitchFamily="34" charset="0"/>
              </a:rPr>
              <a:t> a fim de que o rebanho de Deus não seja remisso  neste magno assunto, </a:t>
            </a:r>
            <a:r>
              <a:rPr lang="pt-BR" altLang="pt-BR" sz="2800" i="1">
                <a:solidFill>
                  <a:srgbClr val="FFFFCC"/>
                </a:solidFill>
                <a:latin typeface="Arial" panose="020B0604020202020204" pitchFamily="34" charset="0"/>
              </a:rPr>
              <a:t>[dízimos e ofertas]</a:t>
            </a:r>
            <a:r>
              <a:rPr lang="pt-BR" altLang="pt-BR" sz="2800">
                <a:solidFill>
                  <a:srgbClr val="FFFFCC"/>
                </a:solidFill>
                <a:latin typeface="Arial" panose="020B0604020202020204" pitchFamily="34" charset="0"/>
              </a:rPr>
              <a:t>, o qual envolve tão grande bênção ou maldição”. </a:t>
            </a:r>
            <a:r>
              <a:rPr lang="pt-BR" altLang="pt-BR" sz="1800">
                <a:solidFill>
                  <a:srgbClr val="FFFFCC"/>
                </a:solidFill>
                <a:latin typeface="Arial" panose="020B0604020202020204" pitchFamily="34" charset="0"/>
              </a:rPr>
              <a:t>TM, p.306 (ênfase suprida)</a:t>
            </a:r>
          </a:p>
        </p:txBody>
      </p:sp>
      <p:pic>
        <p:nvPicPr>
          <p:cNvPr id="62472" name="Picture 8">
            <a:extLst>
              <a:ext uri="{FF2B5EF4-FFF2-40B4-BE49-F238E27FC236}">
                <a16:creationId xmlns:a16="http://schemas.microsoft.com/office/drawing/2014/main" id="{8203A724-0A73-42AD-87FA-8ECB83C57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3" r="7002" b="10500"/>
          <a:stretch>
            <a:fillRect/>
          </a:stretch>
        </p:blipFill>
        <p:spPr bwMode="auto">
          <a:xfrm>
            <a:off x="2700338" y="1555750"/>
            <a:ext cx="3673475" cy="260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624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65D85B7F-F035-41A8-A295-9C859A1F6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15888"/>
            <a:ext cx="77724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4400">
                <a:solidFill>
                  <a:srgbClr val="00FFFF"/>
                </a:solidFill>
                <a:latin typeface="Arial" panose="020B0604020202020204" pitchFamily="34" charset="0"/>
              </a:rPr>
              <a:t>QUAL É O TRABALHO DOS LÍDERES?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3C5A1F4F-2E02-4EB0-BCDF-9A4AAE8B1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975" y="4437063"/>
            <a:ext cx="9220200" cy="2282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35013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25525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>
                <a:latin typeface="Arial" panose="020B0604020202020204" pitchFamily="34" charset="0"/>
              </a:rPr>
              <a:t>“Não terá o Senhor por inocente os que são deficientes na realização do trabalho [</a:t>
            </a:r>
            <a:r>
              <a:rPr lang="pt-BR" altLang="pt-BR" i="1">
                <a:latin typeface="Arial" panose="020B0604020202020204" pitchFamily="34" charset="0"/>
              </a:rPr>
              <a:t>que é:</a:t>
            </a:r>
            <a:r>
              <a:rPr lang="pt-BR" altLang="pt-BR">
                <a:latin typeface="Arial" panose="020B0604020202020204" pitchFamily="34" charset="0"/>
              </a:rPr>
              <a:t>]…</a:t>
            </a:r>
          </a:p>
          <a:p>
            <a:pPr algn="ctr"/>
            <a:r>
              <a:rPr lang="pt-BR" altLang="pt-BR">
                <a:solidFill>
                  <a:srgbClr val="00FFFF"/>
                </a:solidFill>
                <a:latin typeface="Arial" panose="020B0604020202020204" pitchFamily="34" charset="0"/>
              </a:rPr>
              <a:t>[1]</a:t>
            </a:r>
            <a:r>
              <a:rPr lang="pt-BR" altLang="pt-BR">
                <a:latin typeface="Arial" panose="020B0604020202020204" pitchFamily="34" charset="0"/>
              </a:rPr>
              <a:t> …Cuidar de que a </a:t>
            </a:r>
            <a:r>
              <a:rPr lang="pt-BR" altLang="pt-BR">
                <a:solidFill>
                  <a:srgbClr val="FFFF00"/>
                </a:solidFill>
                <a:latin typeface="Arial" panose="020B0604020202020204" pitchFamily="34" charset="0"/>
              </a:rPr>
              <a:t>igreja seja conservada sã e sadia espiritualmente</a:t>
            </a:r>
            <a:r>
              <a:rPr lang="pt-BR" altLang="pt-BR">
                <a:latin typeface="Arial" panose="020B0604020202020204" pitchFamily="34" charset="0"/>
              </a:rPr>
              <a:t>, e</a:t>
            </a:r>
          </a:p>
          <a:p>
            <a:pPr algn="ctr"/>
            <a:r>
              <a:rPr lang="pt-BR" altLang="pt-BR">
                <a:solidFill>
                  <a:srgbClr val="00FFFF"/>
                </a:solidFill>
                <a:latin typeface="Arial" panose="020B0604020202020204" pitchFamily="34" charset="0"/>
              </a:rPr>
              <a:t>[2]</a:t>
            </a:r>
            <a:r>
              <a:rPr lang="pt-BR" altLang="pt-BR">
                <a:latin typeface="Arial" panose="020B0604020202020204" pitchFamily="34" charset="0"/>
              </a:rPr>
              <a:t> … </a:t>
            </a:r>
            <a:r>
              <a:rPr lang="pt-BR" altLang="pt-BR">
                <a:solidFill>
                  <a:srgbClr val="FFFF00"/>
                </a:solidFill>
                <a:latin typeface="Arial" panose="020B0604020202020204" pitchFamily="34" charset="0"/>
              </a:rPr>
              <a:t>não permitir negligência</a:t>
            </a:r>
            <a:r>
              <a:rPr lang="pt-BR" altLang="pt-BR">
                <a:latin typeface="Arial" panose="020B0604020202020204" pitchFamily="34" charset="0"/>
              </a:rPr>
              <a:t> que traga a ameaçada maldição sobre o Seu povo...” </a:t>
            </a:r>
            <a:r>
              <a:rPr lang="pt-BR" altLang="pt-BR" sz="1600">
                <a:latin typeface="Arial" panose="020B0604020202020204" pitchFamily="34" charset="0"/>
              </a:rPr>
              <a:t>TM, p.307 (ênfase suprida)</a:t>
            </a:r>
          </a:p>
        </p:txBody>
      </p:sp>
      <p:pic>
        <p:nvPicPr>
          <p:cNvPr id="63494" name="Picture 6">
            <a:extLst>
              <a:ext uri="{FF2B5EF4-FFF2-40B4-BE49-F238E27FC236}">
                <a16:creationId xmlns:a16="http://schemas.microsoft.com/office/drawing/2014/main" id="{396C614A-6547-4A6A-918F-6EFA23F4D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1557338"/>
            <a:ext cx="3522663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>
            <a:extLst>
              <a:ext uri="{FF2B5EF4-FFF2-40B4-BE49-F238E27FC236}">
                <a16:creationId xmlns:a16="http://schemas.microsoft.com/office/drawing/2014/main" id="{AFB6096A-6142-4B96-B4B5-80B14A454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4572000"/>
            <a:ext cx="92964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35013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25525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pt-BR" altLang="pt-BR" sz="2000" b="0">
              <a:latin typeface="Tahoma" panose="020B0604030504040204" pitchFamily="34" charset="0"/>
            </a:endParaRPr>
          </a:p>
        </p:txBody>
      </p:sp>
      <p:sp>
        <p:nvSpPr>
          <p:cNvPr id="64518" name="Text Box 6">
            <a:extLst>
              <a:ext uri="{FF2B5EF4-FFF2-40B4-BE49-F238E27FC236}">
                <a16:creationId xmlns:a16="http://schemas.microsoft.com/office/drawing/2014/main" id="{9EF2AC71-2709-4465-8E8E-69F04E8A2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1844675"/>
            <a:ext cx="3975100" cy="335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800">
                <a:latin typeface="Arial" panose="020B0604020202020204" pitchFamily="34" charset="0"/>
              </a:rPr>
              <a:t>“ ‘Trazei todos os dízimos...’ </a:t>
            </a:r>
            <a:r>
              <a:rPr lang="pt-BR" altLang="pt-BR" sz="2800">
                <a:solidFill>
                  <a:srgbClr val="FFFF00"/>
                </a:solidFill>
                <a:latin typeface="Arial" panose="020B0604020202020204" pitchFamily="34" charset="0"/>
              </a:rPr>
              <a:t>Não é este um pedido do homem</a:t>
            </a:r>
            <a:r>
              <a:rPr lang="pt-BR" altLang="pt-BR" sz="2800">
                <a:latin typeface="Arial" panose="020B0604020202020204" pitchFamily="34" charset="0"/>
              </a:rPr>
              <a:t>...Ninguém se pode recusar de dar seus dízimos e ofertas ao Senhor”.</a:t>
            </a:r>
          </a:p>
          <a:p>
            <a:r>
              <a:rPr lang="pt-BR" altLang="pt-BR" sz="1800">
                <a:latin typeface="Arial" panose="020B0604020202020204" pitchFamily="34" charset="0"/>
              </a:rPr>
              <a:t>TM, p.307 (ênfase suprida)</a:t>
            </a:r>
          </a:p>
        </p:txBody>
      </p:sp>
      <p:pic>
        <p:nvPicPr>
          <p:cNvPr id="64519" name="Picture 7">
            <a:extLst>
              <a:ext uri="{FF2B5EF4-FFF2-40B4-BE49-F238E27FC236}">
                <a16:creationId xmlns:a16="http://schemas.microsoft.com/office/drawing/2014/main" id="{77D9C2B3-FB8E-44EA-8977-B21685303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66750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FA4B6216-C981-440C-B310-A246B0755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3" y="5013325"/>
            <a:ext cx="9144000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35013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25525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>
                <a:latin typeface="Arial" panose="020B0604020202020204" pitchFamily="34" charset="0"/>
              </a:rPr>
              <a:t>“...O povo tem roubado de Deus, e </a:t>
            </a:r>
            <a:r>
              <a:rPr lang="pt-BR" altLang="pt-BR">
                <a:solidFill>
                  <a:srgbClr val="FFF4EF"/>
                </a:solidFill>
                <a:latin typeface="Arial" panose="020B0604020202020204" pitchFamily="34" charset="0"/>
              </a:rPr>
              <a:t>o mal tem sido suportado,</a:t>
            </a:r>
            <a:r>
              <a:rPr lang="pt-BR" altLang="pt-BR">
                <a:solidFill>
                  <a:srgbClr val="FF9966"/>
                </a:solidFill>
                <a:latin typeface="Arial" panose="020B0604020202020204" pitchFamily="34" charset="0"/>
              </a:rPr>
              <a:t> porque o ministro não tem querido desagradar seus irmãos.</a:t>
            </a:r>
            <a:r>
              <a:rPr lang="pt-BR" altLang="pt-BR">
                <a:latin typeface="Arial" panose="020B0604020202020204" pitchFamily="34" charset="0"/>
              </a:rPr>
              <a:t> Deus chama a esses mordomos infiéis”. </a:t>
            </a:r>
          </a:p>
          <a:p>
            <a:pPr algn="ctr"/>
            <a:r>
              <a:rPr lang="pt-BR" altLang="pt-BR" sz="1600">
                <a:latin typeface="Arial" panose="020B0604020202020204" pitchFamily="34" charset="0"/>
              </a:rPr>
              <a:t>Ev., p.252 (ênfase suprida)</a:t>
            </a:r>
          </a:p>
        </p:txBody>
      </p:sp>
      <p:sp>
        <p:nvSpPr>
          <p:cNvPr id="66565" name="Text Box 5">
            <a:extLst>
              <a:ext uri="{FF2B5EF4-FFF2-40B4-BE49-F238E27FC236}">
                <a16:creationId xmlns:a16="http://schemas.microsoft.com/office/drawing/2014/main" id="{F9A39F52-6F1C-4E7A-9ECE-79C5F076F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5888"/>
            <a:ext cx="85883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>
                <a:solidFill>
                  <a:srgbClr val="FFF4EF"/>
                </a:solidFill>
                <a:latin typeface="Arial" panose="020B0604020202020204" pitchFamily="34" charset="0"/>
              </a:rPr>
              <a:t>Por que alguns não falam sobre estes assuntos?</a:t>
            </a:r>
          </a:p>
        </p:txBody>
      </p:sp>
      <p:pic>
        <p:nvPicPr>
          <p:cNvPr id="66566" name="Picture 6">
            <a:extLst>
              <a:ext uri="{FF2B5EF4-FFF2-40B4-BE49-F238E27FC236}">
                <a16:creationId xmlns:a16="http://schemas.microsoft.com/office/drawing/2014/main" id="{FEDBDA78-6E68-4A0E-B93D-653BF2B5D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6"/>
          <a:stretch>
            <a:fillRect/>
          </a:stretch>
        </p:blipFill>
        <p:spPr bwMode="auto">
          <a:xfrm>
            <a:off x="2051050" y="1646238"/>
            <a:ext cx="5041900" cy="333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>
            <a:extLst>
              <a:ext uri="{FF2B5EF4-FFF2-40B4-BE49-F238E27FC236}">
                <a16:creationId xmlns:a16="http://schemas.microsoft.com/office/drawing/2014/main" id="{5FC0A876-05B1-49D2-9713-E8FFC2C35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86450" cy="441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6" name="Rectangle 2">
            <a:extLst>
              <a:ext uri="{FF2B5EF4-FFF2-40B4-BE49-F238E27FC236}">
                <a16:creationId xmlns:a16="http://schemas.microsoft.com/office/drawing/2014/main" id="{4F06992E-67A6-4B9E-91B3-10831FE70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75" y="5295900"/>
            <a:ext cx="8763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35013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25525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2800">
                <a:latin typeface="Arial" panose="020B0604020202020204" pitchFamily="34" charset="0"/>
              </a:rPr>
              <a:t>“O fato de um ministro ser aplaudido e elogiado não é prova de haver falado sob a influência do Espírito”. </a:t>
            </a:r>
            <a:r>
              <a:rPr lang="pt-BR" altLang="pt-BR" sz="1800">
                <a:latin typeface="Arial" panose="020B0604020202020204" pitchFamily="34" charset="0"/>
              </a:rPr>
              <a:t>Ev., p.329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>
            <a:extLst>
              <a:ext uri="{FF2B5EF4-FFF2-40B4-BE49-F238E27FC236}">
                <a16:creationId xmlns:a16="http://schemas.microsoft.com/office/drawing/2014/main" id="{2400FC71-F269-4BE1-81A9-D30A0D244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122488"/>
            <a:ext cx="5832475" cy="437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0" name="Rectangle 2">
            <a:extLst>
              <a:ext uri="{FF2B5EF4-FFF2-40B4-BE49-F238E27FC236}">
                <a16:creationId xmlns:a16="http://schemas.microsoft.com/office/drawing/2014/main" id="{D3075CCE-AD87-4BE2-83A6-F2778104E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268288"/>
            <a:ext cx="8909050" cy="20748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35013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25525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2800">
                <a:latin typeface="Arial" panose="020B0604020202020204" pitchFamily="34" charset="0"/>
              </a:rPr>
              <a:t>“O obreiro nunca deve deixar parte do trabalho por fazer, porque esta não lhe agrade, pensando que o ministro que vier depois a fará por ele...” </a:t>
            </a:r>
          </a:p>
          <a:p>
            <a:pPr algn="ctr"/>
            <a:r>
              <a:rPr lang="pt-BR" altLang="pt-BR" sz="1800">
                <a:latin typeface="Arial" panose="020B0604020202020204" pitchFamily="34" charset="0"/>
              </a:rPr>
              <a:t>CSM, p.105 (ênfase suprida)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theme/theme1.xml><?xml version="1.0" encoding="utf-8"?>
<a:theme xmlns:a="http://schemas.openxmlformats.org/drawingml/2006/main" name="Turbilhao">
  <a:themeElements>
    <a:clrScheme name="Turbilhao 1">
      <a:dk1>
        <a:srgbClr val="000066"/>
      </a:dk1>
      <a:lt1>
        <a:srgbClr val="FFFF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Turbilha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003300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98438" marR="0" indent="79375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003300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98438" marR="0" indent="79375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urbilhao 1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rbilhao 2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rbilhao 3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Office\Templates\Estruturas de apresentação\Turbilhao.pot</Template>
  <TotalTime>2622</TotalTime>
  <Words>627</Words>
  <Application>Microsoft Office PowerPoint</Application>
  <PresentationFormat>Apresentação na tela (4:3)</PresentationFormat>
  <Paragraphs>34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Wingdings</vt:lpstr>
      <vt:lpstr>Arial</vt:lpstr>
      <vt:lpstr>Tahoma</vt:lpstr>
      <vt:lpstr>Times New Roman</vt:lpstr>
      <vt:lpstr>Turbilhao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IASREAS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VISITAÇÃO CRISTÃ</dc:title>
  <dc:subject>MORDOMIA CRISTÃ 2003</dc:subject>
  <dc:creator>4TONS - Pr. Marcelo Augusto de Carvalho; IASREAS</dc:creator>
  <cp:keywords>www.4tons.com.br</cp:keywords>
  <dc:description>COMÉRCIO PROIBIDO. USO PESSOAL</dc:description>
  <cp:lastModifiedBy>UCB - Marcelo Augusto de Carvalho</cp:lastModifiedBy>
  <cp:revision>52</cp:revision>
  <cp:lastPrinted>1601-01-01T00:00:00Z</cp:lastPrinted>
  <dcterms:created xsi:type="dcterms:W3CDTF">2001-03-27T20:45:18Z</dcterms:created>
  <dcterms:modified xsi:type="dcterms:W3CDTF">2020-11-03T14:07:48Z</dcterms:modified>
</cp:coreProperties>
</file>