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33"/>
    <a:srgbClr val="FFFFFF"/>
    <a:srgbClr val="800000"/>
    <a:srgbClr val="FF0000"/>
    <a:srgbClr val="00FFFF"/>
    <a:srgbClr val="A5EFE1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2" autoAdjust="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53646-A8A8-4FAD-8B83-250085268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2B9AB5-7B72-4E40-975C-05CA5105E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1126708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6D969-EACE-4BB0-8DA8-35EA72AC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5F6AEF-BA04-4ADF-93DF-37ED9A64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89496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BBE3BD-B76E-47EA-89AE-17C3BEF0E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5B12BA-0BCE-4589-928E-ED9B66F0D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915376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753F4-811D-45BE-9013-1CC029D0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9FC310-6CA9-4A06-BD9A-51D59D8D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796573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FF2A3-75F9-4FD7-A1FE-1F36C89B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AF5D08-FA99-466B-9CC4-004430EF4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356719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24D53-4803-43FD-BDB2-A364A14E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65ACF0-471C-4872-AE3E-3CC82732A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697E53-31FD-4C75-BF7A-B0F9A346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189805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BAFF-41A6-43BF-8713-C604356B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B4E889-FDF1-487C-AF17-F3FACF66F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F35800-FFAB-4123-A838-F5DCD0DE9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D37C99-8AC1-4B5E-B015-420A65A8C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E53033-3803-433E-8AB1-58AD2CF9C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565964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1E121-6C43-4CD7-BCD7-DCDAFC4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862378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957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4FEE1-4307-49A5-B6D1-1B89F7CC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77FF06-C80C-4B90-94CF-9360C858B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81DFE4-D15B-4C06-A07C-A7B2D4F0F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027797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DCB19-798B-47D5-B391-B960210A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409B4A-0323-4B0F-A471-59CC93B17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27244B-95B5-45ED-8EC7-67780CDB8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586099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8993816B-978E-4378-9F1D-D2E9F778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FEA27DF2-7F56-4EE4-963C-3E8B843F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dkHorz">
            <a:fgClr>
              <a:srgbClr val="006600">
                <a:alpha val="30000"/>
              </a:srgbClr>
            </a:fgClr>
            <a:bgClr>
              <a:schemeClr val="bg2">
                <a:alpha val="3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8673192D-1E3A-4EAC-AFDA-CC9CDE82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1628775"/>
            <a:ext cx="6794500" cy="311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>
                <a:solidFill>
                  <a:srgbClr val="FF3300"/>
                </a:solidFill>
              </a:rPr>
              <a:t>O SUCESSO ESTÁ AO SEU ALCANCE</a:t>
            </a:r>
            <a:endParaRPr lang="pt-BR" altLang="pt-BR" sz="3600">
              <a:solidFill>
                <a:srgbClr val="FF3300"/>
              </a:solidFill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8CC28AB-4BB9-426C-90ED-BD8A9CE8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6324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000">
                <a:solidFill>
                  <a:srgbClr val="FFFFFF"/>
                </a:solidFill>
              </a:rPr>
              <a:t>Pr. Hélio Coutinho Costa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B2E20585-BA89-4DE6-A038-4A347BF4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34950"/>
            <a:ext cx="553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66"/>
                </a:solidFill>
              </a:rPr>
              <a:t>6. Invista em você mesmo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05955C5-668D-4E40-9BA3-F6D5C73F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919288"/>
            <a:ext cx="4419600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90000"/>
              </a:lnSpc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Leia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Pesquise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Procure se atualizar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Deixe a mesmice</a:t>
            </a:r>
          </a:p>
        </p:txBody>
      </p:sp>
      <p:pic>
        <p:nvPicPr>
          <p:cNvPr id="15373" name="Picture 13">
            <a:extLst>
              <a:ext uri="{FF2B5EF4-FFF2-40B4-BE49-F238E27FC236}">
                <a16:creationId xmlns:a16="http://schemas.microsoft.com/office/drawing/2014/main" id="{F038DA19-40B3-4FBA-98BE-1FE37846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>
            <a:fillRect/>
          </a:stretch>
        </p:blipFill>
        <p:spPr bwMode="auto">
          <a:xfrm>
            <a:off x="5026025" y="1341438"/>
            <a:ext cx="338613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>
            <a:extLst>
              <a:ext uri="{FF2B5EF4-FFF2-40B4-BE49-F238E27FC236}">
                <a16:creationId xmlns:a16="http://schemas.microsoft.com/office/drawing/2014/main" id="{17008198-63C2-4EA7-91F6-0F06BC7E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28800"/>
            <a:ext cx="5791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 i="0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35869666-3202-4813-86E7-910EBE27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81525"/>
            <a:ext cx="6172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Controle sua atenção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Pergunte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Questione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rgbClr val="00FFFF"/>
                </a:solidFill>
              </a:rPr>
              <a:t>Doe-se para alcançar este ideal</a:t>
            </a:r>
            <a:endParaRPr lang="pt-BR" altLang="pt-BR" sz="2400">
              <a:solidFill>
                <a:srgbClr val="00FFFF"/>
              </a:solidFill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5B64FF38-82D6-4A77-AFC7-5B5C4D7A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46050"/>
            <a:ext cx="4203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FFFF66"/>
                </a:solidFill>
              </a:rPr>
              <a:t>7. Preste Atenção</a:t>
            </a:r>
            <a:endParaRPr lang="pt-BR" altLang="pt-BR" sz="3600">
              <a:solidFill>
                <a:srgbClr val="FFFF66"/>
              </a:solidFill>
            </a:endParaRP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7B4B65E3-5CE0-4494-BE57-26923F95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125538"/>
            <a:ext cx="4573587" cy="3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89" grpId="0" build="p"/>
      <p:bldP spid="163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74272F1F-4146-4C95-AD4A-3124C333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188913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FFFF66"/>
                </a:solidFill>
              </a:rPr>
              <a:t>8. Tome Iniciativa</a:t>
            </a:r>
            <a:endParaRPr lang="pt-BR" altLang="pt-BR" sz="4000">
              <a:solidFill>
                <a:srgbClr val="FFFF66"/>
              </a:solidFill>
            </a:endParaRP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7E57BAEC-0481-4B61-9495-76D97053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4572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i="0">
                <a:solidFill>
                  <a:srgbClr val="00FFFF"/>
                </a:solidFill>
              </a:rPr>
              <a:t>Não espere muito.</a:t>
            </a:r>
          </a:p>
          <a:p>
            <a:r>
              <a:rPr lang="pt-BR" altLang="pt-BR" i="0">
                <a:solidFill>
                  <a:srgbClr val="00FFFF"/>
                </a:solidFill>
              </a:rPr>
              <a:t>Assuma a sua situação.</a:t>
            </a:r>
          </a:p>
          <a:p>
            <a:r>
              <a:rPr lang="pt-BR" altLang="pt-BR" i="0">
                <a:solidFill>
                  <a:srgbClr val="00FFFF"/>
                </a:solidFill>
              </a:rPr>
              <a:t>Não se omita.</a:t>
            </a:r>
          </a:p>
          <a:p>
            <a:r>
              <a:rPr lang="pt-BR" altLang="pt-BR" i="0">
                <a:solidFill>
                  <a:srgbClr val="00FFFF"/>
                </a:solidFill>
              </a:rPr>
              <a:t>Decida realizar.</a:t>
            </a:r>
          </a:p>
          <a:p>
            <a:r>
              <a:rPr lang="pt-BR" altLang="pt-BR" i="0">
                <a:solidFill>
                  <a:srgbClr val="00FFFF"/>
                </a:solidFill>
              </a:rPr>
              <a:t>Faça.</a:t>
            </a:r>
          </a:p>
          <a:p>
            <a:r>
              <a:rPr lang="pt-BR" altLang="pt-BR" i="0">
                <a:solidFill>
                  <a:srgbClr val="00FFFF"/>
                </a:solidFill>
              </a:rPr>
              <a:t>Erre!!!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4556F586-F2CE-4E77-A4BB-B01C75F4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851525"/>
            <a:ext cx="561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00FFFF"/>
                </a:solidFill>
              </a:rPr>
              <a:t>“Só não erra quem não faz”.</a:t>
            </a:r>
          </a:p>
        </p:txBody>
      </p:sp>
      <p:pic>
        <p:nvPicPr>
          <p:cNvPr id="17419" name="Picture 11">
            <a:extLst>
              <a:ext uri="{FF2B5EF4-FFF2-40B4-BE49-F238E27FC236}">
                <a16:creationId xmlns:a16="http://schemas.microsoft.com/office/drawing/2014/main" id="{CD13ACE2-B527-4DE7-A6F3-BAC998DB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1073150"/>
            <a:ext cx="4672013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6" grpId="0"/>
      <p:bldP spid="174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9E4E90DE-85EF-4044-9208-D6E94094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13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FF66"/>
                </a:solidFill>
              </a:rPr>
              <a:t>9. Desenvolva uma visão criativa</a:t>
            </a:r>
            <a:endParaRPr lang="pt-BR" altLang="pt-BR" sz="3600">
              <a:solidFill>
                <a:srgbClr val="FFFF66"/>
              </a:solidFill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9CF77FC2-C6D8-4838-9583-064A4FD5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48244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rgbClr val="00FFFF"/>
                </a:solidFill>
              </a:rPr>
              <a:t>Procure inovar,</a:t>
            </a:r>
          </a:p>
          <a:p>
            <a:r>
              <a:rPr lang="pt-BR" altLang="pt-BR" sz="4000">
                <a:solidFill>
                  <a:srgbClr val="00FFFF"/>
                </a:solidFill>
              </a:rPr>
              <a:t>Evite copiar,</a:t>
            </a:r>
          </a:p>
          <a:p>
            <a:r>
              <a:rPr lang="pt-BR" altLang="pt-BR" sz="4000">
                <a:solidFill>
                  <a:srgbClr val="00FFFF"/>
                </a:solidFill>
              </a:rPr>
              <a:t>Arrisque para conseguir algo novo.</a:t>
            </a:r>
          </a:p>
        </p:txBody>
      </p:sp>
      <p:pic>
        <p:nvPicPr>
          <p:cNvPr id="19467" name="Picture 11">
            <a:extLst>
              <a:ext uri="{FF2B5EF4-FFF2-40B4-BE49-F238E27FC236}">
                <a16:creationId xmlns:a16="http://schemas.microsoft.com/office/drawing/2014/main" id="{642F15DC-9B6A-4243-AF6B-11606C447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125538"/>
            <a:ext cx="4392612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F83BB766-8FB6-47C9-91C3-D46CDCCD0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1925"/>
            <a:ext cx="729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66"/>
                </a:solidFill>
              </a:rPr>
              <a:t>10. Desenvolva sua autodisciplina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39DCAEA6-9709-4F78-AF80-D1D5A05C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60713"/>
            <a:ext cx="633571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00FFFF"/>
                </a:solidFill>
              </a:rPr>
              <a:t>Discipline-se em função</a:t>
            </a:r>
          </a:p>
          <a:p>
            <a:r>
              <a:rPr lang="pt-BR" altLang="pt-BR">
                <a:solidFill>
                  <a:srgbClr val="00FFFF"/>
                </a:solidFill>
              </a:rPr>
              <a:t>de seus objetivos.</a:t>
            </a:r>
          </a:p>
          <a:p>
            <a:endParaRPr lang="pt-BR" altLang="pt-BR">
              <a:solidFill>
                <a:srgbClr val="00FFFF"/>
              </a:solidFill>
            </a:endParaRPr>
          </a:p>
          <a:p>
            <a:r>
              <a:rPr lang="pt-BR" altLang="pt-BR">
                <a:solidFill>
                  <a:srgbClr val="00FFFF"/>
                </a:solidFill>
              </a:rPr>
              <a:t>Domine o comodismo.</a:t>
            </a:r>
          </a:p>
          <a:p>
            <a:endParaRPr lang="pt-BR" altLang="pt-BR">
              <a:solidFill>
                <a:srgbClr val="00FFFF"/>
              </a:solidFill>
            </a:endParaRPr>
          </a:p>
          <a:p>
            <a:r>
              <a:rPr lang="pt-BR" altLang="pt-BR">
                <a:solidFill>
                  <a:srgbClr val="00FFFF"/>
                </a:solidFill>
              </a:rPr>
              <a:t>Faça uma lista de coisas que você precisa vencer.</a:t>
            </a:r>
          </a:p>
          <a:p>
            <a:endParaRPr lang="pt-BR" altLang="pt-BR">
              <a:solidFill>
                <a:srgbClr val="00FFFF"/>
              </a:solidFill>
            </a:endParaRPr>
          </a:p>
        </p:txBody>
      </p:sp>
      <p:pic>
        <p:nvPicPr>
          <p:cNvPr id="20499" name="Picture 19">
            <a:extLst>
              <a:ext uri="{FF2B5EF4-FFF2-40B4-BE49-F238E27FC236}">
                <a16:creationId xmlns:a16="http://schemas.microsoft.com/office/drawing/2014/main" id="{0CED10D5-2533-48BC-A03B-7EF68A23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567112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9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65F5D35E-0CFF-462D-918B-FFA86318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1925"/>
            <a:ext cx="6875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66"/>
                </a:solidFill>
              </a:rPr>
              <a:t>11. Administre bem o seu tempo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CCD34BBC-3F58-4746-91AA-C6250329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01750"/>
            <a:ext cx="3889375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>
                <a:solidFill>
                  <a:srgbClr val="00FFFF"/>
                </a:solidFill>
              </a:rPr>
              <a:t>.Não perca tempo com coisas acidentais.</a:t>
            </a:r>
          </a:p>
          <a:p>
            <a:pPr>
              <a:lnSpc>
                <a:spcPct val="150000"/>
              </a:lnSpc>
            </a:pPr>
            <a:endParaRPr lang="pt-BR" altLang="pt-BR">
              <a:solidFill>
                <a:srgbClr val="00FFFF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>
                <a:solidFill>
                  <a:srgbClr val="00FFFF"/>
                </a:solidFill>
              </a:rPr>
              <a:t>.Faça uma lista das atividades diárias.</a:t>
            </a:r>
          </a:p>
          <a:p>
            <a:pPr>
              <a:lnSpc>
                <a:spcPct val="150000"/>
              </a:lnSpc>
            </a:pPr>
            <a:endParaRPr lang="pt-BR" altLang="pt-BR">
              <a:solidFill>
                <a:srgbClr val="00FFFF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>
                <a:solidFill>
                  <a:srgbClr val="00FFFF"/>
                </a:solidFill>
              </a:rPr>
              <a:t>.Reserve tempo para o que vale a pena.</a:t>
            </a:r>
            <a:r>
              <a:rPr lang="pt-BR" altLang="pt-BR" sz="2000">
                <a:solidFill>
                  <a:srgbClr val="00FFFF"/>
                </a:solidFill>
              </a:rPr>
              <a:t>                   </a:t>
            </a:r>
          </a:p>
        </p:txBody>
      </p:sp>
      <p:graphicFrame>
        <p:nvGraphicFramePr>
          <p:cNvPr id="21510" name="Object 6">
            <a:extLst>
              <a:ext uri="{FF2B5EF4-FFF2-40B4-BE49-F238E27FC236}">
                <a16:creationId xmlns:a16="http://schemas.microsoft.com/office/drawing/2014/main" id="{F61AEB8F-01D8-418E-8046-09555CF417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191000"/>
          <a:ext cx="21780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lip" r:id="rId3" imgW="3212280" imgH="3935520" progId="MS_ClipArt_Gallery.2">
                  <p:embed/>
                </p:oleObj>
              </mc:Choice>
              <mc:Fallback>
                <p:oleObj name="Clip" r:id="rId3" imgW="3212280" imgH="39355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21780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4" name="Picture 10">
            <a:extLst>
              <a:ext uri="{FF2B5EF4-FFF2-40B4-BE49-F238E27FC236}">
                <a16:creationId xmlns:a16="http://schemas.microsoft.com/office/drawing/2014/main" id="{8D325731-A125-48ED-9249-E053B0DF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484313"/>
            <a:ext cx="3886200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>
            <a:extLst>
              <a:ext uri="{FF2B5EF4-FFF2-40B4-BE49-F238E27FC236}">
                <a16:creationId xmlns:a16="http://schemas.microsoft.com/office/drawing/2014/main" id="{A1635B26-EF64-4A29-A6D5-8A962F0D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0350"/>
            <a:ext cx="5922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rgbClr val="FFFF66"/>
                </a:solidFill>
              </a:rPr>
              <a:t>12. Discuta suas idéias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03A1B79C-0250-439B-9E4D-8EDF0A59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91150"/>
            <a:ext cx="6172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200">
                <a:solidFill>
                  <a:srgbClr val="00FFFF"/>
                </a:solidFill>
              </a:rPr>
              <a:t>O ser humano é um ser gregário.</a:t>
            </a:r>
          </a:p>
          <a:p>
            <a:pPr algn="ctr"/>
            <a:r>
              <a:rPr lang="pt-BR" altLang="pt-BR" sz="3200">
                <a:solidFill>
                  <a:srgbClr val="00FFFF"/>
                </a:solidFill>
              </a:rPr>
              <a:t>Não viva isolado.</a:t>
            </a:r>
            <a:endParaRPr lang="pt-BR" altLang="pt-BR" sz="2400">
              <a:solidFill>
                <a:srgbClr val="00FFFF"/>
              </a:solidFill>
            </a:endParaRP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46E8A23C-A801-456C-960D-CD32B201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"/>
          <a:stretch>
            <a:fillRect/>
          </a:stretch>
        </p:blipFill>
        <p:spPr bwMode="auto">
          <a:xfrm>
            <a:off x="1547813" y="1201738"/>
            <a:ext cx="6048375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225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75DA3C2D-0083-4FE1-B3FA-61EC676C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06388"/>
            <a:ext cx="6665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66"/>
                </a:solidFill>
              </a:rPr>
              <a:t>13. Aprenda com os insucessos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DF5A1491-FCAF-4253-A476-02F37A66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3962400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altLang="pt-BR">
                <a:solidFill>
                  <a:srgbClr val="00FFFF"/>
                </a:solidFill>
              </a:rPr>
              <a:t>É preciso lembrar que, se a vida é o momento presente, a grande verdade é que: </a:t>
            </a:r>
          </a:p>
          <a:p>
            <a:pPr algn="ctr">
              <a:lnSpc>
                <a:spcPct val="120000"/>
              </a:lnSpc>
            </a:pPr>
            <a:r>
              <a:rPr lang="pt-BR" altLang="pt-BR" sz="3600" u="sng">
                <a:solidFill>
                  <a:srgbClr val="00FFFF"/>
                </a:solidFill>
              </a:rPr>
              <a:t>VIVER </a:t>
            </a:r>
          </a:p>
          <a:p>
            <a:pPr algn="ctr">
              <a:lnSpc>
                <a:spcPct val="120000"/>
              </a:lnSpc>
            </a:pPr>
            <a:r>
              <a:rPr lang="pt-BR" altLang="pt-BR" sz="3600" u="sng">
                <a:solidFill>
                  <a:srgbClr val="00FFFF"/>
                </a:solidFill>
              </a:rPr>
              <a:t>É </a:t>
            </a:r>
          </a:p>
          <a:p>
            <a:pPr algn="ctr">
              <a:lnSpc>
                <a:spcPct val="120000"/>
              </a:lnSpc>
            </a:pPr>
            <a:r>
              <a:rPr lang="pt-BR" altLang="pt-BR" sz="3600" u="sng">
                <a:solidFill>
                  <a:srgbClr val="00FFFF"/>
                </a:solidFill>
              </a:rPr>
              <a:t>RECOMEÇAR SEMPRE.</a:t>
            </a:r>
            <a:endParaRPr lang="pt-BR" altLang="pt-BR" sz="2400" u="sng">
              <a:solidFill>
                <a:srgbClr val="00FFFF"/>
              </a:solidFill>
            </a:endParaRPr>
          </a:p>
        </p:txBody>
      </p:sp>
      <p:pic>
        <p:nvPicPr>
          <p:cNvPr id="23561" name="Picture 9">
            <a:extLst>
              <a:ext uri="{FF2B5EF4-FFF2-40B4-BE49-F238E27FC236}">
                <a16:creationId xmlns:a16="http://schemas.microsoft.com/office/drawing/2014/main" id="{0E0E918B-CC3F-4148-8C95-D933A353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775075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6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B755C4F2-BA6A-4E5F-A93A-6C7241D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97425"/>
            <a:ext cx="7683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>
              <a:solidFill>
                <a:srgbClr val="00FFFF"/>
              </a:solidFill>
            </a:endParaRPr>
          </a:p>
          <a:p>
            <a:r>
              <a:rPr lang="pt-BR" altLang="pt-BR">
                <a:solidFill>
                  <a:srgbClr val="00FFFF"/>
                </a:solidFill>
              </a:rPr>
              <a:t>15. Empreendedor de sucesso</a:t>
            </a:r>
          </a:p>
          <a:p>
            <a:r>
              <a:rPr lang="pt-BR" altLang="pt-BR">
                <a:solidFill>
                  <a:srgbClr val="00FFFF"/>
                </a:solidFill>
              </a:rPr>
              <a:t>I - Um alto grau de energia</a:t>
            </a:r>
          </a:p>
          <a:p>
            <a:r>
              <a:rPr lang="pt-BR" altLang="pt-BR">
                <a:solidFill>
                  <a:srgbClr val="00FFFF"/>
                </a:solidFill>
              </a:rPr>
              <a:t>II - Capacidade de pensar como um empreendedor.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BA34B8D4-4362-4B7C-97F8-19676CE6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4950"/>
            <a:ext cx="579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FFFF66"/>
                </a:solidFill>
              </a:rPr>
              <a:t>14. Não deixe fugir uma idéia</a:t>
            </a:r>
          </a:p>
        </p:txBody>
      </p:sp>
      <p:pic>
        <p:nvPicPr>
          <p:cNvPr id="24586" name="Picture 10">
            <a:extLst>
              <a:ext uri="{FF2B5EF4-FFF2-40B4-BE49-F238E27FC236}">
                <a16:creationId xmlns:a16="http://schemas.microsoft.com/office/drawing/2014/main" id="{2EC839EF-8C61-4A3E-9D02-44468894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5400675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>
            <a:extLst>
              <a:ext uri="{FF2B5EF4-FFF2-40B4-BE49-F238E27FC236}">
                <a16:creationId xmlns:a16="http://schemas.microsoft.com/office/drawing/2014/main" id="{D69F0929-100A-4F13-91E7-4988C4E5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id="{92E6FC0C-F070-4F86-AB9F-BB3AFF56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5693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66"/>
                </a:solidFill>
              </a:rPr>
              <a:t>A - Inovar idéias e caminhos.</a:t>
            </a:r>
          </a:p>
          <a:p>
            <a:r>
              <a:rPr lang="pt-BR" altLang="pt-BR">
                <a:solidFill>
                  <a:srgbClr val="FFFF66"/>
                </a:solidFill>
              </a:rPr>
              <a:t>B - Pensar ou explorar soluções</a:t>
            </a:r>
          </a:p>
          <a:p>
            <a:r>
              <a:rPr lang="pt-BR" altLang="pt-BR">
                <a:solidFill>
                  <a:srgbClr val="FFFF66"/>
                </a:solidFill>
              </a:rPr>
              <a:t>C - Fazer comparações inteligentes.</a:t>
            </a:r>
          </a:p>
          <a:p>
            <a:r>
              <a:rPr lang="pt-BR" altLang="pt-BR">
                <a:solidFill>
                  <a:srgbClr val="FFFF66"/>
                </a:solidFill>
              </a:rPr>
              <a:t>D - Tirar conclusões sobre ela e usar a razão em termos </a:t>
            </a:r>
          </a:p>
          <a:p>
            <a:r>
              <a:rPr lang="pt-BR" altLang="pt-BR">
                <a:solidFill>
                  <a:srgbClr val="FFFF66"/>
                </a:solidFill>
              </a:rPr>
              <a:t>práticos, teóricos e abstratos.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>
            <a:extLst>
              <a:ext uri="{FF2B5EF4-FFF2-40B4-BE49-F238E27FC236}">
                <a16:creationId xmlns:a16="http://schemas.microsoft.com/office/drawing/2014/main" id="{D6430067-F3A9-4032-990D-4D351548C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60350"/>
            <a:ext cx="7777163" cy="10668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000">
                <a:solidFill>
                  <a:srgbClr val="FFFF66"/>
                </a:solidFill>
              </a:rPr>
              <a:t>Algumas indagações que chegam </a:t>
            </a:r>
          </a:p>
          <a:p>
            <a:pPr algn="ctr"/>
            <a:r>
              <a:rPr lang="pt-BR" altLang="pt-BR" sz="4000">
                <a:solidFill>
                  <a:srgbClr val="FFFF66"/>
                </a:solidFill>
              </a:rPr>
              <a:t>a nossa mente: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FD3476C-0EDE-4915-94F1-DB4657F0E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14825"/>
            <a:ext cx="87852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400">
                <a:solidFill>
                  <a:srgbClr val="00FFFF"/>
                </a:solidFill>
              </a:rPr>
              <a:t>Como viver e realizar um bom trabalho em um mundo com tantas mudanças?</a:t>
            </a:r>
          </a:p>
          <a:p>
            <a:pPr algn="just"/>
            <a:endParaRPr lang="pt-BR" altLang="pt-BR" sz="2400">
              <a:solidFill>
                <a:srgbClr val="00FFFF"/>
              </a:solidFill>
            </a:endParaRPr>
          </a:p>
          <a:p>
            <a:r>
              <a:rPr lang="pt-BR" altLang="pt-BR" sz="2400">
                <a:solidFill>
                  <a:srgbClr val="00FFFF"/>
                </a:solidFill>
              </a:rPr>
              <a:t>Como desenvolver um trabalho eficaz, onde as coisas mudam com uma rapidez nunca vista e automaticamente, as mudanças também afetam a igreja. 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62D230C3-4BE8-4EC1-BC0F-4C22BCA9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" b="5009"/>
          <a:stretch>
            <a:fillRect/>
          </a:stretch>
        </p:blipFill>
        <p:spPr bwMode="auto">
          <a:xfrm>
            <a:off x="2671763" y="1484313"/>
            <a:ext cx="3771900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B189FBE-7B04-4E69-870C-AA2F0625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20650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FFFF66"/>
                </a:solidFill>
              </a:rPr>
              <a:t>III - Talento no relacionamento com as pessoas</a:t>
            </a:r>
            <a:endParaRPr lang="pt-BR" altLang="pt-BR">
              <a:solidFill>
                <a:srgbClr val="FFFF66"/>
              </a:solidFill>
            </a:endParaRPr>
          </a:p>
        </p:txBody>
      </p:sp>
      <p:pic>
        <p:nvPicPr>
          <p:cNvPr id="25609" name="Picture 9">
            <a:extLst>
              <a:ext uri="{FF2B5EF4-FFF2-40B4-BE49-F238E27FC236}">
                <a16:creationId xmlns:a16="http://schemas.microsoft.com/office/drawing/2014/main" id="{4F17BFBD-3B5F-4E0C-A8D4-BC46F8AB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"/>
          <a:stretch>
            <a:fillRect/>
          </a:stretch>
        </p:blipFill>
        <p:spPr bwMode="auto">
          <a:xfrm>
            <a:off x="5202238" y="1700213"/>
            <a:ext cx="368300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Rectangle 10">
            <a:extLst>
              <a:ext uri="{FF2B5EF4-FFF2-40B4-BE49-F238E27FC236}">
                <a16:creationId xmlns:a16="http://schemas.microsoft.com/office/drawing/2014/main" id="{9C2D3913-F6D4-4A93-A2A8-C639BB4E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85975"/>
            <a:ext cx="45720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00FFFF"/>
                </a:solidFill>
              </a:rPr>
              <a:t>A - Vontade e disposição da pessoa em trabalhar</a:t>
            </a:r>
          </a:p>
          <a:p>
            <a:r>
              <a:rPr lang="pt-BR" altLang="pt-BR">
                <a:solidFill>
                  <a:srgbClr val="00FFFF"/>
                </a:solidFill>
              </a:rPr>
              <a:t>com outras pessoas.</a:t>
            </a:r>
          </a:p>
          <a:p>
            <a:endParaRPr lang="pt-BR" altLang="pt-BR">
              <a:solidFill>
                <a:srgbClr val="00FFFF"/>
              </a:solidFill>
            </a:endParaRPr>
          </a:p>
          <a:p>
            <a:r>
              <a:rPr lang="pt-BR" altLang="pt-BR">
                <a:solidFill>
                  <a:srgbClr val="00FFFF"/>
                </a:solidFill>
              </a:rPr>
              <a:t>B - Aceitar comentários.</a:t>
            </a:r>
          </a:p>
          <a:p>
            <a:endParaRPr lang="pt-BR" altLang="pt-BR">
              <a:solidFill>
                <a:srgbClr val="00FFFF"/>
              </a:solidFill>
            </a:endParaRPr>
          </a:p>
          <a:p>
            <a:r>
              <a:rPr lang="pt-BR" altLang="pt-BR">
                <a:solidFill>
                  <a:srgbClr val="00FFFF"/>
                </a:solidFill>
              </a:rPr>
              <a:t>C - Rir e sorrir de situações mesmo quando as </a:t>
            </a:r>
          </a:p>
          <a:p>
            <a:r>
              <a:rPr lang="pt-BR" altLang="pt-BR">
                <a:solidFill>
                  <a:srgbClr val="00FFFF"/>
                </a:solidFill>
              </a:rPr>
              <a:t>coisas vão mal.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E3E73558-B583-4BB3-BAD5-D68577A26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149225"/>
            <a:ext cx="7127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66"/>
                </a:solidFill>
              </a:rPr>
              <a:t>IV - Habilidade em comunicação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7A8A79CC-93FA-45F4-99E5-B1417D38D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55675"/>
            <a:ext cx="8172450" cy="17526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>
                <a:solidFill>
                  <a:srgbClr val="00FFFF"/>
                </a:solidFill>
              </a:rPr>
              <a:t>Habilidade de falar de forma clara, sem rodeios, sem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rebuscamento e a habilidade de ouvir, realmente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escutar as pessoas, absorver e entender o que elas 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dizem.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A000AE8-13EB-40D4-898F-7ED66E51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224463"/>
            <a:ext cx="80645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rgbClr val="00FFFF"/>
                </a:solidFill>
              </a:rPr>
              <a:t>Escrever de forma clara e concisa, tendo a capacidade de transmitir confiança para as 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pessoas com quem se comunica.</a:t>
            </a:r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6CAF5789-7F83-44BA-927C-D67DC527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22563"/>
            <a:ext cx="3744912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8" grpId="0"/>
      <p:bldP spid="266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BB0C965-EEC7-4575-AFAE-42B0255A9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228600"/>
            <a:ext cx="6918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rgbClr val="FFFF66"/>
                </a:solidFill>
              </a:rPr>
              <a:t>V - Conhecimento Técnico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FD3859D-DDB9-4CD4-81A9-443AA1A6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700213"/>
            <a:ext cx="4267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rgbClr val="00FFFF"/>
                </a:solidFill>
              </a:rPr>
              <a:t>Envolve a capacidade da pessoa em obter e trabalhar as informações sobre o que faz, o que vem acontecendo em seu campo de atuação, quais as mudanças prováveis e preparar-se para elas. Isto é claro, requer vontade,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estudo e dedicação.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D6EAD132-A368-4A68-999E-67689E1E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"/>
          <a:stretch>
            <a:fillRect/>
          </a:stretch>
        </p:blipFill>
        <p:spPr bwMode="auto">
          <a:xfrm>
            <a:off x="5321300" y="1628775"/>
            <a:ext cx="349885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4085E342-57BC-440D-AFEB-D5842B5C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34938"/>
            <a:ext cx="5011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66"/>
                </a:solidFill>
              </a:rPr>
              <a:t>16. Ninguém sabe tudo</a:t>
            </a:r>
            <a:endParaRPr lang="pt-BR" altLang="pt-BR" sz="3200">
              <a:solidFill>
                <a:srgbClr val="FFFF66"/>
              </a:solidFill>
            </a:endParaRP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A03F495E-61E2-42AB-941A-6487FA0E3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23963"/>
            <a:ext cx="4176713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00FFFF"/>
                </a:solidFill>
              </a:rPr>
              <a:t>I - Se você não tem o melhor computador, faça o possível com o que você tem.</a:t>
            </a: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>
                <a:solidFill>
                  <a:srgbClr val="00FFFF"/>
                </a:solidFill>
              </a:rPr>
              <a:t>II - Se você não tem a melhor equipe, treine-os e faça o melhor com eles.</a:t>
            </a:r>
          </a:p>
          <a:p>
            <a:pPr algn="just">
              <a:lnSpc>
                <a:spcPct val="90000"/>
              </a:lnSpc>
            </a:pPr>
            <a:endParaRPr lang="pt-BR" altLang="pt-BR">
              <a:solidFill>
                <a:srgbClr val="00FF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>
                <a:solidFill>
                  <a:srgbClr val="00FFFF"/>
                </a:solidFill>
              </a:rPr>
              <a:t>III - Se você não tem as condições ideais, use aquilo que você dispõe no momento.</a:t>
            </a:r>
            <a:endParaRPr lang="pt-BR" altLang="pt-BR" sz="2400">
              <a:solidFill>
                <a:srgbClr val="00FFFF"/>
              </a:solidFill>
            </a:endParaRPr>
          </a:p>
        </p:txBody>
      </p:sp>
      <p:pic>
        <p:nvPicPr>
          <p:cNvPr id="28687" name="Picture 15">
            <a:extLst>
              <a:ext uri="{FF2B5EF4-FFF2-40B4-BE49-F238E27FC236}">
                <a16:creationId xmlns:a16="http://schemas.microsoft.com/office/drawing/2014/main" id="{1CBA0308-7013-4C8F-ABD0-C6A3AB01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068513"/>
            <a:ext cx="4221162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C1802B1F-0F72-43FF-8482-FF64CD9AE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82804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00FFFF"/>
                </a:solidFill>
              </a:rPr>
              <a:t>Um dia você chegará ao seu Maracanã, o importante agora é você começar a jogar.</a:t>
            </a: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endParaRPr lang="pt-BR" altLang="pt-BR">
              <a:solidFill>
                <a:srgbClr val="00FFFF"/>
              </a:solidFill>
            </a:endParaRPr>
          </a:p>
          <a:p>
            <a:pPr algn="just"/>
            <a:r>
              <a:rPr lang="pt-BR" altLang="pt-BR">
                <a:solidFill>
                  <a:srgbClr val="00FFFF"/>
                </a:solidFill>
              </a:rPr>
              <a:t>“Não é preciso esperar ter tudo para agir. É a própria ação que nos permite progredir no saber”.</a:t>
            </a:r>
            <a:endParaRPr lang="pt-BR" altLang="pt-BR" sz="2400">
              <a:solidFill>
                <a:srgbClr val="00FFFF"/>
              </a:solidFill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BD8462A5-2150-4F74-B7A8-27191814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4583"/>
          <a:stretch>
            <a:fillRect/>
          </a:stretch>
        </p:blipFill>
        <p:spPr bwMode="auto">
          <a:xfrm>
            <a:off x="1619250" y="1738313"/>
            <a:ext cx="5815013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CACB05B0-21DF-4C90-91C0-986D8F9E7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15888"/>
            <a:ext cx="3570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FFFF66"/>
                </a:solidFill>
              </a:rPr>
              <a:t>17. O Melhor</a:t>
            </a:r>
            <a:endParaRPr lang="pt-BR" altLang="pt-BR" sz="3600">
              <a:solidFill>
                <a:srgbClr val="FFFF66"/>
              </a:solidFill>
            </a:endParaRPr>
          </a:p>
        </p:txBody>
      </p:sp>
      <p:sp>
        <p:nvSpPr>
          <p:cNvPr id="30726" name="AutoShape 6">
            <a:extLst>
              <a:ext uri="{FF2B5EF4-FFF2-40B4-BE49-F238E27FC236}">
                <a16:creationId xmlns:a16="http://schemas.microsoft.com/office/drawing/2014/main" id="{AB747333-8846-404E-8860-1A07081E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981075"/>
            <a:ext cx="7086600" cy="7620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>
                <a:solidFill>
                  <a:srgbClr val="00FFFF"/>
                </a:solidFill>
              </a:rPr>
              <a:t>O melhor acaba sendo o pior inimigo do bom.</a:t>
            </a:r>
            <a:endParaRPr lang="pt-BR" altLang="pt-BR" sz="2400">
              <a:solidFill>
                <a:srgbClr val="00FFFF"/>
              </a:solidFill>
            </a:endParaRP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689B997F-5717-449F-AEEE-FBD8E9BB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00FFFF"/>
                </a:solidFill>
              </a:rPr>
              <a:t>18. Você tem um Deus que chama e capacita.</a:t>
            </a:r>
            <a:endParaRPr lang="pt-BR" altLang="pt-BR" sz="2400">
              <a:solidFill>
                <a:srgbClr val="00FFFF"/>
              </a:solidFill>
            </a:endParaRPr>
          </a:p>
        </p:txBody>
      </p:sp>
      <p:pic>
        <p:nvPicPr>
          <p:cNvPr id="30732" name="Picture 12">
            <a:extLst>
              <a:ext uri="{FF2B5EF4-FFF2-40B4-BE49-F238E27FC236}">
                <a16:creationId xmlns:a16="http://schemas.microsoft.com/office/drawing/2014/main" id="{443B7FE1-C7EA-4899-89CE-B77E50E0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/>
          <a:stretch>
            <a:fillRect/>
          </a:stretch>
        </p:blipFill>
        <p:spPr bwMode="auto">
          <a:xfrm>
            <a:off x="2916238" y="1773238"/>
            <a:ext cx="337026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6" grpId="0"/>
      <p:bldP spid="3072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>
            <a:extLst>
              <a:ext uri="{FF2B5EF4-FFF2-40B4-BE49-F238E27FC236}">
                <a16:creationId xmlns:a16="http://schemas.microsoft.com/office/drawing/2014/main" id="{B19F6225-7B16-412E-9C19-0FDD38F0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751387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4A86C502-1D9B-4E35-8B74-9FC06D84E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2362200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altLang="pt-BR" sz="2400">
                <a:solidFill>
                  <a:srgbClr val="00FFFF"/>
                </a:solidFill>
              </a:rPr>
              <a:t>“Não te mandei Eu? Esforça-te, e tem bom ânimo; não pasme, nem te espante; porque o Senhor teu Deus é contigo, por onde quer que andares”. Josué 1:9.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6CADCE4B-E2E0-4FB2-9B64-D43666B7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14400"/>
            <a:ext cx="2286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400">
                <a:solidFill>
                  <a:srgbClr val="00FFFF"/>
                </a:solidFill>
              </a:rPr>
              <a:t>“Não temas, pois, porque estou contigo...” Isaías 43:5.</a:t>
            </a:r>
          </a:p>
          <a:p>
            <a:pPr algn="just"/>
            <a:endParaRPr lang="pt-BR" altLang="pt-BR" sz="2400">
              <a:solidFill>
                <a:srgbClr val="00FFFF"/>
              </a:solidFill>
            </a:endParaRPr>
          </a:p>
          <a:p>
            <a:pPr algn="just"/>
            <a:r>
              <a:rPr lang="pt-BR" altLang="pt-BR" sz="2400">
                <a:solidFill>
                  <a:srgbClr val="00FFFF"/>
                </a:solidFill>
              </a:rPr>
              <a:t>“...eis que estou convosco todos os dias...”</a:t>
            </a:r>
          </a:p>
          <a:p>
            <a:pPr algn="just"/>
            <a:r>
              <a:rPr lang="pt-BR" altLang="pt-BR" sz="2400">
                <a:solidFill>
                  <a:srgbClr val="00FFFF"/>
                </a:solidFill>
              </a:rPr>
              <a:t> S. Mateus 8:20.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  <p:bldP spid="3175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8154ED3D-6F82-40C7-86E1-26A8BD54A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188913"/>
            <a:ext cx="4038600" cy="7620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400">
                <a:solidFill>
                  <a:srgbClr val="FFFF66"/>
                </a:solidFill>
              </a:rPr>
              <a:t>Portanto nada de:</a:t>
            </a:r>
            <a:endParaRPr lang="pt-BR" altLang="pt-BR" sz="3600">
              <a:solidFill>
                <a:srgbClr val="FFFF66"/>
              </a:solidFill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3652852E-B759-4E52-AB87-2E8ADC87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16338"/>
            <a:ext cx="5105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4000">
                <a:solidFill>
                  <a:srgbClr val="00FFFF"/>
                </a:solidFill>
              </a:rPr>
              <a:t>Pensar </a:t>
            </a:r>
            <a:r>
              <a:rPr lang="pt-BR" altLang="pt-BR">
                <a:solidFill>
                  <a:srgbClr val="00FFFF"/>
                </a:solidFill>
              </a:rPr>
              <a:t>“pequeno”.</a:t>
            </a:r>
          </a:p>
          <a:p>
            <a:pPr>
              <a:buFontTx/>
              <a:buChar char="•"/>
            </a:pPr>
            <a:r>
              <a:rPr lang="pt-BR" altLang="pt-BR" sz="4000">
                <a:solidFill>
                  <a:srgbClr val="00FFFF"/>
                </a:solidFill>
              </a:rPr>
              <a:t>Acreditar </a:t>
            </a:r>
            <a:r>
              <a:rPr lang="pt-BR" altLang="pt-BR">
                <a:solidFill>
                  <a:srgbClr val="00FFFF"/>
                </a:solidFill>
              </a:rPr>
              <a:t>“pequeno</a:t>
            </a:r>
            <a:r>
              <a:rPr lang="pt-BR" altLang="pt-BR" sz="3600">
                <a:solidFill>
                  <a:srgbClr val="00FFFF"/>
                </a:solidFill>
              </a:rPr>
              <a:t>”.</a:t>
            </a:r>
          </a:p>
          <a:p>
            <a:pPr>
              <a:buFontTx/>
              <a:buChar char="•"/>
            </a:pPr>
            <a:r>
              <a:rPr lang="pt-BR" altLang="pt-BR" sz="4000">
                <a:solidFill>
                  <a:srgbClr val="00FFFF"/>
                </a:solidFill>
              </a:rPr>
              <a:t>Tentar </a:t>
            </a:r>
            <a:r>
              <a:rPr lang="pt-BR" altLang="pt-BR">
                <a:solidFill>
                  <a:srgbClr val="00FFFF"/>
                </a:solidFill>
              </a:rPr>
              <a:t>“pequeno”.</a:t>
            </a:r>
            <a:endParaRPr lang="pt-BR" altLang="pt-BR" sz="3600">
              <a:solidFill>
                <a:srgbClr val="00FFFF"/>
              </a:solidFill>
            </a:endParaRPr>
          </a:p>
          <a:p>
            <a:pPr>
              <a:buFontTx/>
              <a:buChar char="•"/>
            </a:pPr>
            <a:r>
              <a:rPr lang="pt-BR" altLang="pt-BR" sz="4000">
                <a:solidFill>
                  <a:srgbClr val="00FFFF"/>
                </a:solidFill>
              </a:rPr>
              <a:t>Fazer </a:t>
            </a:r>
            <a:r>
              <a:rPr lang="pt-BR" altLang="pt-BR">
                <a:solidFill>
                  <a:srgbClr val="00FFFF"/>
                </a:solidFill>
              </a:rPr>
              <a:t>“pequeno”.</a:t>
            </a:r>
            <a:endParaRPr lang="pt-BR" altLang="pt-BR" sz="1800">
              <a:solidFill>
                <a:srgbClr val="00FFFF"/>
              </a:solidFill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47EBED03-74CD-4B28-96E6-3F81DB399E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46313"/>
            <a:ext cx="3816350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534B8B76-D187-4048-B71F-056A739B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8913"/>
            <a:ext cx="4724400" cy="8382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800">
                <a:solidFill>
                  <a:srgbClr val="FFFF66"/>
                </a:solidFill>
              </a:rPr>
              <a:t>Agora é a hora de:</a:t>
            </a:r>
            <a:endParaRPr lang="pt-BR" altLang="pt-BR" sz="3600">
              <a:solidFill>
                <a:srgbClr val="FFFF66"/>
              </a:solidFill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1D5D1A1-0189-44B0-BE58-B8184702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836613"/>
            <a:ext cx="5638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Tx/>
              <a:buChar char="•"/>
            </a:pPr>
            <a:r>
              <a:rPr lang="pt-BR" altLang="pt-BR">
                <a:solidFill>
                  <a:srgbClr val="00FFFF"/>
                </a:solidFill>
              </a:rPr>
              <a:t>Pensar </a:t>
            </a:r>
            <a:r>
              <a:rPr lang="pt-BR" altLang="pt-BR" sz="3600">
                <a:solidFill>
                  <a:srgbClr val="00FFFF"/>
                </a:solidFill>
              </a:rPr>
              <a:t>“GRANDE”.</a:t>
            </a:r>
          </a:p>
          <a:p>
            <a:pPr algn="ctr">
              <a:lnSpc>
                <a:spcPct val="130000"/>
              </a:lnSpc>
              <a:buFontTx/>
              <a:buChar char="•"/>
            </a:pPr>
            <a:r>
              <a:rPr lang="pt-BR" altLang="pt-BR">
                <a:solidFill>
                  <a:srgbClr val="00FFFF"/>
                </a:solidFill>
              </a:rPr>
              <a:t>Querer </a:t>
            </a:r>
            <a:r>
              <a:rPr lang="pt-BR" altLang="pt-BR" sz="3600">
                <a:solidFill>
                  <a:srgbClr val="00FFFF"/>
                </a:solidFill>
              </a:rPr>
              <a:t>“GRANDE”.</a:t>
            </a:r>
          </a:p>
          <a:p>
            <a:pPr algn="ctr">
              <a:lnSpc>
                <a:spcPct val="130000"/>
              </a:lnSpc>
              <a:buFontTx/>
              <a:buChar char="•"/>
            </a:pPr>
            <a:r>
              <a:rPr lang="pt-BR" altLang="pt-BR">
                <a:solidFill>
                  <a:srgbClr val="00FFFF"/>
                </a:solidFill>
              </a:rPr>
              <a:t>Agir </a:t>
            </a:r>
            <a:r>
              <a:rPr lang="pt-BR" altLang="pt-BR" sz="3600">
                <a:solidFill>
                  <a:srgbClr val="00FFFF"/>
                </a:solidFill>
              </a:rPr>
              <a:t>“GRANDE”.</a:t>
            </a:r>
            <a:endParaRPr lang="pt-BR" altLang="pt-BR" sz="2400">
              <a:solidFill>
                <a:srgbClr val="00FFFF"/>
              </a:solidFill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58488A55-7DE2-47CE-91E3-BA9EE59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068638"/>
            <a:ext cx="5510213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0EBF4169-3C66-428E-9B3A-79792B78B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692150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800">
                <a:solidFill>
                  <a:srgbClr val="FFFF66"/>
                </a:solidFill>
              </a:rPr>
              <a:t>Pense!</a:t>
            </a:r>
            <a:endParaRPr lang="pt-BR" altLang="pt-BR" sz="4000">
              <a:solidFill>
                <a:srgbClr val="FFFF66"/>
              </a:solidFill>
            </a:endParaRP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441F4696-50D5-49E9-9A15-8AE00B9B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060575"/>
            <a:ext cx="32400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>
                <a:solidFill>
                  <a:srgbClr val="00FFFF"/>
                </a:solidFill>
              </a:rPr>
              <a:t>“Pela graça de 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Cristo, eu serei 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capaz de 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realizar uma </a:t>
            </a:r>
          </a:p>
          <a:p>
            <a:pPr algn="ctr"/>
            <a:r>
              <a:rPr lang="pt-BR" altLang="pt-BR">
                <a:solidFill>
                  <a:srgbClr val="00FFFF"/>
                </a:solidFill>
              </a:rPr>
              <a:t>grande obra”.</a:t>
            </a:r>
            <a:endParaRPr lang="pt-BR" altLang="pt-BR" sz="2400">
              <a:solidFill>
                <a:srgbClr val="00FFFF"/>
              </a:solidFill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09C79C27-A31E-422F-9575-33CED65F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5157788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7200">
                <a:solidFill>
                  <a:srgbClr val="FF0000"/>
                </a:solidFill>
              </a:rPr>
              <a:t>S U C E S S O</a:t>
            </a:r>
            <a:endParaRPr lang="pt-BR" altLang="pt-BR">
              <a:solidFill>
                <a:srgbClr val="FF0000"/>
              </a:solidFill>
            </a:endParaRPr>
          </a:p>
        </p:txBody>
      </p:sp>
      <p:pic>
        <p:nvPicPr>
          <p:cNvPr id="34825" name="Picture 9">
            <a:extLst>
              <a:ext uri="{FF2B5EF4-FFF2-40B4-BE49-F238E27FC236}">
                <a16:creationId xmlns:a16="http://schemas.microsoft.com/office/drawing/2014/main" id="{0B11D0F7-FA4C-4DF7-885A-B4F3361C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6" r="5121"/>
          <a:stretch>
            <a:fillRect/>
          </a:stretch>
        </p:blipFill>
        <p:spPr bwMode="auto">
          <a:xfrm>
            <a:off x="996950" y="333375"/>
            <a:ext cx="3575050" cy="45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1D0AD20F-53BF-4CD4-9375-E0287401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196975"/>
            <a:ext cx="3384550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 sz="3200">
                <a:solidFill>
                  <a:srgbClr val="00FFFF"/>
                </a:solidFill>
              </a:rPr>
              <a:t>Como fazer o trabalho de Deus, diante de um mundo com tantas mudanças?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A70F839B-CD20-4FB9-A109-B2C4781C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651500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FFFF"/>
                </a:solidFill>
              </a:rPr>
              <a:t>Como podemos ter a certeza de estar fazendo o trabalho certo?</a:t>
            </a:r>
            <a:endParaRPr lang="pt-BR" altLang="pt-BR" sz="2400">
              <a:solidFill>
                <a:srgbClr val="00FFFF"/>
              </a:solidFill>
            </a:endParaRP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1FC753BC-9F78-475C-A1C4-AC80651D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b="3087"/>
          <a:stretch>
            <a:fillRect/>
          </a:stretch>
        </p:blipFill>
        <p:spPr bwMode="auto">
          <a:xfrm>
            <a:off x="468313" y="765175"/>
            <a:ext cx="3844925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A34615FC-D08A-4622-801F-72C20A13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1000"/>
            <a:ext cx="5538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0">
                <a:solidFill>
                  <a:srgbClr val="00FFFF"/>
                </a:solidFill>
              </a:rPr>
              <a:t>1. Entusiasmo</a:t>
            </a:r>
          </a:p>
          <a:p>
            <a:r>
              <a:rPr lang="pt-BR" altLang="pt-BR" i="0">
                <a:solidFill>
                  <a:srgbClr val="00FFFF"/>
                </a:solidFill>
              </a:rPr>
              <a:t>2. Saber que você é um ser humano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E84DB697-DAEB-4E61-B57A-9D1AED90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751513"/>
            <a:ext cx="518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u="sng">
                <a:solidFill>
                  <a:srgbClr val="00FFFF"/>
                </a:solidFill>
              </a:rPr>
              <a:t>Inteligência e Vontade</a:t>
            </a:r>
          </a:p>
        </p:txBody>
      </p:sp>
      <p:pic>
        <p:nvPicPr>
          <p:cNvPr id="7187" name="Picture 19">
            <a:extLst>
              <a:ext uri="{FF2B5EF4-FFF2-40B4-BE49-F238E27FC236}">
                <a16:creationId xmlns:a16="http://schemas.microsoft.com/office/drawing/2014/main" id="{E1E8545E-3265-435E-A512-08052242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"/>
          <a:stretch>
            <a:fillRect/>
          </a:stretch>
        </p:blipFill>
        <p:spPr bwMode="auto">
          <a:xfrm>
            <a:off x="2051050" y="1452563"/>
            <a:ext cx="50419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E11BEF7D-8657-40BB-8C25-A6F40F147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3375"/>
            <a:ext cx="61912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00FFFF"/>
                </a:solidFill>
              </a:rPr>
              <a:t>3.Não tenho tempo:</a:t>
            </a:r>
          </a:p>
          <a:p>
            <a:pPr algn="ctr"/>
            <a:r>
              <a:rPr lang="pt-BR" altLang="pt-BR" sz="3200" u="sng">
                <a:solidFill>
                  <a:srgbClr val="FFFF66"/>
                </a:solidFill>
              </a:rPr>
              <a:t>Tempo é uma questão de preferência</a:t>
            </a:r>
          </a:p>
          <a:p>
            <a:endParaRPr lang="pt-BR" altLang="pt-BR" u="sng">
              <a:solidFill>
                <a:srgbClr val="FFFF66"/>
              </a:solidFill>
            </a:endParaRP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FF53F2A2-DF2F-41F4-820B-B98240B2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125663"/>
            <a:ext cx="3375025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ED764F16-0311-4F1E-8A6F-972C5D40B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19075"/>
            <a:ext cx="4953000" cy="762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400">
                <a:solidFill>
                  <a:srgbClr val="FFFF66"/>
                </a:solidFill>
              </a:rPr>
              <a:t>CONTA O TEMPO</a:t>
            </a:r>
            <a:endParaRPr lang="pt-BR" altLang="pt-BR" sz="3600">
              <a:solidFill>
                <a:srgbClr val="FFFF66"/>
              </a:solidFill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239C9649-05A1-43B0-A3F8-CEEA04511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56013"/>
            <a:ext cx="84963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i="0">
                <a:solidFill>
                  <a:srgbClr val="00FFFF"/>
                </a:solidFill>
              </a:rPr>
              <a:t>Deus pede hoje estrita conta do meu tempo</a:t>
            </a:r>
          </a:p>
          <a:p>
            <a:r>
              <a:rPr lang="pt-BR" altLang="pt-BR" sz="2400" i="0">
                <a:solidFill>
                  <a:srgbClr val="00FFFF"/>
                </a:solidFill>
              </a:rPr>
              <a:t>E eu vou, do meu tempo dar-lhe conta.</a:t>
            </a:r>
          </a:p>
          <a:p>
            <a:r>
              <a:rPr lang="pt-BR" altLang="pt-BR" sz="2400" i="0">
                <a:solidFill>
                  <a:srgbClr val="00FFFF"/>
                </a:solidFill>
              </a:rPr>
              <a:t>Mas como dar, sem tempo, tanta conta,</a:t>
            </a:r>
          </a:p>
          <a:p>
            <a:r>
              <a:rPr lang="pt-BR" altLang="pt-BR" sz="2400" i="0">
                <a:solidFill>
                  <a:srgbClr val="00FFFF"/>
                </a:solidFill>
              </a:rPr>
              <a:t>Eu, que gastei, sem conta, tanto tempo?</a:t>
            </a:r>
          </a:p>
          <a:p>
            <a:r>
              <a:rPr lang="pt-BR" altLang="pt-BR" sz="2400" i="0">
                <a:solidFill>
                  <a:srgbClr val="00FFFF"/>
                </a:solidFill>
              </a:rPr>
              <a:t>Para ter minha conta feita a tempo</a:t>
            </a:r>
          </a:p>
          <a:p>
            <a:r>
              <a:rPr lang="pt-BR" altLang="pt-BR" sz="2400" i="0">
                <a:solidFill>
                  <a:srgbClr val="00FFFF"/>
                </a:solidFill>
              </a:rPr>
              <a:t>O tempo me foi dado e não fiz conta,</a:t>
            </a:r>
          </a:p>
          <a:p>
            <a:r>
              <a:rPr lang="pt-BR" altLang="pt-BR" sz="2400" i="0">
                <a:solidFill>
                  <a:srgbClr val="00FFFF"/>
                </a:solidFill>
              </a:rPr>
              <a:t>Não quis, tendo tempo fazer conta, </a:t>
            </a:r>
          </a:p>
          <a:p>
            <a:r>
              <a:rPr lang="pt-BR" altLang="pt-BR" sz="2400" i="0">
                <a:solidFill>
                  <a:srgbClr val="00FFFF"/>
                </a:solidFill>
              </a:rPr>
              <a:t>Hoje quero fazer conta e não tenho tempo.</a:t>
            </a:r>
            <a:endParaRPr lang="pt-BR" altLang="pt-BR" sz="2000" i="0">
              <a:solidFill>
                <a:srgbClr val="00FFFF"/>
              </a:solidFill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357F1D4D-09C1-4D93-9586-DBF293B3D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23938"/>
            <a:ext cx="3024187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3BCFF55-9CF2-4447-A72E-7F11AC2DF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767715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00FFFF"/>
                </a:solidFill>
              </a:rPr>
              <a:t>Oh! Vós, que tendes tempo ser ter conta,</a:t>
            </a:r>
          </a:p>
          <a:p>
            <a:r>
              <a:rPr lang="pt-BR" altLang="pt-BR">
                <a:solidFill>
                  <a:srgbClr val="00FFFF"/>
                </a:solidFill>
              </a:rPr>
              <a:t>Não gasteis vosso tempo em passar tempo.</a:t>
            </a:r>
          </a:p>
          <a:p>
            <a:r>
              <a:rPr lang="pt-BR" altLang="pt-BR">
                <a:solidFill>
                  <a:srgbClr val="00FFFF"/>
                </a:solidFill>
              </a:rPr>
              <a:t>Cuidai, enquanto é tempo em vossa conta.</a:t>
            </a:r>
          </a:p>
          <a:p>
            <a:r>
              <a:rPr lang="pt-BR" altLang="pt-BR">
                <a:solidFill>
                  <a:srgbClr val="00FFFF"/>
                </a:solidFill>
              </a:rPr>
              <a:t>Pois aqueles que sem conta gastam tempo, </a:t>
            </a:r>
          </a:p>
          <a:p>
            <a:r>
              <a:rPr lang="pt-BR" altLang="pt-BR">
                <a:solidFill>
                  <a:srgbClr val="00FFFF"/>
                </a:solidFill>
              </a:rPr>
              <a:t>Quando o tempo chegar de prestar conta,</a:t>
            </a:r>
          </a:p>
          <a:p>
            <a:r>
              <a:rPr lang="pt-BR" altLang="pt-BR">
                <a:solidFill>
                  <a:srgbClr val="00FFFF"/>
                </a:solidFill>
              </a:rPr>
              <a:t>Chorarão, como eu, o não ter tempo. </a:t>
            </a:r>
          </a:p>
          <a:p>
            <a:r>
              <a:rPr lang="pt-BR" altLang="pt-BR">
                <a:solidFill>
                  <a:srgbClr val="00FFFF"/>
                </a:solidFill>
              </a:rPr>
              <a:t>                                </a:t>
            </a:r>
          </a:p>
          <a:p>
            <a:r>
              <a:rPr lang="pt-BR" altLang="pt-BR">
                <a:solidFill>
                  <a:srgbClr val="00FFFF"/>
                </a:solidFill>
              </a:rPr>
              <a:t>                                            </a:t>
            </a:r>
            <a:r>
              <a:rPr lang="pt-BR" altLang="pt-BR" sz="2000">
                <a:solidFill>
                  <a:srgbClr val="00FFFF"/>
                </a:solidFill>
              </a:rPr>
              <a:t>Frei Antônio das Chagas</a:t>
            </a:r>
          </a:p>
          <a:p>
            <a:endParaRPr lang="pt-BR" altLang="pt-BR">
              <a:solidFill>
                <a:srgbClr val="00FFFF"/>
              </a:solidFill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5392234D-51E6-4BD7-A09F-10623CE20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3024188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8EC0537D-1E9C-42E6-AF8E-EFEE39BB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7561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FF66"/>
                </a:solidFill>
              </a:rPr>
              <a:t>4. Definição de Objetivos</a:t>
            </a:r>
            <a:endParaRPr lang="pt-BR" altLang="pt-BR" sz="3600">
              <a:solidFill>
                <a:srgbClr val="FFFF66"/>
              </a:solidFill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4C05747D-C74A-4574-B2FC-5AE6B9A3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rgbClr val="00FFFF"/>
                </a:solidFill>
              </a:rPr>
              <a:t>Saiba o que é essencial</a:t>
            </a:r>
          </a:p>
          <a:p>
            <a:r>
              <a:rPr lang="pt-BR" altLang="pt-BR" sz="3200">
                <a:solidFill>
                  <a:srgbClr val="00FFFF"/>
                </a:solidFill>
              </a:rPr>
              <a:t>Queira o essencial</a:t>
            </a:r>
            <a:endParaRPr lang="pt-BR" altLang="pt-BR">
              <a:solidFill>
                <a:srgbClr val="00FFFF"/>
              </a:solidFill>
            </a:endParaRP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46477568-CD4A-4CC6-B4D1-7415FBC9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13325"/>
            <a:ext cx="42910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rgbClr val="00FFFF"/>
                </a:solidFill>
              </a:rPr>
              <a:t>O problema não é saber o que é essencial e sim querer o essencial.</a:t>
            </a:r>
            <a:endParaRPr lang="pt-BR" altLang="pt-BR">
              <a:solidFill>
                <a:srgbClr val="00FFFF"/>
              </a:solidFill>
            </a:endParaRPr>
          </a:p>
        </p:txBody>
      </p:sp>
      <p:graphicFrame>
        <p:nvGraphicFramePr>
          <p:cNvPr id="12298" name="Object 10">
            <a:extLst>
              <a:ext uri="{FF2B5EF4-FFF2-40B4-BE49-F238E27FC236}">
                <a16:creationId xmlns:a16="http://schemas.microsoft.com/office/drawing/2014/main" id="{3383DA98-C7B8-4F4F-8BBD-3565FAEBA5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3141663"/>
          <a:ext cx="3173412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lip" r:id="rId3" imgW="3025440" imgH="3252600" progId="MS_ClipArt_Gallery.2">
                  <p:embed/>
                </p:oleObj>
              </mc:Choice>
              <mc:Fallback>
                <p:oleObj name="Clip" r:id="rId3" imgW="3025440" imgH="32526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3141663"/>
                        <a:ext cx="3173412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4" grpId="0" autoUpdateAnimBg="0"/>
      <p:bldP spid="122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8D70FCDE-1044-421C-8677-E479B5C99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260350"/>
            <a:ext cx="274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FFFF66"/>
                </a:solidFill>
              </a:rPr>
              <a:t>5. Vá Além</a:t>
            </a:r>
            <a:endParaRPr lang="pt-BR" altLang="pt-BR" sz="3600">
              <a:solidFill>
                <a:srgbClr val="FFFF66"/>
              </a:solidFill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8D33FA8-A743-4CE5-9116-4AC79778F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276475"/>
            <a:ext cx="3960812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Não desista.</a:t>
            </a:r>
          </a:p>
          <a:p>
            <a:pPr algn="ctr">
              <a:lnSpc>
                <a:spcPct val="13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Se as coisas não derem certo, faça tudo de novo.</a:t>
            </a:r>
          </a:p>
        </p:txBody>
      </p:sp>
      <p:pic>
        <p:nvPicPr>
          <p:cNvPr id="14346" name="Picture 10">
            <a:extLst>
              <a:ext uri="{FF2B5EF4-FFF2-40B4-BE49-F238E27FC236}">
                <a16:creationId xmlns:a16="http://schemas.microsoft.com/office/drawing/2014/main" id="{1C9D543A-E1DB-4582-B88F-425F67E7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"/>
          <a:stretch>
            <a:fillRect/>
          </a:stretch>
        </p:blipFill>
        <p:spPr bwMode="auto">
          <a:xfrm>
            <a:off x="468313" y="1341438"/>
            <a:ext cx="3544887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3" grpId="0"/>
    </p:bldLst>
  </p:timing>
</p:sld>
</file>

<file path=ppt/theme/theme1.xml><?xml version="1.0" encoding="utf-8"?>
<a:theme xmlns:a="http://schemas.openxmlformats.org/drawingml/2006/main" name="Sereno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ereno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apresentação\SERENO.POT</Template>
  <TotalTime>875</TotalTime>
  <Words>941</Words>
  <Application>Microsoft Office PowerPoint</Application>
  <PresentationFormat>Apresentação na tela (4:3)</PresentationFormat>
  <Paragraphs>150</Paragraphs>
  <Slides>29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Times New Roman</vt:lpstr>
      <vt:lpstr>Monotype Sorts</vt:lpstr>
      <vt:lpstr>Sereno</vt:lpstr>
      <vt:lpstr>Microsoft Clip Gallery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MORDOMIA CRISTÃ 2003</dc:subject>
  <dc:creator>4TONS - Pr. Marcelo Augusto de Carvalho; USB</dc:creator>
  <cp:keywords>www.4tons.com.br</cp:keywords>
  <dc:description>COMÉRCIO PROIBIDO. USO PESSOAL</dc:description>
  <cp:lastModifiedBy>UCB - Marcelo Augusto de Carvalho</cp:lastModifiedBy>
  <cp:revision>16</cp:revision>
  <dcterms:created xsi:type="dcterms:W3CDTF">2001-03-22T20:29:50Z</dcterms:created>
  <dcterms:modified xsi:type="dcterms:W3CDTF">2020-11-03T14:08:10Z</dcterms:modified>
</cp:coreProperties>
</file>