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3300"/>
    <a:srgbClr val="000000"/>
    <a:srgbClr val="006600"/>
    <a:srgbClr val="000099"/>
    <a:srgbClr val="FFFF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CB868-DCA2-47B3-9819-85CCA534A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010F63-19E6-4D12-8013-BD4BA6C46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99A01E-1A62-4D5C-A7A7-9DEA0937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D3A118-98F1-4C5E-9D91-57233200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E672E7-642F-4B1C-A959-E5A48B0E1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35D76-DEAE-4808-A425-76E70ED60EF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95856799"/>
      </p:ext>
    </p:extLst>
  </p:cSld>
  <p:clrMapOvr>
    <a:masterClrMapping/>
  </p:clrMapOvr>
  <p:transition spd="med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FA29F-A2C5-404F-B7E3-7BF19E9A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E7FC207-FEF6-4DAC-832F-F75DB7720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F347E5-7371-4551-9C89-92B9E217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86F0DB-897F-4B1C-ABEC-1473C886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DB5CA2-1EB5-444D-915A-E421EF2BA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E7DC7-7723-4CDF-8C8D-CE1B688865F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903576"/>
      </p:ext>
    </p:extLst>
  </p:cSld>
  <p:clrMapOvr>
    <a:masterClrMapping/>
  </p:clrMapOvr>
  <p:transition spd="med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08EC0D-D38F-4351-8FB6-E4DBFA0A5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BCE64D4-9977-45EE-84D5-64D78BBB1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8C6AF0-D095-42E0-A3B2-FF1077E0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E69BE2-0FAC-4DCC-B7A4-237B2A7D2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2A09CC-2B5D-4E37-82F5-923EF086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F99B5-B507-47DA-9306-BC0D1385CF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18134689"/>
      </p:ext>
    </p:extLst>
  </p:cSld>
  <p:clrMapOvr>
    <a:masterClrMapping/>
  </p:clrMapOvr>
  <p:transition spd="med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FE29A-9FBC-424A-837F-3B1549EB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CD39CF-3171-4E3E-8A17-E4BCC1F1F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EA0264-5880-458D-97BB-E75844FF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F78549-0B36-4C8C-AEF1-C35067E28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70B194-D729-4D1E-BD10-864102DD5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B6916-4706-4E28-87EB-4A682D594E6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7218770"/>
      </p:ext>
    </p:extLst>
  </p:cSld>
  <p:clrMapOvr>
    <a:masterClrMapping/>
  </p:clrMapOvr>
  <p:transition spd="med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F96F3-982A-48C2-B4B3-B8FFA79A6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5CA8CE2-B73D-47EC-B18A-38C2C84C2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1E8FEF-2B0C-4192-A80F-37081E72F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AAAEFA-2787-41C4-9BF0-2D395E7E8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1E7383-CC09-4B6A-8B09-C31E44EA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3157B-B064-43DD-80CB-B28A0E58B6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1228422"/>
      </p:ext>
    </p:extLst>
  </p:cSld>
  <p:clrMapOvr>
    <a:masterClrMapping/>
  </p:clrMapOvr>
  <p:transition spd="med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EBD72-FB4F-4616-8B38-27D8CBE0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DBD8BF-0FE4-40D4-A683-269CDF4D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31BDA18-491B-4B04-A05A-4D4395DB8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738911-4441-4DE4-9133-0A7EF4ADF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A8CA944-7C70-4F11-BD16-950EF624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13463D-E3EC-4D88-9AFB-91B0BCF2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5699-7228-4DD9-BC66-19981018168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85975193"/>
      </p:ext>
    </p:extLst>
  </p:cSld>
  <p:clrMapOvr>
    <a:masterClrMapping/>
  </p:clrMapOvr>
  <p:transition spd="med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15721A-3DDC-4F9A-B1F8-C457C1CF3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E154E2-1003-45FA-9EC9-F6BE6FD45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CC52450-4CBA-4886-AAC3-574C49225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C29405F-F581-40E8-A8AC-28CA803D4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FDD105F-B225-4F2B-9C17-FC81678F1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454502-9139-4D71-9461-B23AA46EC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479BC5C-F481-4B29-95A5-E0DF85CE6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B765170-3162-4F05-8D03-F29A97E6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16E8D-2752-4516-B293-E38A1C10B5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3070693"/>
      </p:ext>
    </p:extLst>
  </p:cSld>
  <p:clrMapOvr>
    <a:masterClrMapping/>
  </p:clrMapOvr>
  <p:transition spd="med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55C53D-5F85-4F47-9872-464DA578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819BA93-8BD1-44C4-A1DB-D64A83660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56860EB-B7F2-4882-96B2-4DA13A309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53DEEA7-BFE6-4030-814C-2A99268EC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1EDC-AE71-4B65-9233-F5243C4E227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54808085"/>
      </p:ext>
    </p:extLst>
  </p:cSld>
  <p:clrMapOvr>
    <a:masterClrMapping/>
  </p:clrMapOvr>
  <p:transition spd="med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60CC711-CBC0-4A29-8740-C1D82A7C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9F7C160-2A85-4909-A809-B527CDB3B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3444C3-1177-480C-9A17-487FCA11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2F3ED-65CF-437B-B028-A1A0AB9EBE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41058109"/>
      </p:ext>
    </p:extLst>
  </p:cSld>
  <p:clrMapOvr>
    <a:masterClrMapping/>
  </p:clrMapOvr>
  <p:transition spd="med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A748F-FDF5-4E16-B2EA-AEC333D2B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0BE1E7-D4B8-4D25-BF64-13BBDB84F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1FBFEEB-22B2-4D47-B2EB-D60C4DFE8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A1618E3-26BE-4FDC-BE68-8B57B4352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48F502-652F-42B7-990A-56FEAC9E1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88F44D-B191-46D0-B36F-1C5908BB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CC4DB-0978-4CFF-BB9A-7EA254B3268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7929159"/>
      </p:ext>
    </p:extLst>
  </p:cSld>
  <p:clrMapOvr>
    <a:masterClrMapping/>
  </p:clrMapOvr>
  <p:transition spd="med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C4169-D575-4F32-B8C6-44027DD9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2AD80F7-A271-4EF9-9ABE-8B76CB75E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915B505-D48D-444A-B6DB-7C8AB7F51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366F36-B9BB-4240-AC62-A0B530E7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528B89-157E-4B50-A414-A0F840B0E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CD12A9-AAB7-45BB-BF1E-D058763D4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63DC6-9B92-454F-B9A2-D31CE5A76C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2231021"/>
      </p:ext>
    </p:extLst>
  </p:cSld>
  <p:clrMapOvr>
    <a:masterClrMapping/>
  </p:clrMapOvr>
  <p:transition spd="med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>
            <a:extLst>
              <a:ext uri="{FF2B5EF4-FFF2-40B4-BE49-F238E27FC236}">
                <a16:creationId xmlns:a16="http://schemas.microsoft.com/office/drawing/2014/main" id="{8CECCFE5-ECA2-4642-8AFC-815BD731FC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25000"/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1EE673C3-0C18-45B7-80E5-078D6481A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0F232D-412A-4523-A0DD-E1BCAA9E63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B16B924-44FD-447A-8160-0B34F846F7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533E6A-517D-4F6D-97F3-67A39ECEF5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AC8E9E-7313-4593-A78B-B6C8141002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D77817-03EC-4416-8C66-078DFD3EF25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 r="-380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4BEA447F-CE01-49A1-9FEA-3AC89A032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4292600"/>
            <a:ext cx="6284913" cy="2438400"/>
          </a:xfrm>
        </p:spPr>
        <p:txBody>
          <a:bodyPr/>
          <a:lstStyle/>
          <a:p>
            <a:r>
              <a:rPr lang="pt-BR" altLang="pt-BR" sz="6600">
                <a:solidFill>
                  <a:schemeClr val="bg1"/>
                </a:solidFill>
                <a:latin typeface="Arial Black" panose="020B0A04020102020204" pitchFamily="34" charset="0"/>
              </a:rPr>
              <a:t>SENHOR</a:t>
            </a:r>
            <a:br>
              <a:rPr lang="pt-BR" altLang="pt-BR" sz="660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pt-BR" altLang="pt-BR" sz="6600">
                <a:solidFill>
                  <a:schemeClr val="bg1"/>
                </a:solidFill>
                <a:latin typeface="Arial Black" panose="020B0A04020102020204" pitchFamily="34" charset="0"/>
              </a:rPr>
              <a:t>Pela Criação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603C610-EBD2-4C73-9867-689E465F9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150" y="274638"/>
            <a:ext cx="6851650" cy="1143000"/>
          </a:xfrm>
        </p:spPr>
        <p:txBody>
          <a:bodyPr/>
          <a:lstStyle/>
          <a:p>
            <a:r>
              <a:rPr lang="pt-BR" altLang="pt-BR" sz="3600"/>
              <a:t>Jesus é primogênito porque é o Autor de tudo e razão de tudo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CDC664B-1BD5-4EB2-AD4B-C22748450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2420938"/>
            <a:ext cx="7489825" cy="40322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pt-BR" altLang="pt-BR" sz="3600">
                <a:solidFill>
                  <a:schemeClr val="tx1"/>
                </a:solidFill>
              </a:rPr>
              <a:t>Tudo </a:t>
            </a:r>
            <a:r>
              <a:rPr lang="pt-BR" altLang="pt-BR" sz="3600" u="sng">
                <a:solidFill>
                  <a:schemeClr val="tx1"/>
                </a:solidFill>
              </a:rPr>
              <a:t>por</a:t>
            </a:r>
            <a:r>
              <a:rPr lang="pt-BR" altLang="pt-BR" sz="3600">
                <a:solidFill>
                  <a:schemeClr val="tx1"/>
                </a:solidFill>
              </a:rPr>
              <a:t> Ele – AUTORIA DIVINA</a:t>
            </a:r>
            <a:endParaRPr lang="pt-BR" altLang="pt-BR" sz="3600" u="sng">
              <a:solidFill>
                <a:schemeClr val="tx1"/>
              </a:solidFill>
            </a:endParaRPr>
          </a:p>
          <a:p>
            <a:pPr marL="990600" lvl="1" indent="-533400"/>
            <a:r>
              <a:rPr lang="pt-BR" altLang="pt-BR" sz="3600" u="sng"/>
              <a:t>Tudo</a:t>
            </a:r>
            <a:r>
              <a:rPr lang="pt-BR" altLang="pt-BR" sz="3600"/>
              <a:t> = nada escapa.</a:t>
            </a:r>
          </a:p>
          <a:p>
            <a:pPr marL="1371600" lvl="2" indent="-457200"/>
            <a:r>
              <a:rPr lang="pt-BR" altLang="pt-BR" sz="3200"/>
              <a:t>Lembra Jo 1:1 “sem Ele </a:t>
            </a:r>
            <a:r>
              <a:rPr lang="pt-BR" altLang="pt-BR" sz="3200" u="sng"/>
              <a:t>nada do que foi feito </a:t>
            </a:r>
            <a:r>
              <a:rPr lang="pt-BR" altLang="pt-BR" sz="3200"/>
              <a:t>se fez”.</a:t>
            </a:r>
          </a:p>
          <a:p>
            <a:pPr marL="1371600" lvl="2" indent="-457200"/>
            <a:r>
              <a:rPr lang="pt-BR" altLang="pt-BR" sz="3200"/>
              <a:t>“Um” na Divindade com o Pai.</a:t>
            </a:r>
          </a:p>
          <a:p>
            <a:pPr marL="1371600" lvl="2" indent="-457200"/>
            <a:r>
              <a:rPr lang="pt-BR" altLang="pt-BR" sz="3200"/>
              <a:t>O Agente da Criação.</a:t>
            </a:r>
          </a:p>
        </p:txBody>
      </p:sp>
      <p:sp>
        <p:nvSpPr>
          <p:cNvPr id="43012" name="Oval 4">
            <a:extLst>
              <a:ext uri="{FF2B5EF4-FFF2-40B4-BE49-F238E27FC236}">
                <a16:creationId xmlns:a16="http://schemas.microsoft.com/office/drawing/2014/main" id="{D87478AC-32F5-432F-8968-C9D44F7DB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88913"/>
            <a:ext cx="1547812" cy="2590800"/>
          </a:xfrm>
          <a:prstGeom prst="ellipse">
            <a:avLst/>
          </a:prstGeom>
          <a:gradFill rotWithShape="1">
            <a:gsLst>
              <a:gs pos="0">
                <a:srgbClr val="CC0000"/>
              </a:gs>
              <a:gs pos="100000">
                <a:srgbClr val="CC0000">
                  <a:gamma/>
                  <a:shade val="47451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14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1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uiExpand="1" build="p"/>
      <p:bldP spid="430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3DF1F62D-61AE-4677-A7CA-8F12F5F4A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69325" cy="3168650"/>
          </a:xfrm>
        </p:spPr>
        <p:txBody>
          <a:bodyPr/>
          <a:lstStyle/>
          <a:p>
            <a:pPr marL="990600" lvl="1" indent="-533400"/>
            <a:r>
              <a:rPr lang="pt-BR" altLang="pt-BR" sz="3200"/>
              <a:t>ELE É NOSSO SENHOR PELA CRIAÇÃO.</a:t>
            </a:r>
          </a:p>
          <a:p>
            <a:pPr marL="1371600" lvl="2" indent="-457200"/>
            <a:r>
              <a:rPr lang="pt-BR" altLang="pt-BR" sz="3200"/>
              <a:t>Existimos por causa dEle.</a:t>
            </a:r>
          </a:p>
          <a:p>
            <a:pPr marL="1371600" lvl="2" indent="-457200"/>
            <a:r>
              <a:rPr lang="pt-BR" altLang="pt-BR" sz="3200"/>
              <a:t>Sabemos de onde viemos.</a:t>
            </a:r>
          </a:p>
          <a:p>
            <a:pPr marL="1371600" lvl="2" indent="-457200"/>
            <a:r>
              <a:rPr lang="pt-BR" altLang="pt-BR" sz="3200"/>
              <a:t>Não somos fruto do acaso.</a:t>
            </a:r>
          </a:p>
          <a:p>
            <a:pPr marL="1371600" lvl="2" indent="-457200"/>
            <a:r>
              <a:rPr lang="pt-BR" altLang="pt-BR" sz="3200"/>
              <a:t>DEVEMOS A ELE NOSSA ORIGEM.</a:t>
            </a:r>
            <a:endParaRPr lang="pt-BR" altLang="pt-BR" sz="4000"/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>
            <a:extLst>
              <a:ext uri="{FF2B5EF4-FFF2-40B4-BE49-F238E27FC236}">
                <a16:creationId xmlns:a16="http://schemas.microsoft.com/office/drawing/2014/main" id="{282F60EF-A607-48C4-8265-BF624502E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620713"/>
            <a:ext cx="8496300" cy="45370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pt-BR" altLang="pt-BR" sz="3600" u="sng">
                <a:solidFill>
                  <a:schemeClr val="tx1"/>
                </a:solidFill>
              </a:rPr>
              <a:t>Para</a:t>
            </a:r>
            <a:r>
              <a:rPr lang="pt-BR" altLang="pt-BR" sz="3600">
                <a:solidFill>
                  <a:schemeClr val="tx1"/>
                </a:solidFill>
              </a:rPr>
              <a:t> Ele – CENTRALIDADE DIVINA</a:t>
            </a:r>
          </a:p>
          <a:p>
            <a:pPr marL="990600" lvl="1" indent="-533400"/>
            <a:r>
              <a:rPr lang="pt-BR" altLang="pt-BR" sz="3600"/>
              <a:t>Ele é o objetivo e destino de tudo.</a:t>
            </a:r>
          </a:p>
          <a:p>
            <a:pPr marL="1371600" lvl="2" indent="-457200"/>
            <a:r>
              <a:rPr lang="pt-BR" altLang="pt-BR" sz="3600"/>
              <a:t>A razão e o sentido de tudo existir.</a:t>
            </a:r>
          </a:p>
          <a:p>
            <a:pPr marL="1371600" lvl="2" indent="-457200"/>
            <a:r>
              <a:rPr lang="pt-BR" altLang="pt-BR" sz="3600"/>
              <a:t>Como Criador, é nossa razão de ser.</a:t>
            </a:r>
          </a:p>
          <a:p>
            <a:pPr marL="1371600" lvl="2" indent="-457200"/>
            <a:r>
              <a:rPr lang="pt-BR" altLang="pt-BR" sz="3600"/>
              <a:t>Ele dá significado a nossa vida.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0F8535F-4D42-4142-A14E-F877317FF4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69325" cy="2016125"/>
          </a:xfrm>
        </p:spPr>
        <p:txBody>
          <a:bodyPr/>
          <a:lstStyle/>
          <a:p>
            <a:pPr marL="990600" lvl="1" indent="-533400"/>
            <a:r>
              <a:rPr lang="pt-BR" altLang="pt-BR" sz="4000"/>
              <a:t>NÓS EXISTIMOS PARA ELE.</a:t>
            </a:r>
          </a:p>
          <a:p>
            <a:pPr marL="1371600" lvl="2" indent="-457200"/>
            <a:r>
              <a:rPr lang="pt-BR" altLang="pt-BR" sz="3200"/>
              <a:t>Mas é preciso uma experiência real.</a:t>
            </a:r>
          </a:p>
          <a:p>
            <a:pPr marL="1371600" lvl="2" indent="-457200"/>
            <a:r>
              <a:rPr lang="pt-BR" altLang="pt-BR" sz="3200"/>
              <a:t>Você entende que existe PARA Ele?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1EFC8388-7C23-4173-A707-7D8363C3A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24400"/>
            <a:ext cx="72723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2">
              <a:spcBef>
                <a:spcPct val="20000"/>
              </a:spcBef>
            </a:pPr>
            <a:r>
              <a:rPr lang="pt-BR" altLang="pt-BR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Você aceita isso?</a:t>
            </a:r>
            <a:endParaRPr lang="pt-BR" altLang="pt-BR" sz="60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uiExpand="1" build="p"/>
      <p:bldP spid="460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>
            <a:extLst>
              <a:ext uri="{FF2B5EF4-FFF2-40B4-BE49-F238E27FC236}">
                <a16:creationId xmlns:a16="http://schemas.microsoft.com/office/drawing/2014/main" id="{58546F40-A8A3-4D1E-9641-C332F9693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417513"/>
            <a:ext cx="4835525" cy="5891212"/>
          </a:xfrm>
          <a:solidFill>
            <a:srgbClr val="993300">
              <a:alpha val="53000"/>
            </a:srgb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Agostinho disse: “Senhor, Tu nos fizeste para Ti mesmo e nossa vida não encontrará paz até que repouse em Ti.” 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7461877-4FFF-4582-9F34-3397EEFB8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150" y="485775"/>
            <a:ext cx="6851650" cy="1143000"/>
          </a:xfrm>
        </p:spPr>
        <p:txBody>
          <a:bodyPr/>
          <a:lstStyle/>
          <a:p>
            <a:r>
              <a:rPr lang="pt-BR" altLang="pt-BR" sz="3600"/>
              <a:t>Jesus é o Primogênito porque é antes de tudo, e tudo mantém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F05DA66-B009-4DF4-BAAB-B5D6FBAD4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2205038"/>
            <a:ext cx="7489825" cy="4392612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pt-BR" altLang="pt-BR" sz="2800">
                <a:solidFill>
                  <a:schemeClr val="tx1"/>
                </a:solidFill>
              </a:rPr>
              <a:t>Ele é ANTES de tudo – ETERNIDADE DIVINA</a:t>
            </a:r>
            <a:r>
              <a:rPr lang="pt-BR" altLang="pt-BR"/>
              <a:t> </a:t>
            </a:r>
            <a:endParaRPr lang="pt-BR" altLang="pt-BR" sz="3600" u="sng">
              <a:solidFill>
                <a:schemeClr val="tx1"/>
              </a:solidFill>
            </a:endParaRPr>
          </a:p>
          <a:p>
            <a:pPr marL="990600" lvl="1" indent="-533400"/>
            <a:r>
              <a:rPr lang="pt-BR" altLang="pt-BR" sz="3200"/>
              <a:t>João: Nada existiu antes dEle.</a:t>
            </a:r>
          </a:p>
          <a:p>
            <a:pPr marL="1371600" lvl="2" indent="-457200"/>
            <a:r>
              <a:rPr lang="pt-BR" altLang="pt-BR" sz="2800"/>
              <a:t>Jo 1:1-3 “o Verbo estava com Deus e o Verbo era Deus...sem Ele NADA do que foi feito se fez”.</a:t>
            </a:r>
          </a:p>
          <a:p>
            <a:pPr marL="1371600" lvl="2" indent="-457200"/>
            <a:r>
              <a:rPr lang="pt-BR" altLang="pt-BR" sz="2800"/>
              <a:t>NADA inclui Ele – Se Ele fosse criado teria que criar a Si mesmo.</a:t>
            </a:r>
          </a:p>
          <a:p>
            <a:pPr marL="1371600" lvl="2" indent="-457200"/>
            <a:r>
              <a:rPr lang="pt-BR" altLang="pt-BR" sz="2800"/>
              <a:t>Ser antes de tudo, conf. João, é não ser criado – é ser Deus.</a:t>
            </a:r>
          </a:p>
        </p:txBody>
      </p:sp>
      <p:sp>
        <p:nvSpPr>
          <p:cNvPr id="49156" name="Oval 4">
            <a:extLst>
              <a:ext uri="{FF2B5EF4-FFF2-40B4-BE49-F238E27FC236}">
                <a16:creationId xmlns:a16="http://schemas.microsoft.com/office/drawing/2014/main" id="{A2391906-5D6C-4EF5-9D3E-899F2B652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88913"/>
            <a:ext cx="1547812" cy="2590800"/>
          </a:xfrm>
          <a:prstGeom prst="ellipse">
            <a:avLst/>
          </a:prstGeom>
          <a:gradFill rotWithShape="1">
            <a:gsLst>
              <a:gs pos="0">
                <a:srgbClr val="CC0000"/>
              </a:gs>
              <a:gs pos="100000">
                <a:srgbClr val="CC0000">
                  <a:gamma/>
                  <a:shade val="47451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14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2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uiExpand="1" build="p"/>
      <p:bldP spid="491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>
            <a:extLst>
              <a:ext uri="{FF2B5EF4-FFF2-40B4-BE49-F238E27FC236}">
                <a16:creationId xmlns:a16="http://schemas.microsoft.com/office/drawing/2014/main" id="{F63D7F93-A3B7-446D-A588-92F3B3083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903913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pt-BR" altLang="pt-BR"/>
              <a:t>Isaías: Ele não pode ser nem antes e nem depois do próprio Pai. 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 sz="3200"/>
              <a:t>Is 43:10- Diz o Senhor: “</a:t>
            </a:r>
            <a:r>
              <a:rPr lang="pt-BR" altLang="pt-BR" sz="3200" u="sng"/>
              <a:t>antes</a:t>
            </a:r>
            <a:r>
              <a:rPr lang="pt-BR" altLang="pt-BR" sz="3200"/>
              <a:t> de mim Deus nenhum se formou e </a:t>
            </a:r>
            <a:r>
              <a:rPr lang="pt-BR" altLang="pt-BR" sz="3200" u="sng"/>
              <a:t>depois</a:t>
            </a:r>
            <a:r>
              <a:rPr lang="pt-BR" altLang="pt-BR" sz="3200"/>
              <a:t> de mim nenhum haverá”.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 sz="3200"/>
              <a:t>Se for o Pai que fala, Jesus não veio </a:t>
            </a:r>
            <a:r>
              <a:rPr lang="pt-BR" altLang="pt-BR" sz="3200" u="sng"/>
              <a:t>depois</a:t>
            </a:r>
            <a:r>
              <a:rPr lang="pt-BR" altLang="pt-BR" sz="3200"/>
              <a:t> dEle.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 sz="3200"/>
              <a:t>Se for Jesus quem fala, o Pai não veio </a:t>
            </a:r>
            <a:r>
              <a:rPr lang="pt-BR" altLang="pt-BR" sz="3200" u="sng"/>
              <a:t>antes</a:t>
            </a:r>
            <a:r>
              <a:rPr lang="pt-BR" altLang="pt-BR" sz="3200"/>
              <a:t> dEle.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 sz="3200">
                <a:solidFill>
                  <a:srgbClr val="000099"/>
                </a:solidFill>
              </a:rPr>
              <a:t>ELE É DEUS ETERNO ANTES DE TUDO, E POR ISSO É O NOSSO </a:t>
            </a:r>
            <a:br>
              <a:rPr lang="pt-BR" altLang="pt-BR" sz="3200">
                <a:solidFill>
                  <a:srgbClr val="000099"/>
                </a:solidFill>
              </a:rPr>
            </a:br>
            <a:r>
              <a:rPr lang="pt-BR" altLang="pt-BR" sz="3200">
                <a:solidFill>
                  <a:srgbClr val="000099"/>
                </a:solidFill>
              </a:rPr>
              <a:t>IRMÃO PRIMOGÊNITO</a:t>
            </a:r>
            <a:r>
              <a:rPr lang="pt-BR" altLang="pt-BR" sz="3200"/>
              <a:t>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>
            <a:extLst>
              <a:ext uri="{FF2B5EF4-FFF2-40B4-BE49-F238E27FC236}">
                <a16:creationId xmlns:a16="http://schemas.microsoft.com/office/drawing/2014/main" id="{06FD550B-7D2D-4869-B0C4-6C160496FA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59788" cy="43211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pt-BR" altLang="pt-BR">
                <a:solidFill>
                  <a:schemeClr val="tx1"/>
                </a:solidFill>
              </a:rPr>
              <a:t>Tudo subsiste nEle – MANUTENÇÃO DIVINA</a:t>
            </a:r>
            <a:endParaRPr lang="pt-BR" altLang="pt-BR" sz="3600" u="sng">
              <a:solidFill>
                <a:schemeClr val="tx1"/>
              </a:solidFill>
            </a:endParaRPr>
          </a:p>
          <a:p>
            <a:pPr marL="990600" lvl="1" indent="-533400"/>
            <a:r>
              <a:rPr lang="pt-BR" altLang="pt-BR" sz="3600"/>
              <a:t>Ele é o poder por traz de tudo.</a:t>
            </a:r>
          </a:p>
          <a:p>
            <a:pPr marL="1371600" lvl="2" indent="-457200"/>
            <a:r>
              <a:rPr lang="pt-BR" altLang="pt-BR" sz="2800"/>
              <a:t>Garante a vida e a ordem do universo.</a:t>
            </a:r>
          </a:p>
          <a:p>
            <a:pPr marL="1371600" lvl="2" indent="-457200"/>
            <a:r>
              <a:rPr lang="pt-BR" altLang="pt-BR" sz="2800"/>
              <a:t>Garantirá o chão para nossos passos.</a:t>
            </a:r>
          </a:p>
          <a:p>
            <a:pPr marL="1371600" lvl="2" indent="-457200"/>
            <a:r>
              <a:rPr lang="pt-BR" altLang="pt-BR" sz="2800"/>
              <a:t>Dormiremos tranqüilos: sempre haverá um dia atrás do outro.</a:t>
            </a:r>
          </a:p>
          <a:p>
            <a:pPr marL="1371600" lvl="2" indent="-457200"/>
            <a:r>
              <a:rPr lang="pt-BR" altLang="pt-BR" sz="3200"/>
              <a:t>ELE SUSTENTA TUDO, E DEVEMOS ISSO A ELE</a:t>
            </a:r>
            <a:r>
              <a:rPr lang="pt-BR" altLang="pt-BR" sz="2800"/>
              <a:t>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>
            <a:extLst>
              <a:ext uri="{FF2B5EF4-FFF2-40B4-BE49-F238E27FC236}">
                <a16:creationId xmlns:a16="http://schemas.microsoft.com/office/drawing/2014/main" id="{5CBA8247-A765-4879-882D-BD7C73204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349500"/>
            <a:ext cx="8229600" cy="1717675"/>
          </a:xfrm>
        </p:spPr>
        <p:txBody>
          <a:bodyPr/>
          <a:lstStyle/>
          <a:p>
            <a:r>
              <a:rPr lang="pt-BR" altLang="pt-BR" sz="5400">
                <a:solidFill>
                  <a:srgbClr val="CC0000"/>
                </a:solidFill>
              </a:rPr>
              <a:t>Jesus é o Primogênito no sentido de PRIMAZIA.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4847B83C-1D14-45BE-A98D-0D0D6617E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15938"/>
            <a:ext cx="8229600" cy="5865812"/>
          </a:xfrm>
        </p:spPr>
        <p:txBody>
          <a:bodyPr/>
          <a:lstStyle/>
          <a:p>
            <a:pPr marL="990600" lvl="1" indent="-533400">
              <a:buClr>
                <a:srgbClr val="0000FF"/>
              </a:buClr>
              <a:buSzPct val="80000"/>
              <a:buFontTx/>
              <a:buAutoNum type="arabicPeriod"/>
            </a:pPr>
            <a:r>
              <a:rPr lang="pt-BR" altLang="pt-BR" sz="3600">
                <a:latin typeface="Verdana" panose="020B0604030504040204" pitchFamily="34" charset="0"/>
              </a:rPr>
              <a:t>Porque Ele é o autor e a razão.</a:t>
            </a:r>
          </a:p>
          <a:p>
            <a:pPr marL="990600" lvl="1" indent="-533400">
              <a:buClr>
                <a:srgbClr val="0000FF"/>
              </a:buClr>
              <a:buSzPct val="80000"/>
              <a:buFontTx/>
              <a:buAutoNum type="arabicPeriod"/>
            </a:pPr>
            <a:r>
              <a:rPr lang="pt-BR" altLang="pt-BR" sz="3600">
                <a:latin typeface="Verdana" panose="020B0604030504040204" pitchFamily="34" charset="0"/>
              </a:rPr>
              <a:t>Porque Ele é antes de tudo.</a:t>
            </a:r>
          </a:p>
          <a:p>
            <a:pPr marL="990600" lvl="1" indent="-533400">
              <a:buClr>
                <a:srgbClr val="0000FF"/>
              </a:buClr>
              <a:buSzPct val="80000"/>
              <a:buFontTx/>
              <a:buAutoNum type="arabicPeriod"/>
            </a:pPr>
            <a:r>
              <a:rPr lang="pt-BR" altLang="pt-BR" sz="3600">
                <a:latin typeface="Verdana" panose="020B0604030504040204" pitchFamily="34" charset="0"/>
              </a:rPr>
              <a:t>Porque Ele mantém a nossa vida e todas as coisas.</a:t>
            </a:r>
          </a:p>
          <a:p>
            <a:pPr marL="990600" lvl="1" indent="-533400">
              <a:buClr>
                <a:srgbClr val="0000FF"/>
              </a:buClr>
              <a:buSzPct val="80000"/>
              <a:buFontTx/>
              <a:buAutoNum type="arabicPeriod"/>
            </a:pPr>
            <a:r>
              <a:rPr lang="pt-BR" altLang="pt-BR" sz="3600">
                <a:latin typeface="Verdana" panose="020B0604030504040204" pitchFamily="34" charset="0"/>
              </a:rPr>
              <a:t>É o principal dentre os que morreram. </a:t>
            </a:r>
          </a:p>
          <a:p>
            <a:pPr marL="990600" lvl="1" indent="-533400">
              <a:buClr>
                <a:srgbClr val="0000FF"/>
              </a:buClr>
              <a:buSzPct val="80000"/>
              <a:buFontTx/>
              <a:buAutoNum type="arabicPeriod"/>
            </a:pPr>
            <a:r>
              <a:rPr lang="pt-BR" altLang="pt-BR" sz="3600">
                <a:latin typeface="Verdana" panose="020B0604030504040204" pitchFamily="34" charset="0"/>
              </a:rPr>
              <a:t>É nosso irmão mais velho, mais importante.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3597853D-CB62-47BE-96AA-D097AADF32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765175"/>
            <a:ext cx="8229600" cy="5256213"/>
          </a:xfrm>
        </p:spPr>
        <p:txBody>
          <a:bodyPr/>
          <a:lstStyle/>
          <a:p>
            <a:pPr marL="609600" indent="-609600"/>
            <a:r>
              <a:rPr lang="pt-BR" altLang="pt-BR" sz="4400">
                <a:solidFill>
                  <a:srgbClr val="0000FF"/>
                </a:solidFill>
              </a:rPr>
              <a:t>Jesus é o Senhor da Criação.</a:t>
            </a:r>
          </a:p>
          <a:p>
            <a:pPr marL="990600" lvl="1" indent="-533400"/>
            <a:r>
              <a:rPr lang="pt-BR" altLang="pt-BR" sz="3200"/>
              <a:t>Mas muitos esquecem e rejeitam isso.</a:t>
            </a:r>
          </a:p>
          <a:p>
            <a:pPr marL="1371600" lvl="2" indent="-457200"/>
            <a:r>
              <a:rPr lang="pt-BR" altLang="pt-BR" sz="2800"/>
              <a:t> O evolucionismo adora o acaso, pois lhe atribui poderes de um Deus.</a:t>
            </a:r>
          </a:p>
          <a:p>
            <a:pPr marL="990600" lvl="1" indent="-533400"/>
            <a:r>
              <a:rPr lang="pt-BR" altLang="pt-BR" sz="3200"/>
              <a:t>Jesus é o nosso Senhor e devemos tudo a Ele.</a:t>
            </a:r>
          </a:p>
          <a:p>
            <a:pPr marL="990600" lvl="1" indent="-533400"/>
            <a:r>
              <a:rPr lang="pt-BR" altLang="pt-BR" sz="3200"/>
              <a:t>Daí o tema de Hoje: Jesus é o senhor pela criação.</a:t>
            </a:r>
          </a:p>
          <a:p>
            <a:pPr marL="990600" lvl="1" indent="-533400"/>
            <a:r>
              <a:rPr lang="pt-BR" altLang="pt-BR" sz="3200" b="1"/>
              <a:t>Colossensses 1:13-18</a:t>
            </a:r>
            <a:r>
              <a:rPr lang="pt-BR" altLang="pt-BR" sz="3200"/>
              <a:t>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>
            <a:extLst>
              <a:ext uri="{FF2B5EF4-FFF2-40B4-BE49-F238E27FC236}">
                <a16:creationId xmlns:a16="http://schemas.microsoft.com/office/drawing/2014/main" id="{BCD68CD3-EC92-4E1E-A4BE-0348F5376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213100"/>
            <a:ext cx="8229600" cy="1143000"/>
          </a:xfrm>
        </p:spPr>
        <p:txBody>
          <a:bodyPr/>
          <a:lstStyle/>
          <a:p>
            <a:r>
              <a:rPr lang="pt-BR" altLang="pt-BR" sz="5400"/>
              <a:t>Vamos repetir juntos...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>
            <a:extLst>
              <a:ext uri="{FF2B5EF4-FFF2-40B4-BE49-F238E27FC236}">
                <a16:creationId xmlns:a16="http://schemas.microsoft.com/office/drawing/2014/main" id="{914A5078-521F-4739-A86D-C063F0DBE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07112"/>
          </a:xfrm>
          <a:solidFill>
            <a:srgbClr val="FFFF99">
              <a:alpha val="53000"/>
            </a:srgb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480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“Eu sou um mordomo e Jesus é meu Criador e Senhor. Estou nas mãos do meu Irmão mais velho, que cuidará de mim. Não temerei ser-Lhe fiel, pois Ele tudo pode, e jamais me abandonará”.</a:t>
            </a:r>
            <a:endParaRPr lang="pt-BR" altLang="pt-BR" sz="180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7349" name="Picture 5" descr="log_ucb">
            <a:extLst>
              <a:ext uri="{FF2B5EF4-FFF2-40B4-BE49-F238E27FC236}">
                <a16:creationId xmlns:a16="http://schemas.microsoft.com/office/drawing/2014/main" id="{3E62C343-CB79-4338-A4ED-A1CF4DD6A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661025"/>
            <a:ext cx="15240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>
            <a:extLst>
              <a:ext uri="{FF2B5EF4-FFF2-40B4-BE49-F238E27FC236}">
                <a16:creationId xmlns:a16="http://schemas.microsoft.com/office/drawing/2014/main" id="{B0330CF0-FC1F-42DD-B311-73CCA9D39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14500"/>
            <a:ext cx="8229600" cy="2938463"/>
          </a:xfrm>
        </p:spPr>
        <p:txBody>
          <a:bodyPr/>
          <a:lstStyle/>
          <a:p>
            <a:r>
              <a:rPr lang="pt-BR" altLang="pt-BR" b="1"/>
              <a:t>Mas o que significa “primogênito” nesse texto?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44E30F1E-1F46-416E-B608-2654589FF5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048375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pt-BR" altLang="pt-BR" sz="3200">
                <a:solidFill>
                  <a:srgbClr val="0000FF"/>
                </a:solidFill>
              </a:rPr>
              <a:t>Em que sentido? Literal ou simbólico?</a:t>
            </a:r>
          </a:p>
          <a:p>
            <a:pPr marL="1371600" lvl="2" indent="-457200"/>
            <a:r>
              <a:rPr lang="pt-BR" altLang="pt-BR" sz="3600"/>
              <a:t>“Pois” = Conjunção explicativa em português. “Hoti” é uma conj. Explicativa também em grego. </a:t>
            </a:r>
          </a:p>
          <a:p>
            <a:pPr marL="1371600" lvl="2" indent="-457200"/>
            <a:r>
              <a:rPr lang="pt-BR" altLang="pt-BR" sz="3600"/>
              <a:t>Verso 15 declara, e o verso 16 explica se é literal ou simbólico.</a:t>
            </a:r>
          </a:p>
          <a:p>
            <a:pPr marL="1371600" lvl="2" indent="-457200"/>
            <a:r>
              <a:rPr lang="pt-BR" altLang="pt-BR" sz="3600"/>
              <a:t>Assim, Ele é “primogênito”   simbolicamente, no sentido de   Primazia.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3DE6B48-C2D4-41B8-977F-8DE67170C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/>
          <a:lstStyle/>
          <a:p>
            <a:r>
              <a:rPr lang="pt-BR" altLang="pt-BR" sz="3600" b="1"/>
              <a:t>Esse é o ensino da Bíblia </a:t>
            </a:r>
            <a:br>
              <a:rPr lang="pt-BR" altLang="pt-BR" sz="3600" b="1"/>
            </a:br>
            <a:r>
              <a:rPr lang="pt-BR" altLang="pt-BR" sz="3600" b="1"/>
              <a:t>sobre o primogênito.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1795540-DA4A-4207-9CCF-9A0949283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4175" y="2420938"/>
            <a:ext cx="8435975" cy="3705225"/>
          </a:xfrm>
        </p:spPr>
        <p:txBody>
          <a:bodyPr/>
          <a:lstStyle/>
          <a:p>
            <a:pPr lvl="1"/>
            <a:r>
              <a:rPr lang="pt-BR" altLang="pt-BR" sz="4800"/>
              <a:t> Davi, Jacó, Efraim são chamados primogênitos, mas eram os caçulas.</a:t>
            </a:r>
          </a:p>
          <a:p>
            <a:pPr lvl="1"/>
            <a:r>
              <a:rPr lang="pt-BR" altLang="pt-BR" sz="4800"/>
              <a:t> Primogênito = PRIMAZIA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9EAA1078-9C9C-4FB7-9B7F-CC2CD7B28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3959225" cy="6119813"/>
          </a:xfrm>
        </p:spPr>
        <p:txBody>
          <a:bodyPr/>
          <a:lstStyle/>
          <a:p>
            <a:r>
              <a:rPr lang="pt-BR" altLang="pt-BR">
                <a:solidFill>
                  <a:schemeClr val="bg1"/>
                </a:solidFill>
                <a:latin typeface="Verdana" panose="020B0604030504040204" pitchFamily="34" charset="0"/>
              </a:rPr>
              <a:t>Se fosse literal, como poderia ser primogênito dos mortos? O que isso nos ensina?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>
            <a:extLst>
              <a:ext uri="{FF2B5EF4-FFF2-40B4-BE49-F238E27FC236}">
                <a16:creationId xmlns:a16="http://schemas.microsoft.com/office/drawing/2014/main" id="{CA10FED3-EC54-4368-9365-D9933A53A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31838"/>
            <a:ext cx="8229600" cy="56499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>
                <a:solidFill>
                  <a:schemeClr val="tx1"/>
                </a:solidFill>
              </a:rPr>
              <a:t>Ele não foi nem o primeiro a morrer e nem a ressuscitar.</a:t>
            </a:r>
          </a:p>
          <a:p>
            <a:pPr>
              <a:lnSpc>
                <a:spcPct val="90000"/>
              </a:lnSpc>
            </a:pPr>
            <a:r>
              <a:rPr lang="pt-BR" altLang="pt-BR">
                <a:solidFill>
                  <a:schemeClr val="tx1"/>
                </a:solidFill>
              </a:rPr>
              <a:t>Não é questão de ser criado ou ser primeiro.</a:t>
            </a:r>
          </a:p>
          <a:p>
            <a:pPr>
              <a:lnSpc>
                <a:spcPct val="90000"/>
              </a:lnSpc>
            </a:pPr>
            <a:r>
              <a:rPr lang="pt-BR" altLang="pt-BR">
                <a:solidFill>
                  <a:schemeClr val="tx1"/>
                </a:solidFill>
              </a:rPr>
              <a:t>Verso 18: “PARA que em tudo tenha PRIMAZIA”. É nesse sentido que Ele é Primogênito: PRIMAZIA.</a:t>
            </a:r>
          </a:p>
          <a:p>
            <a:pPr>
              <a:lnSpc>
                <a:spcPct val="90000"/>
              </a:lnSpc>
            </a:pPr>
            <a:r>
              <a:rPr lang="pt-BR" altLang="pt-BR">
                <a:solidFill>
                  <a:schemeClr val="tx1"/>
                </a:solidFill>
              </a:rPr>
              <a:t> Mesmo os que morreram na fé nEle não são abandonados.</a:t>
            </a:r>
          </a:p>
          <a:p>
            <a:pPr>
              <a:lnSpc>
                <a:spcPct val="90000"/>
              </a:lnSpc>
            </a:pPr>
            <a:r>
              <a:rPr lang="pt-BR" altLang="pt-BR">
                <a:solidFill>
                  <a:schemeClr val="tx1"/>
                </a:solidFill>
              </a:rPr>
              <a:t> Jesus garante a ressurreição dos que O aceitam.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DDB5743C-1C29-4BCB-96E3-C375E7C4E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4176713"/>
          </a:xfrm>
          <a:solidFill>
            <a:srgbClr val="800000">
              <a:alpha val="34000"/>
            </a:srgb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8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Como Jesus tem primazia, Ele é o Senhor. 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>
            <a:extLst>
              <a:ext uri="{FF2B5EF4-FFF2-40B4-BE49-F238E27FC236}">
                <a16:creationId xmlns:a16="http://schemas.microsoft.com/office/drawing/2014/main" id="{B6C1488B-5B75-411D-94D5-0584F42BE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413" y="260350"/>
            <a:ext cx="4464050" cy="4752975"/>
          </a:xfrm>
        </p:spPr>
        <p:txBody>
          <a:bodyPr/>
          <a:lstStyle/>
          <a:p>
            <a:r>
              <a:rPr lang="pt-BR" altLang="pt-BR" sz="5400">
                <a:solidFill>
                  <a:schemeClr val="tx1"/>
                </a:solidFill>
              </a:rPr>
              <a:t>Por quê motivos ele é primogênito (</a:t>
            </a:r>
            <a:r>
              <a:rPr lang="pt-BR" altLang="pt-BR">
                <a:solidFill>
                  <a:schemeClr val="tx1"/>
                </a:solidFill>
              </a:rPr>
              <a:t>tem primazia</a:t>
            </a:r>
            <a:r>
              <a:rPr lang="pt-BR" altLang="pt-BR" sz="5400">
                <a:solidFill>
                  <a:schemeClr val="tx1"/>
                </a:solidFill>
              </a:rPr>
              <a:t>)?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734</Words>
  <Application>Microsoft Office PowerPoint</Application>
  <PresentationFormat>Apresentação na tela (4:3)</PresentationFormat>
  <Paragraphs>71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Tahoma</vt:lpstr>
      <vt:lpstr>Verdana</vt:lpstr>
      <vt:lpstr>Design padrão</vt:lpstr>
      <vt:lpstr>SENHOR Pela Criação</vt:lpstr>
      <vt:lpstr>Apresentação do PowerPoint</vt:lpstr>
      <vt:lpstr>Mas o que significa “primogênito” nesse texto?</vt:lpstr>
      <vt:lpstr>Apresentação do PowerPoint</vt:lpstr>
      <vt:lpstr>Esse é o ensino da Bíblia  sobre o primogênito.</vt:lpstr>
      <vt:lpstr>Se fosse literal, como poderia ser primogênito dos mortos? O que isso nos ensina?</vt:lpstr>
      <vt:lpstr>Apresentação do PowerPoint</vt:lpstr>
      <vt:lpstr>Como Jesus tem primazia, Ele é o Senhor. </vt:lpstr>
      <vt:lpstr>Por quê motivos ele é primogênito (tem primazia)?</vt:lpstr>
      <vt:lpstr>Jesus é primogênito porque é o Autor de tudo e razão de tudo</vt:lpstr>
      <vt:lpstr>Apresentação do PowerPoint</vt:lpstr>
      <vt:lpstr>Apresentação do PowerPoint</vt:lpstr>
      <vt:lpstr>Apresentação do PowerPoint</vt:lpstr>
      <vt:lpstr>Agostinho disse: “Senhor, Tu nos fizeste para Ti mesmo e nossa vida não encontrará paz até que repouse em Ti.” </vt:lpstr>
      <vt:lpstr>Jesus é o Primogênito porque é antes de tudo, e tudo mantém</vt:lpstr>
      <vt:lpstr>Apresentação do PowerPoint</vt:lpstr>
      <vt:lpstr>Apresentação do PowerPoint</vt:lpstr>
      <vt:lpstr>Jesus é o Primogênito no sentido de PRIMAZIA.</vt:lpstr>
      <vt:lpstr>Apresentação do PowerPoint</vt:lpstr>
      <vt:lpstr>Vamos repetir juntos...</vt:lpstr>
      <vt:lpstr>“Eu sou um mordomo e Jesus é meu Criador e Senhor. Estou nas mãos do meu Irmão mais velho, que cuidará de mim. Não temerei ser-Lhe fiel, pois Ele tudo pode, e jamais me abandonará”.</vt:lpstr>
    </vt:vector>
  </TitlesOfParts>
  <Company>IAENE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SENHOR Pela Criação</dc:title>
  <dc:subject>SM-FIDELIDADE 2005</dc:subject>
  <dc:creator>Pr. MARCELO AUGUSTO DE CARVALHO</dc:creator>
  <cp:keywords>www.4tons.com.br</cp:keywords>
  <dc:description>COMÉRCIO PROIBIDO. USO PESSOAL</dc:description>
  <cp:lastModifiedBy>Pr. Marcelo Carvalho</cp:lastModifiedBy>
  <cp:revision>41</cp:revision>
  <dcterms:created xsi:type="dcterms:W3CDTF">2004-10-01T17:01:30Z</dcterms:created>
  <dcterms:modified xsi:type="dcterms:W3CDTF">2019-10-21T12:44:20Z</dcterms:modified>
  <cp:category>FIDELIDADE</cp:category>
</cp:coreProperties>
</file>