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7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663300"/>
    <a:srgbClr val="000000"/>
    <a:srgbClr val="006600"/>
    <a:srgbClr val="000099"/>
    <a:srgbClr val="FFFF00"/>
    <a:srgbClr val="00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91" autoAdjust="0"/>
    <p:restoredTop sz="94660"/>
  </p:normalViewPr>
  <p:slideViewPr>
    <p:cSldViewPr>
      <p:cViewPr varScale="1">
        <p:scale>
          <a:sx n="63" d="100"/>
          <a:sy n="63" d="100"/>
        </p:scale>
        <p:origin x="15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53B9D8-C189-40C5-9938-C4B51ADD62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64A4CD-60AC-4558-ABF3-109CB2C37E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DCFBD3-6736-42E8-88C2-217B16BC3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F5424C-C0AC-4244-AEEB-6A6D5824D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200724-1982-443E-A873-2C413E720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4609A-BE19-4218-A4A1-6BFEFE0B23A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80404619"/>
      </p:ext>
    </p:extLst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B76F6E-7C43-4F6F-B459-9E978F1C9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EEF8075-7E1A-412D-8A53-9522512E66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A1922C-76A3-4F92-B794-579E7F447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19B97C-6768-4A10-B342-B87E7B978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365A02D-A2F5-4C5B-AD4C-00BB677CC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AA2E6-E014-4166-8D27-8779D0FF53E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29231527"/>
      </p:ext>
    </p:extLst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D9A685A-2290-419C-B58E-E5F0669F8D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AB2218C-46F0-48CE-B477-29903800A4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80AAA95-0F1A-47A7-B365-ACC94B5EE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2D4620-3757-4F2B-9240-0E860E479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3D94ED0-E376-4B3F-8E5C-3A8D685DB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811BF-C36A-4218-9C8B-76E68316C26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51207465"/>
      </p:ext>
    </p:extLst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AF8744-C041-4863-B8C7-F5C8B23F5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548FC6-BBF3-49CB-B06B-49E2BB666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246DC8B-2ACE-48CF-8737-C728974D3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D680FC-F4EA-446A-80C0-696090E32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8C3BE0-8AF7-4E44-95E6-D7A686C12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8516F1-5CD0-49FC-98D4-BD8F0FC89BA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87350254"/>
      </p:ext>
    </p:extLst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801748-D37D-48DB-8824-156BBBFB2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9836DA4-0FB8-4757-AE87-3B2C658FB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985DB7-FD8B-42A0-8C8C-5992532FF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AFA3CB7-2B44-44F1-926E-65450B2FF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9AFF0B-7ABC-45D9-B9C9-AEE7E306A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B2213-A70E-4676-9528-5DA8A8F5FF1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39306872"/>
      </p:ext>
    </p:extLst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1D880A-C736-49F7-8D65-58904495D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32F9B3-6F5A-45F9-B655-CAA369069B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8966823-D2E4-4D16-94B3-A879C65A5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5599FE6-BD09-4634-9453-D549E1D5D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2D5DA37-8EC4-4D17-A067-37846291D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853A968-E563-4B95-AFF3-DA6AC1EBE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3128B-D60B-4D67-8C60-8BB54455C30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88079773"/>
      </p:ext>
    </p:extLst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516398-61B2-4906-9ED5-E706BEC2A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D826EB9-2B41-455A-8AB7-31F7559AC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9BEA177-FE80-427F-8F09-20A99A826C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7F541C1-DC57-48AC-AFC6-8F7D5DF944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DFCDA6F-2A4C-4735-B0AE-C2D4C89184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B0B6AEC-412A-42DA-AFED-908E356AA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7E659BF-8AB4-4E5F-BF3D-5888094F0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DF328DB-A53E-4736-A31C-B1FE53778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9DFD3-0D6A-4CE9-BBE5-D07ECA20B25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88981952"/>
      </p:ext>
    </p:extLst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B4FC8E-C7EF-418E-92D4-D390A27C1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733D8E4-049F-465F-8AC8-0C721F123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FD5CB98-3EB3-4D07-AF3A-F12D2A917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CE19DCD-B6A6-4D71-B842-CC246719C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6CC92-382F-436E-AB7E-71FCE638C2A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56335552"/>
      </p:ext>
    </p:extLst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A0D1C51-1293-4766-865E-862FFBA39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CCD7B0F-8C3E-4BEC-8320-DD0B42998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0A233EC-7494-4154-91F0-F61E684E0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FF1AF-53A2-4432-81D4-371C70BC246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06273918"/>
      </p:ext>
    </p:extLst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266C5C-5EC6-4444-9011-A7F9529F8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18827E0-FE29-47DE-BC84-9F5B35F7F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74A19B7-C7F8-4AF2-B1D3-FDDA5A815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E19CF69-2D6F-4E12-9C84-187ACDD57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FF43E9C-71AE-450B-A198-079388282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1EF1B3A-C6FF-49C0-BD00-084D458F8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F73B6-5BC1-4AAB-919A-88D7F0D5721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89339339"/>
      </p:ext>
    </p:extLst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71F499-EB9C-4851-A0F4-2400DC93C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89D1C9-5CAE-4128-B751-B82975020F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C06A2-C202-452E-A0AF-1C2CB693B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4BE8A3B-51FF-4B2C-B5BD-A48D70EA5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D87973C-915F-48B0-AC2D-2B37CBA5C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A45211F-C184-4776-8063-67C9ECF95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0253B-9439-40BD-9DA6-AED15792399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53660929"/>
      </p:ext>
    </p:extLst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>
            <a:extLst>
              <a:ext uri="{FF2B5EF4-FFF2-40B4-BE49-F238E27FC236}">
                <a16:creationId xmlns:a16="http://schemas.microsoft.com/office/drawing/2014/main" id="{9668BD2D-6C45-45A0-9D27-6479FDE4F12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25000"/>
            </a:blip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22685282-7C9A-49B9-A2DB-6982BD9751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20A7733-38C3-4ED3-B4C1-6FFDB70657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E35CCF3-A702-4354-BB82-FC91E812F36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3398668-5F54-4577-B1FE-AAB201994CB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973C1B-021A-4EAD-AE52-D46D9BEBA7D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7803E7E-8580-4403-8F4D-A94E89C067A6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 b="-21666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AA52769C-AC0A-4B11-A32E-09697577FC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35375" y="4292600"/>
            <a:ext cx="5329238" cy="2438400"/>
          </a:xfrm>
        </p:spPr>
        <p:txBody>
          <a:bodyPr/>
          <a:lstStyle/>
          <a:p>
            <a:r>
              <a:rPr lang="pt-BR" altLang="pt-BR" sz="4800">
                <a:solidFill>
                  <a:schemeClr val="bg1"/>
                </a:solidFill>
                <a:latin typeface="Arial Black" panose="020B0A04020102020204" pitchFamily="34" charset="0"/>
              </a:rPr>
              <a:t>SENHOR</a:t>
            </a:r>
            <a:br>
              <a:rPr lang="pt-BR" altLang="pt-BR" sz="480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pt-BR" altLang="pt-BR" sz="4800">
                <a:solidFill>
                  <a:schemeClr val="bg1"/>
                </a:solidFill>
                <a:latin typeface="Arial Black" panose="020B0A04020102020204" pitchFamily="34" charset="0"/>
              </a:rPr>
              <a:t>Pela Redenção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>
            <a:extLst>
              <a:ext uri="{FF2B5EF4-FFF2-40B4-BE49-F238E27FC236}">
                <a16:creationId xmlns:a16="http://schemas.microsoft.com/office/drawing/2014/main" id="{4B46195C-94D7-4AD0-B828-E53B8C965B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549275"/>
            <a:ext cx="8229600" cy="5832475"/>
          </a:xfrm>
        </p:spPr>
        <p:txBody>
          <a:bodyPr/>
          <a:lstStyle/>
          <a:p>
            <a:pPr marL="609600" indent="-609600">
              <a:buClr>
                <a:srgbClr val="CC0000"/>
              </a:buClr>
              <a:buSzPct val="80000"/>
              <a:buFontTx/>
              <a:buAutoNum type="arabicPeriod"/>
            </a:pPr>
            <a:r>
              <a:rPr lang="pt-BR" altLang="pt-BR" sz="4400">
                <a:solidFill>
                  <a:srgbClr val="0000FF"/>
                </a:solidFill>
              </a:rPr>
              <a:t>Sete reconhecimentos = Plenitude.</a:t>
            </a:r>
          </a:p>
          <a:p>
            <a:pPr marL="609600" indent="-609600">
              <a:buClr>
                <a:srgbClr val="CC0000"/>
              </a:buClr>
              <a:buSzPct val="80000"/>
              <a:buFontTx/>
              <a:buAutoNum type="arabicPeriod"/>
            </a:pPr>
            <a:r>
              <a:rPr lang="pt-BR" altLang="pt-BR" sz="4400">
                <a:solidFill>
                  <a:srgbClr val="0000FF"/>
                </a:solidFill>
              </a:rPr>
              <a:t>A única coisa que não era dEle era nosso pecado, que Ele tomou.</a:t>
            </a:r>
          </a:p>
          <a:p>
            <a:pPr marL="609600" indent="-609600">
              <a:buClr>
                <a:srgbClr val="CC0000"/>
              </a:buClr>
              <a:buSzPct val="80000"/>
              <a:buFontTx/>
              <a:buAutoNum type="arabicPeriod"/>
            </a:pPr>
            <a:r>
              <a:rPr lang="pt-BR" altLang="pt-BR" sz="4400">
                <a:solidFill>
                  <a:srgbClr val="0000FF"/>
                </a:solidFill>
              </a:rPr>
              <a:t>A única coisa que não é dEle automaticamente é o nosso coração. 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BCEBBB9E-FEA0-4BBA-93BD-DFBC61991A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620713"/>
            <a:ext cx="8229600" cy="3240087"/>
          </a:xfrm>
        </p:spPr>
        <p:txBody>
          <a:bodyPr/>
          <a:lstStyle/>
          <a:p>
            <a:pPr marL="609600" indent="-609600">
              <a:buClr>
                <a:srgbClr val="CC0000"/>
              </a:buClr>
              <a:buSzPct val="80000"/>
              <a:buFontTx/>
              <a:buAutoNum type="arabicPeriod" startAt="4"/>
            </a:pPr>
            <a:r>
              <a:rPr lang="pt-BR" altLang="pt-BR" sz="4400">
                <a:solidFill>
                  <a:srgbClr val="0000FF"/>
                </a:solidFill>
              </a:rPr>
              <a:t>Ele quer nosso amor voluntário.</a:t>
            </a:r>
          </a:p>
          <a:p>
            <a:pPr marL="609600" indent="-609600">
              <a:buClr>
                <a:srgbClr val="CC0000"/>
              </a:buClr>
              <a:buSzPct val="80000"/>
              <a:buFontTx/>
              <a:buAutoNum type="arabicPeriod" startAt="4"/>
            </a:pPr>
            <a:r>
              <a:rPr lang="pt-BR" altLang="pt-BR" sz="4400">
                <a:solidFill>
                  <a:srgbClr val="0000FF"/>
                </a:solidFill>
              </a:rPr>
              <a:t>O céu já reconhece Jesus como Senhor total e pleno.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79BCFCC8-6C1E-48EA-A668-B7F6ED3EB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4356100"/>
            <a:ext cx="8748713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Clr>
                <a:srgbClr val="CC0000"/>
              </a:buClr>
              <a:buSzPct val="80000"/>
            </a:pPr>
            <a:r>
              <a:rPr lang="pt-BR" altLang="pt-BR" sz="5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 você? O que Jesus ainda não domina em sua vida?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0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0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0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uiExpand="1" build="p"/>
      <p:bldP spid="706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00B783E2-3D54-4B29-8905-9B5FC8919E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57213"/>
            <a:ext cx="8229600" cy="1143000"/>
          </a:xfrm>
        </p:spPr>
        <p:txBody>
          <a:bodyPr/>
          <a:lstStyle/>
          <a:p>
            <a:r>
              <a:rPr lang="pt-BR" altLang="pt-BR" sz="4000" b="1">
                <a:solidFill>
                  <a:srgbClr val="800000"/>
                </a:solidFill>
              </a:rPr>
              <a:t>III</a:t>
            </a:r>
            <a:r>
              <a:rPr lang="pt-BR" altLang="pt-BR" sz="4000" b="1"/>
              <a:t> – Pela declaração de toda criatura do universo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32CCC770-A376-4567-94DB-B58D2DE162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429000"/>
            <a:ext cx="8229600" cy="1368425"/>
          </a:xfrm>
        </p:spPr>
        <p:txBody>
          <a:bodyPr/>
          <a:lstStyle/>
          <a:p>
            <a:pPr marL="0" indent="0"/>
            <a:r>
              <a:rPr lang="pt-BR" altLang="pt-BR" sz="4400" b="1"/>
              <a:t> </a:t>
            </a:r>
            <a:r>
              <a:rPr lang="pt-BR" altLang="pt-BR" sz="4400" b="1" i="1"/>
              <a:t>Legontas</a:t>
            </a:r>
            <a:r>
              <a:rPr lang="pt-BR" altLang="pt-BR" sz="4400" b="1"/>
              <a:t> (jogral universal)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68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>
            <a:extLst>
              <a:ext uri="{FF2B5EF4-FFF2-40B4-BE49-F238E27FC236}">
                <a16:creationId xmlns:a16="http://schemas.microsoft.com/office/drawing/2014/main" id="{E04BE21A-5DDD-4EE1-BBAE-E2B9BBACFE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229600" cy="6264275"/>
          </a:xfrm>
        </p:spPr>
        <p:txBody>
          <a:bodyPr/>
          <a:lstStyle/>
          <a:p>
            <a:pPr>
              <a:buFontTx/>
              <a:buNone/>
            </a:pPr>
            <a:r>
              <a:rPr lang="pt-BR" altLang="pt-BR" sz="3500">
                <a:solidFill>
                  <a:srgbClr val="000099"/>
                </a:solidFill>
              </a:rPr>
              <a:t>1. “</a:t>
            </a:r>
            <a:r>
              <a:rPr lang="pt-BR" altLang="pt-BR" sz="3500" u="sng">
                <a:solidFill>
                  <a:srgbClr val="000099"/>
                </a:solidFill>
              </a:rPr>
              <a:t>Àquele</a:t>
            </a:r>
            <a:r>
              <a:rPr lang="pt-BR" altLang="pt-BR" sz="3500">
                <a:solidFill>
                  <a:srgbClr val="000099"/>
                </a:solidFill>
              </a:rPr>
              <a:t> (</a:t>
            </a:r>
            <a:r>
              <a:rPr lang="pt-BR" altLang="pt-BR" sz="3500"/>
              <a:t>o Pai</a:t>
            </a:r>
            <a:r>
              <a:rPr lang="pt-BR" altLang="pt-BR" sz="3500">
                <a:solidFill>
                  <a:srgbClr val="000099"/>
                </a:solidFill>
              </a:rPr>
              <a:t>) </a:t>
            </a:r>
          </a:p>
          <a:p>
            <a:pPr>
              <a:buFontTx/>
              <a:buNone/>
            </a:pPr>
            <a:r>
              <a:rPr lang="pt-BR" altLang="pt-BR" sz="3500">
                <a:solidFill>
                  <a:srgbClr val="000099"/>
                </a:solidFill>
              </a:rPr>
              <a:t>2. que está sentado no </a:t>
            </a:r>
            <a:r>
              <a:rPr lang="pt-BR" altLang="pt-BR" sz="3500" u="sng">
                <a:solidFill>
                  <a:srgbClr val="000099"/>
                </a:solidFill>
              </a:rPr>
              <a:t>trono</a:t>
            </a:r>
            <a:r>
              <a:rPr lang="pt-BR" altLang="pt-BR" sz="3500">
                <a:solidFill>
                  <a:srgbClr val="000099"/>
                </a:solidFill>
              </a:rPr>
              <a:t> (</a:t>
            </a:r>
            <a:r>
              <a:rPr lang="pt-BR" altLang="pt-BR" sz="3500"/>
              <a:t>na antiguidade era um sofá</a:t>
            </a:r>
            <a:r>
              <a:rPr lang="pt-BR" altLang="pt-BR" sz="3500">
                <a:solidFill>
                  <a:srgbClr val="000099"/>
                </a:solidFill>
              </a:rPr>
              <a:t>) </a:t>
            </a:r>
          </a:p>
          <a:p>
            <a:pPr>
              <a:buFontTx/>
              <a:buNone/>
            </a:pPr>
            <a:r>
              <a:rPr lang="pt-BR" altLang="pt-BR" sz="3500">
                <a:solidFill>
                  <a:srgbClr val="000099"/>
                </a:solidFill>
              </a:rPr>
              <a:t>3. </a:t>
            </a:r>
            <a:r>
              <a:rPr lang="pt-BR" altLang="pt-BR" sz="3500" u="sng">
                <a:solidFill>
                  <a:srgbClr val="000099"/>
                </a:solidFill>
              </a:rPr>
              <a:t>e ao Cordeiro</a:t>
            </a:r>
            <a:r>
              <a:rPr lang="pt-BR" altLang="pt-BR" sz="3500">
                <a:solidFill>
                  <a:srgbClr val="000099"/>
                </a:solidFill>
              </a:rPr>
              <a:t>, (</a:t>
            </a:r>
            <a:r>
              <a:rPr lang="pt-BR" altLang="pt-BR" sz="3500"/>
              <a:t>TUDO o que o Pai recebe também é de Cristo</a:t>
            </a:r>
            <a:r>
              <a:rPr lang="pt-BR" altLang="pt-BR" sz="3500">
                <a:solidFill>
                  <a:srgbClr val="000099"/>
                </a:solidFill>
              </a:rPr>
              <a:t>) </a:t>
            </a:r>
          </a:p>
          <a:p>
            <a:pPr>
              <a:buFontTx/>
              <a:buNone/>
            </a:pPr>
            <a:r>
              <a:rPr lang="pt-BR" altLang="pt-BR" sz="3500">
                <a:solidFill>
                  <a:srgbClr val="000099"/>
                </a:solidFill>
              </a:rPr>
              <a:t>4. seja o </a:t>
            </a:r>
            <a:r>
              <a:rPr lang="pt-BR" altLang="pt-BR" sz="3500" u="sng">
                <a:solidFill>
                  <a:srgbClr val="000099"/>
                </a:solidFill>
              </a:rPr>
              <a:t>louvor</a:t>
            </a:r>
            <a:r>
              <a:rPr lang="pt-BR" altLang="pt-BR" sz="3500">
                <a:solidFill>
                  <a:srgbClr val="000099"/>
                </a:solidFill>
              </a:rPr>
              <a:t>, e a </a:t>
            </a:r>
            <a:r>
              <a:rPr lang="pt-BR" altLang="pt-BR" sz="3500" u="sng">
                <a:solidFill>
                  <a:srgbClr val="000099"/>
                </a:solidFill>
              </a:rPr>
              <a:t>honra</a:t>
            </a:r>
            <a:r>
              <a:rPr lang="pt-BR" altLang="pt-BR" sz="3500">
                <a:solidFill>
                  <a:srgbClr val="000099"/>
                </a:solidFill>
              </a:rPr>
              <a:t>, e a </a:t>
            </a:r>
            <a:r>
              <a:rPr lang="pt-BR" altLang="pt-BR" sz="3500" u="sng">
                <a:solidFill>
                  <a:srgbClr val="000099"/>
                </a:solidFill>
              </a:rPr>
              <a:t>glória</a:t>
            </a:r>
            <a:r>
              <a:rPr lang="pt-BR" altLang="pt-BR" sz="3500">
                <a:solidFill>
                  <a:srgbClr val="000099"/>
                </a:solidFill>
              </a:rPr>
              <a:t>, (</a:t>
            </a:r>
            <a:r>
              <a:rPr lang="pt-BR" altLang="pt-BR" sz="3500"/>
              <a:t>no céu só para Deus</a:t>
            </a:r>
            <a:r>
              <a:rPr lang="pt-BR" altLang="pt-BR" sz="3500">
                <a:solidFill>
                  <a:srgbClr val="000099"/>
                </a:solidFill>
              </a:rPr>
              <a:t>)</a:t>
            </a:r>
          </a:p>
          <a:p>
            <a:pPr>
              <a:buFontTx/>
              <a:buNone/>
            </a:pPr>
            <a:r>
              <a:rPr lang="pt-BR" altLang="pt-BR" sz="3500">
                <a:solidFill>
                  <a:srgbClr val="000099"/>
                </a:solidFill>
              </a:rPr>
              <a:t>5. e o </a:t>
            </a:r>
            <a:r>
              <a:rPr lang="pt-BR" altLang="pt-BR" sz="3500" u="sng">
                <a:solidFill>
                  <a:srgbClr val="000099"/>
                </a:solidFill>
              </a:rPr>
              <a:t>domínio</a:t>
            </a:r>
            <a:r>
              <a:rPr lang="pt-BR" altLang="pt-BR" sz="3500">
                <a:solidFill>
                  <a:srgbClr val="000099"/>
                </a:solidFill>
              </a:rPr>
              <a:t> (</a:t>
            </a:r>
            <a:r>
              <a:rPr lang="pt-BR" altLang="pt-BR" sz="3500"/>
              <a:t>Ele é Senhor de tudo</a:t>
            </a:r>
            <a:r>
              <a:rPr lang="pt-BR" altLang="pt-BR" sz="3500">
                <a:solidFill>
                  <a:srgbClr val="000099"/>
                </a:solidFill>
              </a:rPr>
              <a:t>) </a:t>
            </a:r>
          </a:p>
          <a:p>
            <a:pPr>
              <a:buFontTx/>
              <a:buNone/>
            </a:pPr>
            <a:r>
              <a:rPr lang="pt-BR" altLang="pt-BR" sz="3500">
                <a:solidFill>
                  <a:srgbClr val="000099"/>
                </a:solidFill>
              </a:rPr>
              <a:t>6. pelos </a:t>
            </a:r>
            <a:r>
              <a:rPr lang="pt-BR" altLang="pt-BR" sz="3500" u="sng">
                <a:solidFill>
                  <a:srgbClr val="000099"/>
                </a:solidFill>
              </a:rPr>
              <a:t>séculos dos séculos</a:t>
            </a:r>
            <a:r>
              <a:rPr lang="pt-BR" altLang="pt-BR" sz="3500">
                <a:solidFill>
                  <a:srgbClr val="000099"/>
                </a:solidFill>
              </a:rPr>
              <a:t>” (</a:t>
            </a:r>
            <a:r>
              <a:rPr lang="pt-BR" altLang="pt-BR" sz="3500"/>
              <a:t>nunca mais Seu governo será contestado</a:t>
            </a:r>
            <a:r>
              <a:rPr lang="pt-BR" altLang="pt-BR" sz="3500">
                <a:solidFill>
                  <a:srgbClr val="000099"/>
                </a:solidFill>
              </a:rPr>
              <a:t>).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>
            <a:extLst>
              <a:ext uri="{FF2B5EF4-FFF2-40B4-BE49-F238E27FC236}">
                <a16:creationId xmlns:a16="http://schemas.microsoft.com/office/drawing/2014/main" id="{64AECC87-322D-4D76-9DDF-9340FA7B7B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6264275"/>
          </a:xfrm>
        </p:spPr>
        <p:txBody>
          <a:bodyPr/>
          <a:lstStyle/>
          <a:p>
            <a:pPr marL="609600" indent="-609600"/>
            <a:r>
              <a:rPr lang="pt-BR" altLang="pt-BR" sz="3500">
                <a:effectLst>
                  <a:outerShdw blurRad="38100" dist="38100" dir="2700000" algn="tl">
                    <a:srgbClr val="000000"/>
                  </a:outerShdw>
                </a:effectLst>
              </a:rPr>
              <a:t>Todos, perto do céu, cantam com alegria que Jesus é o Senhor, e se confortam do destino do mundo estar em Suas feridas mãos.</a:t>
            </a:r>
          </a:p>
          <a:p>
            <a:pPr marL="609600" indent="-609600"/>
            <a:r>
              <a:rPr lang="pt-BR" altLang="pt-BR" sz="3500">
                <a:effectLst>
                  <a:outerShdw blurRad="38100" dist="38100" dir="2700000" algn="tl">
                    <a:srgbClr val="000000"/>
                  </a:outerShdw>
                </a:effectLst>
              </a:rPr>
              <a:t>Todos os anjos gritam para reafirmar sua obediência ao Cordeiro, porque foi morto.</a:t>
            </a:r>
          </a:p>
          <a:p>
            <a:pPr marL="609600" indent="-609600"/>
            <a:r>
              <a:rPr lang="pt-BR" altLang="pt-BR" sz="3500">
                <a:effectLst>
                  <a:outerShdw blurRad="38100" dist="38100" dir="2700000" algn="tl">
                    <a:srgbClr val="000000"/>
                  </a:outerShdw>
                </a:effectLst>
              </a:rPr>
              <a:t>Todo o universo declara em harmonia que o Cordeiro partilha o mesmo trono do universo que o Pai, por toda a eternidade.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>
            <a:extLst>
              <a:ext uri="{FF2B5EF4-FFF2-40B4-BE49-F238E27FC236}">
                <a16:creationId xmlns:a16="http://schemas.microsoft.com/office/drawing/2014/main" id="{1A327A2D-239A-4DCE-ACD7-E242706A92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58750"/>
            <a:ext cx="3827462" cy="6583363"/>
          </a:xfrm>
          <a:solidFill>
            <a:srgbClr val="FFFF00">
              <a:alpha val="33000"/>
            </a:srgbClr>
          </a:solidFill>
          <a:ln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t-BR" altLang="pt-BR" sz="34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“Jesus é meu Criador e Salvador. Juntamente com todos os seres no céu, quero aceitá-Lo e ao Seu amor, para obedecer Sua Palavra como reconhecimento de que Ele é o Senhor de minha vida.”</a:t>
            </a:r>
          </a:p>
        </p:txBody>
      </p:sp>
      <p:pic>
        <p:nvPicPr>
          <p:cNvPr id="74757" name="Picture 5" descr="log_ucb">
            <a:extLst>
              <a:ext uri="{FF2B5EF4-FFF2-40B4-BE49-F238E27FC236}">
                <a16:creationId xmlns:a16="http://schemas.microsoft.com/office/drawing/2014/main" id="{C00F3A97-001B-4F09-835B-D108B801CF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124575"/>
            <a:ext cx="1524000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>
            <a:extLst>
              <a:ext uri="{FF2B5EF4-FFF2-40B4-BE49-F238E27FC236}">
                <a16:creationId xmlns:a16="http://schemas.microsoft.com/office/drawing/2014/main" id="{627A423A-0FF0-4CE7-A8F7-BB379CC9C6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6088" y="692150"/>
            <a:ext cx="8229600" cy="5184775"/>
          </a:xfrm>
        </p:spPr>
        <p:txBody>
          <a:bodyPr/>
          <a:lstStyle/>
          <a:p>
            <a:r>
              <a:rPr lang="pt-BR" altLang="pt-BR" sz="6600">
                <a:solidFill>
                  <a:srgbClr val="800000"/>
                </a:solidFill>
              </a:rPr>
              <a:t>Deus nos ama tanto</a:t>
            </a:r>
            <a:br>
              <a:rPr lang="pt-BR" altLang="pt-BR" sz="6600">
                <a:solidFill>
                  <a:srgbClr val="800000"/>
                </a:solidFill>
              </a:rPr>
            </a:br>
            <a:r>
              <a:rPr lang="pt-BR" altLang="pt-BR" sz="6600">
                <a:solidFill>
                  <a:srgbClr val="800000"/>
                </a:solidFill>
              </a:rPr>
              <a:t>que esteve disposto a arriscar tudo para nos salvar.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>
            <a:extLst>
              <a:ext uri="{FF2B5EF4-FFF2-40B4-BE49-F238E27FC236}">
                <a16:creationId xmlns:a16="http://schemas.microsoft.com/office/drawing/2014/main" id="{B0EB4BB3-A46E-436A-94C2-1EC56D523A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6088" y="692150"/>
            <a:ext cx="8229600" cy="5400675"/>
          </a:xfrm>
          <a:ln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t-BR" altLang="pt-BR" sz="5400" b="1"/>
              <a:t>Com base em Apoc. 5:1-14, podemos afirmar que Jesus é reconhecido como Senhor por causa da redenção.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>
            <a:extLst>
              <a:ext uri="{FF2B5EF4-FFF2-40B4-BE49-F238E27FC236}">
                <a16:creationId xmlns:a16="http://schemas.microsoft.com/office/drawing/2014/main" id="{EAC42A41-51A1-4E30-B09B-FD2449D640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450" y="2492375"/>
            <a:ext cx="6192838" cy="1655763"/>
          </a:xfrm>
        </p:spPr>
        <p:txBody>
          <a:bodyPr/>
          <a:lstStyle/>
          <a:p>
            <a:r>
              <a:rPr lang="pt-BR" altLang="pt-BR" b="1">
                <a:latin typeface="Arial Black" panose="020B0A04020102020204" pitchFamily="34" charset="0"/>
              </a:rPr>
              <a:t>De que maneira </a:t>
            </a:r>
            <a:br>
              <a:rPr lang="pt-BR" altLang="pt-BR" b="1">
                <a:latin typeface="Arial Black" panose="020B0A04020102020204" pitchFamily="34" charset="0"/>
              </a:rPr>
            </a:br>
            <a:r>
              <a:rPr lang="pt-BR" altLang="pt-BR" b="1">
                <a:latin typeface="Arial Black" panose="020B0A04020102020204" pitchFamily="34" charset="0"/>
              </a:rPr>
              <a:t>e por quem?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B0638FAF-0A87-4E03-B427-D8F05467A0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r>
              <a:rPr lang="pt-BR" altLang="pt-BR" sz="4000" b="1">
                <a:solidFill>
                  <a:srgbClr val="800000"/>
                </a:solidFill>
              </a:rPr>
              <a:t>I</a:t>
            </a:r>
            <a:r>
              <a:rPr lang="pt-BR" altLang="pt-BR" sz="4000" b="1"/>
              <a:t> – Pelo Canto dos que estão junto do Trono de Deus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DA28F152-AA92-4218-B47A-D6528DEF69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</p:spPr>
        <p:txBody>
          <a:bodyPr/>
          <a:lstStyle/>
          <a:p>
            <a:pPr marL="0" indent="0"/>
            <a:r>
              <a:rPr lang="pt-BR" altLang="pt-BR" sz="4800"/>
              <a:t> Seres Viventes (</a:t>
            </a:r>
            <a:r>
              <a:rPr lang="pt-BR" altLang="pt-BR" sz="4400"/>
              <a:t>querubins</a:t>
            </a:r>
            <a:r>
              <a:rPr lang="pt-BR" altLang="pt-BR" sz="4800"/>
              <a:t>)</a:t>
            </a:r>
          </a:p>
          <a:p>
            <a:pPr marL="0" indent="0"/>
            <a:r>
              <a:rPr lang="pt-BR" altLang="pt-BR" sz="4800"/>
              <a:t> 24 anciãos (</a:t>
            </a:r>
            <a:r>
              <a:rPr lang="pt-BR" altLang="pt-BR" sz="4400"/>
              <a:t>seres redimidos</a:t>
            </a:r>
            <a:r>
              <a:rPr lang="pt-BR" altLang="pt-BR" sz="4800"/>
              <a:t>)</a:t>
            </a:r>
          </a:p>
          <a:p>
            <a:pPr marL="0" indent="0"/>
            <a:r>
              <a:rPr lang="pt-BR" altLang="pt-BR" sz="4800"/>
              <a:t> A letra do cântico (</a:t>
            </a:r>
            <a:r>
              <a:rPr lang="pt-BR" altLang="pt-BR" sz="4400"/>
              <a:t>ode</a:t>
            </a:r>
            <a:r>
              <a:rPr lang="pt-BR" altLang="pt-BR" sz="4800"/>
              <a:t>)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>
            <a:extLst>
              <a:ext uri="{FF2B5EF4-FFF2-40B4-BE49-F238E27FC236}">
                <a16:creationId xmlns:a16="http://schemas.microsoft.com/office/drawing/2014/main" id="{2B1308FF-B2B4-44B0-8F73-49CE429A49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r>
              <a:rPr lang="pt-BR" altLang="pt-BR"/>
              <a:t>1. “</a:t>
            </a:r>
            <a:r>
              <a:rPr lang="pt-BR" altLang="pt-BR" u="sng"/>
              <a:t>Digno</a:t>
            </a:r>
            <a:r>
              <a:rPr lang="pt-BR" altLang="pt-BR"/>
              <a:t> (descendente de Davi prometido = humano; </a:t>
            </a:r>
          </a:p>
          <a:p>
            <a:r>
              <a:rPr lang="pt-BR" altLang="pt-BR"/>
              <a:t>2. e no meio do trono = Divino, </a:t>
            </a:r>
          </a:p>
          <a:p>
            <a:r>
              <a:rPr lang="pt-BR" altLang="pt-BR"/>
              <a:t>3. com sete chifres = poder pleno, total;   </a:t>
            </a:r>
          </a:p>
          <a:p>
            <a:r>
              <a:rPr lang="pt-BR" altLang="pt-BR"/>
              <a:t>4. e sete olhos = plenitude do Espírito Santo para garantir sua presença na Terra apesar do corpo humano para a redenção do homem)”.</a:t>
            </a:r>
          </a:p>
          <a:p>
            <a:pPr>
              <a:buFontTx/>
              <a:buNone/>
            </a:pPr>
            <a:r>
              <a:rPr lang="pt-BR" altLang="pt-BR"/>
              <a:t>		a) Em resumo: Um ser divino e humano.</a:t>
            </a:r>
          </a:p>
          <a:p>
            <a:endParaRPr lang="pt-BR" altLang="pt-BR"/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>
            <a:extLst>
              <a:ext uri="{FF2B5EF4-FFF2-40B4-BE49-F238E27FC236}">
                <a16:creationId xmlns:a16="http://schemas.microsoft.com/office/drawing/2014/main" id="{7E02A948-B83E-47C1-9FCE-56768D7FD6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r>
              <a:rPr lang="pt-BR" altLang="pt-BR" sz="2800"/>
              <a:t>5. és de tomar o </a:t>
            </a:r>
            <a:r>
              <a:rPr lang="pt-BR" altLang="pt-BR" sz="2800" u="sng"/>
              <a:t>livro </a:t>
            </a:r>
            <a:r>
              <a:rPr lang="pt-BR" altLang="pt-BR" sz="2800"/>
              <a:t>(para ter o direito de reinar, livro do destino, título de propriedade) </a:t>
            </a:r>
          </a:p>
          <a:p>
            <a:r>
              <a:rPr lang="pt-BR" altLang="pt-BR" sz="2800"/>
              <a:t>6. e de abrir-lhe os </a:t>
            </a:r>
            <a:r>
              <a:rPr lang="pt-BR" altLang="pt-BR" sz="2800" u="sng"/>
              <a:t>selos</a:t>
            </a:r>
            <a:r>
              <a:rPr lang="pt-BR" altLang="pt-BR" sz="2800"/>
              <a:t> (etapas da história até tomar posse da herança que está nos livro), </a:t>
            </a:r>
          </a:p>
          <a:p>
            <a:r>
              <a:rPr lang="pt-BR" altLang="pt-BR" sz="2800"/>
              <a:t>7. porque </a:t>
            </a:r>
            <a:r>
              <a:rPr lang="pt-BR" altLang="pt-BR" sz="2800" u="sng"/>
              <a:t>foste morto</a:t>
            </a:r>
            <a:r>
              <a:rPr lang="pt-BR" altLang="pt-BR" sz="2800"/>
              <a:t> (o preço que ele pagou o tornou proprietário) </a:t>
            </a:r>
          </a:p>
          <a:p>
            <a:r>
              <a:rPr lang="pt-BR" altLang="pt-BR" sz="2800"/>
              <a:t>8. e com o </a:t>
            </a:r>
            <a:r>
              <a:rPr lang="pt-BR" altLang="pt-BR" sz="2800" u="sng"/>
              <a:t>teu sangue</a:t>
            </a:r>
            <a:r>
              <a:rPr lang="pt-BR" altLang="pt-BR" sz="2800"/>
              <a:t> </a:t>
            </a:r>
            <a:r>
              <a:rPr lang="pt-BR" altLang="pt-BR" sz="2800" u="sng"/>
              <a:t>compraste para Deus</a:t>
            </a:r>
            <a:r>
              <a:rPr lang="pt-BR" altLang="pt-BR" sz="2800"/>
              <a:t> (nossa vida vale a vida de Cristo) </a:t>
            </a:r>
          </a:p>
          <a:p>
            <a:r>
              <a:rPr lang="pt-BR" altLang="pt-BR" sz="2800"/>
              <a:t>9. os que procedem de </a:t>
            </a:r>
            <a:r>
              <a:rPr lang="pt-BR" altLang="pt-BR" sz="2800" u="sng"/>
              <a:t>toda tribo língua, povo e nação</a:t>
            </a:r>
            <a:r>
              <a:rPr lang="pt-BR" altLang="pt-BR" sz="2800"/>
              <a:t> (Não importa a nacionalidade)”.</a:t>
            </a:r>
          </a:p>
        </p:txBody>
      </p:sp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>
            <a:extLst>
              <a:ext uri="{FF2B5EF4-FFF2-40B4-BE49-F238E27FC236}">
                <a16:creationId xmlns:a16="http://schemas.microsoft.com/office/drawing/2014/main" id="{648A3542-79C7-4F3B-BECF-73064339D9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1854200"/>
            <a:ext cx="8229600" cy="2798763"/>
          </a:xfrm>
        </p:spPr>
        <p:txBody>
          <a:bodyPr/>
          <a:lstStyle/>
          <a:p>
            <a:r>
              <a:rPr lang="pt-BR" altLang="pt-BR" sz="8800">
                <a:solidFill>
                  <a:srgbClr val="0000FF"/>
                </a:solidFill>
              </a:rPr>
              <a:t>Vamos cantar este belo hino?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6C208C41-C493-4742-8B47-4A4D27BEF7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57213"/>
            <a:ext cx="8229600" cy="1143000"/>
          </a:xfrm>
        </p:spPr>
        <p:txBody>
          <a:bodyPr/>
          <a:lstStyle/>
          <a:p>
            <a:r>
              <a:rPr lang="pt-BR" altLang="pt-BR" sz="4000" b="1">
                <a:solidFill>
                  <a:srgbClr val="800000"/>
                </a:solidFill>
              </a:rPr>
              <a:t>II</a:t>
            </a:r>
            <a:r>
              <a:rPr lang="pt-BR" altLang="pt-BR" sz="4000" b="1"/>
              <a:t> – Pelo Grito dos anjos que estão no céu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46CF4268-AD59-407C-B2A7-59FF8C60A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</p:spPr>
        <p:txBody>
          <a:bodyPr/>
          <a:lstStyle/>
          <a:p>
            <a:pPr marL="0" indent="0"/>
            <a:r>
              <a:rPr lang="pt-BR" altLang="pt-BR" sz="4000" b="1"/>
              <a:t> </a:t>
            </a:r>
            <a:r>
              <a:rPr lang="pt-BR" altLang="pt-BR" sz="4000" b="1" i="1"/>
              <a:t>Fonê megalê</a:t>
            </a:r>
            <a:r>
              <a:rPr lang="pt-BR" altLang="pt-BR" sz="4000" b="1"/>
              <a:t> (grande som)</a:t>
            </a:r>
          </a:p>
          <a:p>
            <a:pPr marL="0" indent="0"/>
            <a:r>
              <a:rPr lang="pt-BR" altLang="pt-BR" sz="4000" b="1"/>
              <a:t> “Digno é o Cordeiro que foi morto, de receber o poder e riqueza, e sabedoria, e força, e honra, e glória, e louvor”.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1" grpId="0" build="p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544</Words>
  <Application>Microsoft Office PowerPoint</Application>
  <PresentationFormat>Apresentação na tela (4:3)</PresentationFormat>
  <Paragraphs>40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Tahoma</vt:lpstr>
      <vt:lpstr>Arial Black</vt:lpstr>
      <vt:lpstr>Design padrão</vt:lpstr>
      <vt:lpstr>SENHOR Pela Redenção</vt:lpstr>
      <vt:lpstr>Deus nos ama tanto que esteve disposto a arriscar tudo para nos salvar.</vt:lpstr>
      <vt:lpstr>Com base em Apoc. 5:1-14, podemos afirmar que Jesus é reconhecido como Senhor por causa da redenção.</vt:lpstr>
      <vt:lpstr>De que maneira  e por quem?</vt:lpstr>
      <vt:lpstr>I – Pelo Canto dos que estão junto do Trono de Deus</vt:lpstr>
      <vt:lpstr>Apresentação do PowerPoint</vt:lpstr>
      <vt:lpstr>Apresentação do PowerPoint</vt:lpstr>
      <vt:lpstr>Vamos cantar este belo hino?</vt:lpstr>
      <vt:lpstr>II – Pelo Grito dos anjos que estão no céu</vt:lpstr>
      <vt:lpstr>Apresentação do PowerPoint</vt:lpstr>
      <vt:lpstr>Apresentação do PowerPoint</vt:lpstr>
      <vt:lpstr>III – Pela declaração de toda criatura do universo</vt:lpstr>
      <vt:lpstr>Apresentação do PowerPoint</vt:lpstr>
      <vt:lpstr>Apresentação do PowerPoint</vt:lpstr>
      <vt:lpstr>“Jesus é meu Criador e Salvador. Juntamente com todos os seres no céu, quero aceitá-Lo e ao Seu amor, para obedecer Sua Palavra como reconhecimento de que Ele é o Senhor de minha vida.”</vt:lpstr>
    </vt:vector>
  </TitlesOfParts>
  <Company>IAENE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SENHOR Pela Redenção</dc:title>
  <dc:subject>SM-FIDELIDADE 2005</dc:subject>
  <dc:creator>Pr. MARCELO AUGUSTO DE CARVALHO</dc:creator>
  <cp:keywords>www.4tons.com.br</cp:keywords>
  <dc:description>COMÉRCIO PROIBIDO. USO PESSOAL</dc:description>
  <cp:lastModifiedBy>Pr. Marcelo Carvalho</cp:lastModifiedBy>
  <cp:revision>50</cp:revision>
  <dcterms:created xsi:type="dcterms:W3CDTF">2004-10-01T17:01:30Z</dcterms:created>
  <dcterms:modified xsi:type="dcterms:W3CDTF">2019-10-21T12:44:06Z</dcterms:modified>
  <cp:category>FIDELIDADE</cp:category>
</cp:coreProperties>
</file>