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FF00"/>
    <a:srgbClr val="0000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2AB8FB-AE0F-4971-9732-4CD78B8771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C1ABEED-9D80-4F28-83FD-75DC78D6DA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8BC8E9A-ABBE-4D18-930B-16DF99DAD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DB9F05-A0F1-4C43-A4A6-22B80B7D9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979DC86-810E-45CF-979F-A789439F7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C0F09-4110-45C4-B2DB-4800A30E119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32399885"/>
      </p:ext>
    </p:extLst>
  </p:cSld>
  <p:clrMapOvr>
    <a:masterClrMapping/>
  </p:clrMapOvr>
  <p:transition spd="med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D9235D-A847-4421-B746-07B99CFF1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FC60B91-54AE-43A7-8B18-B19C8E41C1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A9E0723-3D93-4BF5-AADB-B8F472BB6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7E830CA-3943-43E6-9CF6-80077D0F7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6F832EC-55C2-4135-A6A6-DBEB99D56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990065-0CBC-4467-B3C4-874F085CEB1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6551111"/>
      </p:ext>
    </p:extLst>
  </p:cSld>
  <p:clrMapOvr>
    <a:masterClrMapping/>
  </p:clrMapOvr>
  <p:transition spd="med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E0023F0-2233-4689-94FD-6EB5A482D0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F965C6C-BFC7-417A-9E0B-5A8E8846E7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2CD59AB-91B2-42D2-BAD1-16166363E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726154E-3978-4E70-8020-38A7326E0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547DC57-5B14-4C64-9B90-63FAB196B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76C160-685E-4B0A-9D64-24540E65CCB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21779524"/>
      </p:ext>
    </p:extLst>
  </p:cSld>
  <p:clrMapOvr>
    <a:masterClrMapping/>
  </p:clrMapOvr>
  <p:transition spd="med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3FC330-672F-4073-AA15-F8DAA0E98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A8A1BED-A2BF-4646-BEBB-CBE97ACBF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AACFE60-6109-41C8-9F36-46023C422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6FC9D90-42F2-46E1-9592-EEE2A118C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22829E5-0EC3-4FE2-BBEF-02418D4C1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B525CF-D408-451B-9471-9FC06DDD60E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84636242"/>
      </p:ext>
    </p:extLst>
  </p:cSld>
  <p:clrMapOvr>
    <a:masterClrMapping/>
  </p:clrMapOvr>
  <p:transition spd="med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22D9EA-E3E5-44EE-A53F-B17229AAB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72EBCA3-51F0-453A-B391-A701F5B9E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7D21C47-BD71-4F28-8115-FF913920C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6274AA7-B472-4105-9C3E-698B0935A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0F0028B-020D-4C78-BB80-32FBA6331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3B6DA-C96C-47A7-8504-9BAA8BD1F97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97721378"/>
      </p:ext>
    </p:extLst>
  </p:cSld>
  <p:clrMapOvr>
    <a:masterClrMapping/>
  </p:clrMapOvr>
  <p:transition spd="med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D20986-E5AD-4995-9B3D-2D3C35C61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4B5F30-E6E7-4861-97D2-D51D0C0173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7EF3BF5-9A21-463D-926E-72E4D454A0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2660928-434D-49F8-8677-C1FC571B7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E4FFDC6-2CAD-4DAB-8737-7A7D21C41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7724739-E374-4A03-8CF3-42451CD84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3C15F5-793F-43EB-91EE-FD0261A60CD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54346949"/>
      </p:ext>
    </p:extLst>
  </p:cSld>
  <p:clrMapOvr>
    <a:masterClrMapping/>
  </p:clrMapOvr>
  <p:transition spd="med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14EDC3-E3B3-4974-A1B5-36AE8E379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D9AD7AB-218D-4FE8-84A3-4503701DC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8D5849B-4185-4716-8FF3-A3D85C6499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FAD3FFD-63A2-401D-A255-DFA366AE22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78E4BBC-01E4-4F10-B838-3F91EDB742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BB7A0C8-E7B2-4DD4-9E8B-9897F7A71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D33732F-F075-4152-A436-07E0255B2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43A4DA3-4858-4328-AFED-73B046427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D24192-2B29-43B7-926F-AFB84E3974C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523131"/>
      </p:ext>
    </p:extLst>
  </p:cSld>
  <p:clrMapOvr>
    <a:masterClrMapping/>
  </p:clrMapOvr>
  <p:transition spd="med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92C3A1-1717-4002-BEF9-52E51CC3B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242D98D-74E5-4A62-BCBD-74C7765A0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80C0446-1E43-4AD4-8F31-B45BB5B30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6AFD013-1925-43D9-9536-D17E264D0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C22AF-C4DA-404C-9399-6D0E6B28527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81754023"/>
      </p:ext>
    </p:extLst>
  </p:cSld>
  <p:clrMapOvr>
    <a:masterClrMapping/>
  </p:clrMapOvr>
  <p:transition spd="med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CFF985A-F118-4696-9EBB-2940F7222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F32DAEF-4BCE-4C0C-BEB6-1D645B085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8DFD6DC-D453-4A1B-B690-B517A7F3A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89AA91-D529-4BA2-BB15-633E2E80BC3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56408805"/>
      </p:ext>
    </p:extLst>
  </p:cSld>
  <p:clrMapOvr>
    <a:masterClrMapping/>
  </p:clrMapOvr>
  <p:transition spd="med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1FBFDC-C412-462F-9155-8A0A01C66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35C31C9-1573-471D-BFD4-FA9BF87CE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25B8723-60EF-4C18-AC02-EE975C65A7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B700329-01B0-479E-AA59-5C34ED9E1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AF57637-9691-44DE-95A7-A4374BCB4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CBE5C24-3CBF-4CAB-B57A-61B6611DD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09A8A5-D297-4579-BCBF-68D0C05AB71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96706130"/>
      </p:ext>
    </p:extLst>
  </p:cSld>
  <p:clrMapOvr>
    <a:masterClrMapping/>
  </p:clrMapOvr>
  <p:transition spd="med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69A401-6363-44FF-9580-DC0779F09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DAF08F4-623D-43FB-8C44-CBB165093F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31B2E2D-1F02-462B-87F6-4CA6A8F51F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75055A-F4F0-4842-95DD-EF0534FF7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36B2246-21DA-4C9B-B4FA-0CB191445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F2DED2E-6C06-4060-92D6-9909875E3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066BF1-73E4-4750-802B-768A41BACE6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9099561"/>
      </p:ext>
    </p:extLst>
  </p:cSld>
  <p:clrMapOvr>
    <a:masterClrMapping/>
  </p:clrMapOvr>
  <p:transition spd="med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>
            <a:extLst>
              <a:ext uri="{FF2B5EF4-FFF2-40B4-BE49-F238E27FC236}">
                <a16:creationId xmlns:a16="http://schemas.microsoft.com/office/drawing/2014/main" id="{8DF915AD-573E-449F-9CF3-FE128DC54E0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47000"/>
            </a:blip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5BB81D16-AB7C-47ED-87E3-C976BE4795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17F4895-D4D0-4B6F-B657-D9941FB3FB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63B3CE4-C5B8-42C9-8B3F-38CDD90F2B4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C38C220-BD42-4BDA-AE64-FB7EDABDB1E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C9A6E82-622A-4EF9-9A6D-35599E2DD92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F3E63D0-0CD8-48B1-9F66-992D97E6FC86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strips dir="rd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 r="-12899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 descr="bd3126-002">
            <a:extLst>
              <a:ext uri="{FF2B5EF4-FFF2-40B4-BE49-F238E27FC236}">
                <a16:creationId xmlns:a16="http://schemas.microsoft.com/office/drawing/2014/main" id="{C03CEA3D-C109-42ED-8A26-ACBAE52401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8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2" name="Rectangle 4">
            <a:extLst>
              <a:ext uri="{FF2B5EF4-FFF2-40B4-BE49-F238E27FC236}">
                <a16:creationId xmlns:a16="http://schemas.microsoft.com/office/drawing/2014/main" id="{D4CB73D4-F560-4D5D-BEC3-7234925E79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5084763"/>
            <a:ext cx="8353425" cy="1512887"/>
          </a:xfrm>
          <a:solidFill>
            <a:srgbClr val="FF0000">
              <a:alpha val="25999"/>
            </a:srgbClr>
          </a:solidFill>
          <a:ln>
            <a:solidFill>
              <a:srgbClr val="CC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t-BR" altLang="pt-BR" sz="4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O SENHOR DOS NOSSOS BENS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CB8A77BC-F9DB-4BF9-96C1-9541C5720E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65263" y="620713"/>
            <a:ext cx="6778625" cy="796925"/>
          </a:xfrm>
        </p:spPr>
        <p:txBody>
          <a:bodyPr/>
          <a:lstStyle/>
          <a:p>
            <a:r>
              <a:rPr lang="pt-BR" altLang="pt-BR" b="1" u="sng"/>
              <a:t>É um teste de amizade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9BD845AE-D64B-4514-99AF-E79CAD0223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1727200"/>
          </a:xfrm>
        </p:spPr>
        <p:txBody>
          <a:bodyPr/>
          <a:lstStyle/>
          <a:p>
            <a:pPr marL="87313" indent="-87313">
              <a:buFontTx/>
              <a:buNone/>
            </a:pPr>
            <a:r>
              <a:rPr lang="pt-BR" altLang="pt-BR" b="1"/>
              <a:t>A) Com Deus</a:t>
            </a:r>
          </a:p>
          <a:p>
            <a:pPr lvl="1"/>
            <a:r>
              <a:rPr lang="pt-BR" altLang="pt-BR" b="1"/>
              <a:t>O uso dos bens demonstra a quem amamos.</a:t>
            </a:r>
          </a:p>
        </p:txBody>
      </p:sp>
      <p:sp>
        <p:nvSpPr>
          <p:cNvPr id="66564" name="Text Box 4">
            <a:extLst>
              <a:ext uri="{FF2B5EF4-FFF2-40B4-BE49-F238E27FC236}">
                <a16:creationId xmlns:a16="http://schemas.microsoft.com/office/drawing/2014/main" id="{C86B5AC0-164C-495E-84CC-937BB9B3A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88913"/>
            <a:ext cx="1512887" cy="170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106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</a:t>
            </a:r>
          </a:p>
        </p:txBody>
      </p:sp>
      <p:sp>
        <p:nvSpPr>
          <p:cNvPr id="66565" name="Text Box 5">
            <a:extLst>
              <a:ext uri="{FF2B5EF4-FFF2-40B4-BE49-F238E27FC236}">
                <a16:creationId xmlns:a16="http://schemas.microsoft.com/office/drawing/2014/main" id="{69C06EAE-1934-4F46-82FE-3EA4A71F6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3862388"/>
            <a:ext cx="7848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Quando a vida passar e as riquezas falharem, quem vai nos amparar?</a:t>
            </a:r>
          </a:p>
          <a:p>
            <a:pPr algn="ctr">
              <a:spcBef>
                <a:spcPct val="50000"/>
              </a:spcBef>
            </a:pPr>
            <a:r>
              <a:rPr lang="pt-BR" altLang="pt-BR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Teremos amigos para nos acolherem </a:t>
            </a:r>
            <a:br>
              <a:rPr lang="pt-BR" altLang="pt-BR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altLang="pt-BR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nos tabernáculos eternos? 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  <p:bldP spid="66563" grpId="0" uiExpand="1" build="p"/>
      <p:bldP spid="6656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>
            <a:extLst>
              <a:ext uri="{FF2B5EF4-FFF2-40B4-BE49-F238E27FC236}">
                <a16:creationId xmlns:a16="http://schemas.microsoft.com/office/drawing/2014/main" id="{72712932-0B6B-4766-9F17-C982DD7E6C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178550"/>
          </a:xfrm>
        </p:spPr>
        <p:txBody>
          <a:bodyPr/>
          <a:lstStyle/>
          <a:p>
            <a:r>
              <a:rPr lang="pt-BR" altLang="pt-BR" sz="3200">
                <a:solidFill>
                  <a:schemeClr val="tx1"/>
                </a:solidFill>
                <a:latin typeface="Times New Roman" panose="02020603050405020304" pitchFamily="18" charset="0"/>
              </a:rPr>
              <a:t>“Deus, Cristo e os anjos estão todos ministrando aos enfermos, padecentes e pecadores. Entregai-vos a Deus para esta obra, usai Seus dons para este propósito, e entrareis em sociedade com os seres celestiais. Vosso coração palpitará em harmonia com o deles. Assemelhar-vos-ei a eles no caráter. Não vos serão estranhos estes moradores dos tabernáculos eternos. Quando as coisas terrestres tiverem passado, os vigias nas portas do Céu vos chamarão bem-vindos.” </a:t>
            </a:r>
            <a:br>
              <a:rPr lang="pt-BR" altLang="pt-BR" sz="320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pt-BR" altLang="pt-BR" sz="3200" b="1">
                <a:solidFill>
                  <a:schemeClr val="tx1"/>
                </a:solidFill>
                <a:latin typeface="Times New Roman" panose="02020603050405020304" pitchFamily="18" charset="0"/>
              </a:rPr>
              <a:t>Parábolas de Jesus, 373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4">
            <a:extLst>
              <a:ext uri="{FF2B5EF4-FFF2-40B4-BE49-F238E27FC236}">
                <a16:creationId xmlns:a16="http://schemas.microsoft.com/office/drawing/2014/main" id="{7942C1DE-69D4-4E73-A51C-E0B9BDC41D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3744912" cy="6511925"/>
          </a:xfrm>
        </p:spPr>
        <p:txBody>
          <a:bodyPr/>
          <a:lstStyle/>
          <a:p>
            <a:r>
              <a:rPr lang="pt-BR" altLang="pt-BR" sz="3800" b="1">
                <a:solidFill>
                  <a:schemeClr val="bg1"/>
                </a:solidFill>
              </a:rPr>
              <a:t>Jesus nos receberá de braços abertos pois somos Seus amigos, e o coração demonstrou a amizade na aplicação dos nossos bens. 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>
            <a:extLst>
              <a:ext uri="{FF2B5EF4-FFF2-40B4-BE49-F238E27FC236}">
                <a16:creationId xmlns:a16="http://schemas.microsoft.com/office/drawing/2014/main" id="{30965129-F3A2-421E-9474-FDBF64A00F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9113" y="1844675"/>
            <a:ext cx="8229600" cy="3313113"/>
          </a:xfrm>
        </p:spPr>
        <p:txBody>
          <a:bodyPr/>
          <a:lstStyle/>
          <a:p>
            <a:r>
              <a:rPr lang="pt-BR" altLang="pt-BR" sz="4000"/>
              <a:t>Jesus disse: “já não vos chamo servos, mas AMIGOS” (</a:t>
            </a:r>
            <a:r>
              <a:rPr lang="pt-BR" altLang="pt-BR" sz="2800"/>
              <a:t>João 15:15</a:t>
            </a:r>
            <a:r>
              <a:rPr lang="pt-BR" altLang="pt-BR" sz="4000"/>
              <a:t>). </a:t>
            </a:r>
          </a:p>
          <a:p>
            <a:pPr lvl="2"/>
            <a:r>
              <a:rPr lang="pt-BR" altLang="pt-BR" sz="3200">
                <a:solidFill>
                  <a:srgbClr val="CC0000"/>
                </a:solidFill>
              </a:rPr>
              <a:t>“Sereis meus amigos SE FIZERDES O QUE VOS MANDO” (</a:t>
            </a:r>
            <a:r>
              <a:rPr lang="pt-BR" altLang="pt-BR" sz="2800">
                <a:solidFill>
                  <a:srgbClr val="CC0000"/>
                </a:solidFill>
              </a:rPr>
              <a:t>João 15:14</a:t>
            </a:r>
            <a:r>
              <a:rPr lang="pt-BR" altLang="pt-BR" sz="3200">
                <a:solidFill>
                  <a:srgbClr val="CC0000"/>
                </a:solidFill>
              </a:rPr>
              <a:t>).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>
            <a:extLst>
              <a:ext uri="{FF2B5EF4-FFF2-40B4-BE49-F238E27FC236}">
                <a16:creationId xmlns:a16="http://schemas.microsoft.com/office/drawing/2014/main" id="{F0BA186C-D98D-43ED-9360-F5042F8360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746750"/>
          </a:xfrm>
        </p:spPr>
        <p:txBody>
          <a:bodyPr/>
          <a:lstStyle/>
          <a:p>
            <a:r>
              <a:rPr lang="pt-BR" altLang="pt-BR" sz="6000" b="1">
                <a:solidFill>
                  <a:schemeClr val="tx1"/>
                </a:solidFill>
              </a:rPr>
              <a:t>Não seremos estranhos no lar dos nossos amigos e eles dirão “BEM VINDOS!” 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4">
            <a:extLst>
              <a:ext uri="{FF2B5EF4-FFF2-40B4-BE49-F238E27FC236}">
                <a16:creationId xmlns:a16="http://schemas.microsoft.com/office/drawing/2014/main" id="{640AD39A-1328-4E57-ABFB-34E91B6EB3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5237163"/>
            <a:ext cx="8229600" cy="1431925"/>
          </a:xfrm>
        </p:spPr>
        <p:txBody>
          <a:bodyPr/>
          <a:lstStyle/>
          <a:p>
            <a:r>
              <a:rPr lang="pt-BR" altLang="pt-BR" sz="4800" b="1">
                <a:solidFill>
                  <a:schemeClr val="bg1"/>
                </a:solidFill>
              </a:rPr>
              <a:t>Há muitas coisas boas </a:t>
            </a:r>
            <a:br>
              <a:rPr lang="pt-BR" altLang="pt-BR" sz="4800" b="1">
                <a:solidFill>
                  <a:schemeClr val="bg1"/>
                </a:solidFill>
              </a:rPr>
            </a:br>
            <a:r>
              <a:rPr lang="pt-BR" altLang="pt-BR" sz="4800" b="1">
                <a:solidFill>
                  <a:schemeClr val="bg1"/>
                </a:solidFill>
              </a:rPr>
              <a:t>para se contribuir...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Rectangle 4">
            <a:extLst>
              <a:ext uri="{FF2B5EF4-FFF2-40B4-BE49-F238E27FC236}">
                <a16:creationId xmlns:a16="http://schemas.microsoft.com/office/drawing/2014/main" id="{795E75CB-07C4-4BF6-B14A-AF7082156F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4437063"/>
            <a:ext cx="8229600" cy="1858962"/>
          </a:xfrm>
          <a:solidFill>
            <a:srgbClr val="800000">
              <a:alpha val="38000"/>
            </a:srgbClr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t-BR" altLang="pt-BR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Mas nenhuma se compara ao EVANGELHO de Cristo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Rectangle 4">
            <a:extLst>
              <a:ext uri="{FF2B5EF4-FFF2-40B4-BE49-F238E27FC236}">
                <a16:creationId xmlns:a16="http://schemas.microsoft.com/office/drawing/2014/main" id="{A9A00790-C320-4168-A9B5-11D161FCC9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178550"/>
          </a:xfrm>
        </p:spPr>
        <p:txBody>
          <a:bodyPr/>
          <a:lstStyle/>
          <a:p>
            <a:r>
              <a:rPr lang="pt-BR" altLang="pt-BR" sz="3400">
                <a:solidFill>
                  <a:schemeClr val="tx1"/>
                </a:solidFill>
                <a:latin typeface="Times New Roman" panose="02020603050405020304" pitchFamily="18" charset="0"/>
              </a:rPr>
              <a:t>“E os meios usados para abençoar a outros trarão recompensa. Riquezas bem empregadas realizarão muito bem. Almas serão ganhas para Cristo. Aqueles que seguem o plano de vida de Cristo, verão nas cortes de Deus aqueles pelos quais trabalharam e se sacrificaram na Terra. Os redimidos com coração grato lembrar-se-ão daqueles que serviram de instrumentos em sua salvação. O Céu será precioso para os que foram fiéis na obra de salvação de almas”</a:t>
            </a:r>
            <a:br>
              <a:rPr lang="pt-BR" altLang="pt-BR" sz="340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pt-BR" altLang="pt-BR" sz="3400" b="1">
                <a:solidFill>
                  <a:schemeClr val="tx1"/>
                </a:solidFill>
                <a:latin typeface="Times New Roman" panose="02020603050405020304" pitchFamily="18" charset="0"/>
              </a:rPr>
              <a:t>Parábolas de Jesus, 373</a:t>
            </a:r>
            <a:r>
              <a:rPr lang="pt-BR" altLang="pt-BR" sz="340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Rectangle 4">
            <a:extLst>
              <a:ext uri="{FF2B5EF4-FFF2-40B4-BE49-F238E27FC236}">
                <a16:creationId xmlns:a16="http://schemas.microsoft.com/office/drawing/2014/main" id="{2067EB15-80A0-43ED-867D-07C53872FC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1196975"/>
            <a:ext cx="8229600" cy="4319588"/>
          </a:xfrm>
        </p:spPr>
        <p:txBody>
          <a:bodyPr/>
          <a:lstStyle/>
          <a:p>
            <a:r>
              <a:rPr lang="pt-BR" altLang="pt-BR" sz="6000">
                <a:solidFill>
                  <a:schemeClr val="tx1"/>
                </a:solidFill>
              </a:rPr>
              <a:t>Portanto, decido-me hoje por reafirmar meu pacto de fidelidade com Cristo</a:t>
            </a:r>
          </a:p>
        </p:txBody>
      </p:sp>
      <p:pic>
        <p:nvPicPr>
          <p:cNvPr id="80901" name="Picture 5" descr="log_ucb">
            <a:extLst>
              <a:ext uri="{FF2B5EF4-FFF2-40B4-BE49-F238E27FC236}">
                <a16:creationId xmlns:a16="http://schemas.microsoft.com/office/drawing/2014/main" id="{0D7F2DB3-46F1-47E8-A373-9C17581CEE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5661025"/>
            <a:ext cx="1524000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>
            <a:extLst>
              <a:ext uri="{FF2B5EF4-FFF2-40B4-BE49-F238E27FC236}">
                <a16:creationId xmlns:a16="http://schemas.microsoft.com/office/drawing/2014/main" id="{6978DAF9-6813-42A6-B9F6-A6F0137C55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3429000"/>
            <a:ext cx="8229600" cy="3082925"/>
          </a:xfrm>
          <a:solidFill>
            <a:srgbClr val="800000">
              <a:alpha val="24001"/>
            </a:srgbClr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t-BR" altLang="pt-BR" sz="8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Vivemos em uma era materialista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>
            <a:extLst>
              <a:ext uri="{FF2B5EF4-FFF2-40B4-BE49-F238E27FC236}">
                <a16:creationId xmlns:a16="http://schemas.microsoft.com/office/drawing/2014/main" id="{56449264-A8C1-4FB6-B320-9B1CFE718E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6013" y="917575"/>
            <a:ext cx="7138987" cy="1143000"/>
          </a:xfrm>
        </p:spPr>
        <p:txBody>
          <a:bodyPr/>
          <a:lstStyle/>
          <a:p>
            <a:r>
              <a:rPr lang="pt-BR" altLang="pt-BR" sz="6600" b="1"/>
              <a:t>Lucas 16:1-13</a:t>
            </a:r>
          </a:p>
        </p:txBody>
      </p:sp>
      <p:sp>
        <p:nvSpPr>
          <p:cNvPr id="52229" name="Text Box 5">
            <a:extLst>
              <a:ext uri="{FF2B5EF4-FFF2-40B4-BE49-F238E27FC236}">
                <a16:creationId xmlns:a16="http://schemas.microsoft.com/office/drawing/2014/main" id="{D52C6AEA-74F1-4B15-B918-2A563964B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3716338"/>
            <a:ext cx="6985000" cy="228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4800" b="1">
                <a:effectLst>
                  <a:outerShdw blurRad="38100" dist="38100" dir="2700000" algn="tl">
                    <a:srgbClr val="C0C0C0"/>
                  </a:outerShdw>
                </a:effectLst>
              </a:rPr>
              <a:t>O correto uso dos bens é uma prova para os crentes.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/>
      <p:bldP spid="522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>
            <a:extLst>
              <a:ext uri="{FF2B5EF4-FFF2-40B4-BE49-F238E27FC236}">
                <a16:creationId xmlns:a16="http://schemas.microsoft.com/office/drawing/2014/main" id="{679F7866-918F-4C31-9A37-335096ED1A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141538"/>
            <a:ext cx="8229600" cy="2295525"/>
          </a:xfrm>
        </p:spPr>
        <p:txBody>
          <a:bodyPr/>
          <a:lstStyle/>
          <a:p>
            <a:r>
              <a:rPr lang="pt-BR" altLang="pt-BR" sz="12900">
                <a:solidFill>
                  <a:srgbClr val="0000FF"/>
                </a:solidFill>
              </a:rPr>
              <a:t>Por que?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6FEE0E70-FE8E-4383-AD26-8F4AD9F1F5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65263" y="620713"/>
            <a:ext cx="6778625" cy="796925"/>
          </a:xfrm>
        </p:spPr>
        <p:txBody>
          <a:bodyPr/>
          <a:lstStyle/>
          <a:p>
            <a:r>
              <a:rPr lang="pt-BR" altLang="pt-BR" b="1" u="sng"/>
              <a:t>É um teste de caráter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59BE9B22-B19B-4EBA-AA26-74403D9F35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pPr marL="609600" indent="-609600">
              <a:buFontTx/>
              <a:buAutoNum type="alphaUcParenR"/>
            </a:pPr>
            <a:r>
              <a:rPr lang="pt-BR" altLang="pt-BR" b="1"/>
              <a:t>Na quantidade: </a:t>
            </a:r>
          </a:p>
          <a:p>
            <a:pPr marL="609600" indent="-609600">
              <a:buFontTx/>
              <a:buNone/>
            </a:pPr>
            <a:r>
              <a:rPr lang="pt-BR" altLang="pt-BR" b="1"/>
              <a:t>    - 	relação pouco x muito</a:t>
            </a:r>
          </a:p>
          <a:p>
            <a:pPr marL="609600" indent="-609600">
              <a:buFontTx/>
              <a:buNone/>
            </a:pPr>
            <a:r>
              <a:rPr lang="pt-BR" altLang="pt-BR" b="1"/>
              <a:t>    -   finito x infinito.</a:t>
            </a:r>
          </a:p>
          <a:p>
            <a:pPr marL="990600" lvl="1" indent="-533400"/>
            <a:r>
              <a:rPr lang="pt-BR" altLang="pt-BR" sz="2400"/>
              <a:t> </a:t>
            </a:r>
            <a:r>
              <a:rPr lang="pt-BR" altLang="pt-BR"/>
              <a:t>O </a:t>
            </a:r>
            <a:r>
              <a:rPr lang="pt-BR" altLang="pt-BR">
                <a:solidFill>
                  <a:srgbClr val="CC0000"/>
                </a:solidFill>
              </a:rPr>
              <a:t>pouco</a:t>
            </a:r>
            <a:r>
              <a:rPr lang="pt-BR" altLang="pt-BR"/>
              <a:t> aqui são </a:t>
            </a:r>
            <a:r>
              <a:rPr lang="pt-BR" altLang="pt-BR">
                <a:solidFill>
                  <a:srgbClr val="CC0000"/>
                </a:solidFill>
              </a:rPr>
              <a:t>todos</a:t>
            </a:r>
            <a:r>
              <a:rPr lang="pt-BR" altLang="pt-BR"/>
              <a:t> os bens, não importa quanto cada um tem.</a:t>
            </a:r>
          </a:p>
          <a:p>
            <a:pPr marL="990600" lvl="1" indent="-533400"/>
            <a:r>
              <a:rPr lang="pt-BR" altLang="pt-BR"/>
              <a:t> Na quantidade aqui se testa o caráter que estamos deixando (ou não) Jesus formar em nós</a:t>
            </a:r>
            <a:r>
              <a:rPr lang="pt-BR" altLang="pt-BR" sz="2400"/>
              <a:t>.</a:t>
            </a:r>
          </a:p>
        </p:txBody>
      </p:sp>
      <p:sp>
        <p:nvSpPr>
          <p:cNvPr id="56324" name="Text Box 4">
            <a:extLst>
              <a:ext uri="{FF2B5EF4-FFF2-40B4-BE49-F238E27FC236}">
                <a16:creationId xmlns:a16="http://schemas.microsoft.com/office/drawing/2014/main" id="{D940CA4E-9BF7-459F-A37E-9213CBF07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88913"/>
            <a:ext cx="1512887" cy="170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106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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6" name="Picture 4" descr="macaco">
            <a:extLst>
              <a:ext uri="{FF2B5EF4-FFF2-40B4-BE49-F238E27FC236}">
                <a16:creationId xmlns:a16="http://schemas.microsoft.com/office/drawing/2014/main" id="{E78FB607-2FA4-415F-B95D-C700F2B873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852738"/>
            <a:ext cx="6791325" cy="284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397" name="Rectangle 5">
            <a:extLst>
              <a:ext uri="{FF2B5EF4-FFF2-40B4-BE49-F238E27FC236}">
                <a16:creationId xmlns:a16="http://schemas.microsoft.com/office/drawing/2014/main" id="{110B9CAA-5101-4D0A-AF7E-6F9A313FFA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981075"/>
            <a:ext cx="8229600" cy="1143000"/>
          </a:xfrm>
        </p:spPr>
        <p:txBody>
          <a:bodyPr/>
          <a:lstStyle/>
          <a:p>
            <a:r>
              <a:rPr lang="pt-BR" altLang="pt-BR" b="1">
                <a:solidFill>
                  <a:srgbClr val="0000FF"/>
                </a:solidFill>
              </a:rPr>
              <a:t>O macaco e o amendoim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>
            <a:extLst>
              <a:ext uri="{FF2B5EF4-FFF2-40B4-BE49-F238E27FC236}">
                <a16:creationId xmlns:a16="http://schemas.microsoft.com/office/drawing/2014/main" id="{46FD060A-3BFC-45A8-8A49-4D334AE865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3600450"/>
          </a:xfrm>
        </p:spPr>
        <p:txBody>
          <a:bodyPr/>
          <a:lstStyle/>
          <a:p>
            <a:pPr marL="87313" indent="-87313">
              <a:buFontTx/>
              <a:buNone/>
            </a:pPr>
            <a:r>
              <a:rPr lang="pt-BR" altLang="pt-BR" b="1"/>
              <a:t>	B) Na qualidade. </a:t>
            </a:r>
          </a:p>
          <a:p>
            <a:pPr marL="87313" indent="-87313">
              <a:buFontTx/>
              <a:buNone/>
            </a:pPr>
            <a:r>
              <a:rPr lang="pt-BR" altLang="pt-BR" b="1"/>
              <a:t>	   - Relação imperfeitas x perfeitas     </a:t>
            </a:r>
          </a:p>
          <a:p>
            <a:pPr marL="87313" indent="-87313">
              <a:buFontTx/>
              <a:buNone/>
            </a:pPr>
            <a:r>
              <a:rPr lang="pt-BR" altLang="pt-BR" b="1"/>
              <a:t>    - contaminadas x incontami-nadas.</a:t>
            </a:r>
            <a:endParaRPr lang="pt-BR" altLang="pt-BR" sz="3600" b="1"/>
          </a:p>
          <a:p>
            <a:pPr lvl="1"/>
            <a:r>
              <a:rPr lang="pt-BR" altLang="pt-BR"/>
              <a:t> </a:t>
            </a:r>
            <a:r>
              <a:rPr lang="pt-BR" altLang="pt-BR" sz="3200"/>
              <a:t>“Vos tornastes infiéis na </a:t>
            </a:r>
            <a:r>
              <a:rPr lang="pt-BR" altLang="pt-BR" sz="3200" u="sng"/>
              <a:t>aplicação</a:t>
            </a:r>
            <a:r>
              <a:rPr lang="pt-BR" altLang="pt-BR" sz="3200"/>
              <a:t> das riquezas </a:t>
            </a:r>
            <a:r>
              <a:rPr lang="pt-BR" altLang="pt-BR" sz="3200" u="sng"/>
              <a:t>injustas</a:t>
            </a:r>
            <a:r>
              <a:rPr lang="pt-BR" altLang="pt-BR" sz="3200"/>
              <a:t>, quem vos confiará as </a:t>
            </a:r>
            <a:r>
              <a:rPr lang="pt-BR" altLang="pt-BR" sz="3200" u="sng"/>
              <a:t>verdadeiras riquezas</a:t>
            </a:r>
            <a:r>
              <a:rPr lang="pt-BR" altLang="pt-BR" sz="3200"/>
              <a:t>?”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D7C195F9-E5DD-4B47-B161-E53697C6FE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7272337" cy="1800225"/>
          </a:xfrm>
        </p:spPr>
        <p:txBody>
          <a:bodyPr/>
          <a:lstStyle/>
          <a:p>
            <a:pPr marL="87313" indent="-87313">
              <a:buFontTx/>
              <a:buNone/>
            </a:pPr>
            <a:r>
              <a:rPr lang="pt-BR" altLang="pt-BR" b="1"/>
              <a:t>C) Na confiança.</a:t>
            </a:r>
            <a:endParaRPr lang="pt-BR" altLang="pt-BR" sz="3600" b="1"/>
          </a:p>
          <a:p>
            <a:pPr marL="457200" lvl="1" indent="0">
              <a:buFontTx/>
              <a:buNone/>
            </a:pPr>
            <a:r>
              <a:rPr lang="pt-BR" altLang="pt-BR" sz="3200"/>
              <a:t>As riquezas desta Terra são emprestadas.</a:t>
            </a:r>
          </a:p>
        </p:txBody>
      </p:sp>
      <p:sp>
        <p:nvSpPr>
          <p:cNvPr id="63491" name="Text Box 3">
            <a:extLst>
              <a:ext uri="{FF2B5EF4-FFF2-40B4-BE49-F238E27FC236}">
                <a16:creationId xmlns:a16="http://schemas.microsoft.com/office/drawing/2014/main" id="{39F94629-E77F-45F5-897B-5E3942D87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3300413"/>
            <a:ext cx="7777163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36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 formos ao céu com esse caráter nos	rebelaremos quando sentirmos que o tesouro e o poder celestial estão em nossas mãos.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3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 build="p"/>
      <p:bldP spid="6349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4">
            <a:extLst>
              <a:ext uri="{FF2B5EF4-FFF2-40B4-BE49-F238E27FC236}">
                <a16:creationId xmlns:a16="http://schemas.microsoft.com/office/drawing/2014/main" id="{4BFEE180-D0DE-4916-91F8-D57BA7860E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46075"/>
            <a:ext cx="8229600" cy="6107113"/>
          </a:xfrm>
        </p:spPr>
        <p:txBody>
          <a:bodyPr/>
          <a:lstStyle/>
          <a:p>
            <a:r>
              <a:rPr lang="pt-BR" altLang="pt-BR"/>
              <a:t>Mas a fidelidade na </a:t>
            </a:r>
            <a:r>
              <a:rPr lang="pt-BR" altLang="pt-BR" b="1"/>
              <a:t>quantidade</a:t>
            </a:r>
            <a:r>
              <a:rPr lang="pt-BR" altLang="pt-BR"/>
              <a:t>, </a:t>
            </a:r>
            <a:r>
              <a:rPr lang="pt-BR" altLang="pt-BR" b="1"/>
              <a:t>qualidade</a:t>
            </a:r>
            <a:r>
              <a:rPr lang="pt-BR" altLang="pt-BR"/>
              <a:t> e </a:t>
            </a:r>
            <a:r>
              <a:rPr lang="pt-BR" altLang="pt-BR" b="1"/>
              <a:t>confiança</a:t>
            </a:r>
            <a:r>
              <a:rPr lang="pt-BR" altLang="pt-BR"/>
              <a:t> no uso dos bens não são suficientes para a salvação. </a:t>
            </a:r>
            <a:br>
              <a:rPr lang="pt-BR" altLang="pt-BR"/>
            </a:br>
            <a:r>
              <a:rPr lang="pt-BR" altLang="pt-BR"/>
              <a:t>É preciso algo mais. Não é salvação pelo </a:t>
            </a:r>
            <a:br>
              <a:rPr lang="pt-BR" altLang="pt-BR"/>
            </a:br>
            <a:r>
              <a:rPr lang="pt-BR" altLang="pt-BR"/>
              <a:t>cumprimento do dever. </a:t>
            </a:r>
            <a:br>
              <a:rPr lang="pt-BR" altLang="pt-BR"/>
            </a:br>
            <a:r>
              <a:rPr lang="pt-BR" altLang="pt-BR" b="1">
                <a:solidFill>
                  <a:srgbClr val="0000FF"/>
                </a:solidFill>
              </a:rPr>
              <a:t>O correto uso dos bens...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/>
    </p:bld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378</Words>
  <Application>Microsoft Office PowerPoint</Application>
  <PresentationFormat>Apresentação na tela (4:3)</PresentationFormat>
  <Paragraphs>36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3" baseType="lpstr">
      <vt:lpstr>Arial</vt:lpstr>
      <vt:lpstr>Arial Black</vt:lpstr>
      <vt:lpstr>Wingdings</vt:lpstr>
      <vt:lpstr>Times New Roman</vt:lpstr>
      <vt:lpstr>Design padrão</vt:lpstr>
      <vt:lpstr>O SENHOR DOS NOSSOS BENS</vt:lpstr>
      <vt:lpstr>Vivemos em uma era materialista</vt:lpstr>
      <vt:lpstr>Lucas 16:1-13</vt:lpstr>
      <vt:lpstr>Por que?</vt:lpstr>
      <vt:lpstr>É um teste de caráter</vt:lpstr>
      <vt:lpstr>O macaco e o amendoim</vt:lpstr>
      <vt:lpstr>Apresentação do PowerPoint</vt:lpstr>
      <vt:lpstr>Apresentação do PowerPoint</vt:lpstr>
      <vt:lpstr>Mas a fidelidade na quantidade, qualidade e confiança no uso dos bens não são suficientes para a salvação.  É preciso algo mais. Não é salvação pelo  cumprimento do dever.  O correto uso dos bens...</vt:lpstr>
      <vt:lpstr>É um teste de amizade</vt:lpstr>
      <vt:lpstr>“Deus, Cristo e os anjos estão todos ministrando aos enfermos, padecentes e pecadores. Entregai-vos a Deus para esta obra, usai Seus dons para este propósito, e entrareis em sociedade com os seres celestiais. Vosso coração palpitará em harmonia com o deles. Assemelhar-vos-ei a eles no caráter. Não vos serão estranhos estes moradores dos tabernáculos eternos. Quando as coisas terrestres tiverem passado, os vigias nas portas do Céu vos chamarão bem-vindos.”  Parábolas de Jesus, 373</vt:lpstr>
      <vt:lpstr>Jesus nos receberá de braços abertos pois somos Seus amigos, e o coração demonstrou a amizade na aplicação dos nossos bens. </vt:lpstr>
      <vt:lpstr>Apresentação do PowerPoint</vt:lpstr>
      <vt:lpstr>Não seremos estranhos no lar dos nossos amigos e eles dirão “BEM VINDOS!” </vt:lpstr>
      <vt:lpstr>Há muitas coisas boas  para se contribuir...</vt:lpstr>
      <vt:lpstr>Mas nenhuma se compara ao EVANGELHO de Cristo</vt:lpstr>
      <vt:lpstr>“E os meios usados para abençoar a outros trarão recompensa. Riquezas bem empregadas realizarão muito bem. Almas serão ganhas para Cristo. Aqueles que seguem o plano de vida de Cristo, verão nas cortes de Deus aqueles pelos quais trabalharam e se sacrificaram na Terra. Os redimidos com coração grato lembrar-se-ão daqueles que serviram de instrumentos em sua salvação. O Céu será precioso para os que foram fiéis na obra de salvação de almas” Parábolas de Jesus, 373 </vt:lpstr>
      <vt:lpstr>Portanto, decido-me hoje por reafirmar meu pacto de fidelidade com Cristo</vt:lpstr>
    </vt:vector>
  </TitlesOfParts>
  <Company>IAENE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SENHOR DOS NOSSOS BENS</dc:title>
  <dc:subject>SM-FIDELIDADE 2005</dc:subject>
  <dc:creator>Pr. MARCELO AUGUSTO DE CARVALHO</dc:creator>
  <cp:keywords>www.4tons.com.br</cp:keywords>
  <dc:description>COMÉRCIO PROIBIDO. USO PESSOAL</dc:description>
  <cp:lastModifiedBy>Pr. Marcelo Carvalho</cp:lastModifiedBy>
  <cp:revision>53</cp:revision>
  <dcterms:created xsi:type="dcterms:W3CDTF">2004-10-01T17:01:30Z</dcterms:created>
  <dcterms:modified xsi:type="dcterms:W3CDTF">2019-10-21T12:43:11Z</dcterms:modified>
  <cp:category>FIDELIDADE</cp:category>
</cp:coreProperties>
</file>