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AB8FB-AE0F-4971-9732-4CD78B877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1ABEED-9D80-4F28-83FD-75DC78D6D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BC8E9A-ABBE-4D18-930B-16DF99DA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DB9F05-A0F1-4C43-A4A6-22B80B7D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79DC86-810E-45CF-979F-A789439F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C0F09-4110-45C4-B2DB-4800A30E11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2399885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9235D-A847-4421-B746-07B99CFF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C60B91-54AE-43A7-8B18-B19C8E41C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9E0723-3D93-4BF5-AADB-B8F472BB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E830CA-3943-43E6-9CF6-80077D0F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F832EC-55C2-4135-A6A6-DBEB99D5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90065-0CBC-4467-B3C4-874F085CEB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551111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0023F0-2233-4689-94FD-6EB5A482D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F965C6C-BFC7-417A-9E0B-5A8E8846E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CD59AB-91B2-42D2-BAD1-16166363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26154E-3978-4E70-8020-38A7326E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47DC57-5B14-4C64-9B90-63FAB196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6C160-685E-4B0A-9D64-24540E65CC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779524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FC330-672F-4073-AA15-F8DAA0E9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8A1BED-A2BF-4646-BEBB-CBE97ACBF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ACFE60-6109-41C8-9F36-46023C42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FC9D90-42F2-46E1-9592-EEE2A118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2829E5-0EC3-4FE2-BBEF-02418D4C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525CF-D408-451B-9471-9FC06DDD60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4636242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2D9EA-E3E5-44EE-A53F-B17229AA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2EBCA3-51F0-453A-B391-A701F5B9E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D21C47-BD71-4F28-8115-FF913920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274AA7-B472-4105-9C3E-698B0935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F0028B-020D-4C78-BB80-32FBA633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B6DA-C96C-47A7-8504-9BAA8BD1F9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7721378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20986-E5AD-4995-9B3D-2D3C35C6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4B5F30-E6E7-4861-97D2-D51D0C017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EF3BF5-9A21-463D-926E-72E4D454A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660928-434D-49F8-8677-C1FC571B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4FFDC6-2CAD-4DAB-8737-7A7D21C4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724739-E374-4A03-8CF3-42451CD8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15F5-793F-43EB-91EE-FD0261A60C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4346949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4EDC3-E3B3-4974-A1B5-36AE8E37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9AD7AB-218D-4FE8-84A3-4503701D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D5849B-4185-4716-8FF3-A3D85C649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AD3FFD-63A2-401D-A255-DFA366AE2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8E4BBC-01E4-4F10-B838-3F91EDB74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BB7A0C8-E7B2-4DD4-9E8B-9897F7A7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33732F-F075-4152-A436-07E0255B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3A4DA3-4858-4328-AFED-73B04642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4192-2B29-43B7-926F-AFB84E3974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23131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2C3A1-1717-4002-BEF9-52E51CC3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242D98D-74E5-4A62-BCBD-74C7765A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0C0446-1E43-4AD4-8F31-B45BB5B3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AFD013-1925-43D9-9536-D17E264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22AF-C4DA-404C-9399-6D0E6B2852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1754023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FF985A-F118-4696-9EBB-2940F722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F32DAEF-4BCE-4C0C-BEB6-1D645B08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8DFD6DC-D453-4A1B-B690-B517A7F3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9AA91-D529-4BA2-BB15-633E2E80BC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6408805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FBFDC-C412-462F-9155-8A0A01C6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5C31C9-1573-471D-BFD4-FA9BF87CE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5B8723-60EF-4C18-AC02-EE975C65A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700329-01B0-479E-AA59-5C34ED9E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F57637-9691-44DE-95A7-A4374BCB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BE5C24-3CBF-4CAB-B57A-61B6611D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9A8A5-D297-4579-BCBF-68D0C05AB7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670613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9A401-6363-44FF-9580-DC0779F0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DAF08F4-623D-43FB-8C44-CBB165093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1B2E2D-1F02-462B-87F6-4CA6A8F51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75055A-F4F0-4842-95DD-EF0534FF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6B2246-21DA-4C9B-B4FA-0CB19144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2DED2E-6C06-4060-92D6-9909875E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66BF1-73E4-4750-802B-768A41BACE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099561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8DF915AD-573E-449F-9CF3-FE128DC54E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47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BB81D16-AB7C-47ED-87E3-C976BE479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7F4895-D4D0-4B6F-B657-D9941FB3F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3B3CE4-C5B8-42C9-8B3F-38CDD90F2B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38C220-BD42-4BDA-AE64-FB7EDABDB1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9A6E82-622A-4EF9-9A6D-35599E2DD9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3E63D0-0CD8-48B1-9F66-992D97E6FC8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 r="-1289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bd3126-002">
            <a:extLst>
              <a:ext uri="{FF2B5EF4-FFF2-40B4-BE49-F238E27FC236}">
                <a16:creationId xmlns:a16="http://schemas.microsoft.com/office/drawing/2014/main" id="{C03CEA3D-C109-42ED-8A26-ACBAE5240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D4CB73D4-F560-4D5D-BEC3-7234925E7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084763"/>
            <a:ext cx="8353425" cy="1512887"/>
          </a:xfrm>
          <a:solidFill>
            <a:srgbClr val="FF0000">
              <a:alpha val="25999"/>
            </a:srgbClr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 SENHOR DOS NOSSOS BENS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B8A77BC-F9DB-4BF9-96C1-9541C5720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5263" y="620713"/>
            <a:ext cx="6778625" cy="796925"/>
          </a:xfrm>
        </p:spPr>
        <p:txBody>
          <a:bodyPr/>
          <a:lstStyle/>
          <a:p>
            <a:r>
              <a:rPr lang="pt-BR" altLang="pt-BR" b="1" u="sng"/>
              <a:t>É um teste de amizade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BD845AE-D64B-4514-99AF-E79CAD022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1727200"/>
          </a:xfrm>
        </p:spPr>
        <p:txBody>
          <a:bodyPr/>
          <a:lstStyle/>
          <a:p>
            <a:pPr marL="87313" indent="-87313">
              <a:buFontTx/>
              <a:buNone/>
            </a:pPr>
            <a:r>
              <a:rPr lang="pt-BR" altLang="pt-BR" b="1"/>
              <a:t>A) Com Deus</a:t>
            </a:r>
          </a:p>
          <a:p>
            <a:pPr lvl="1"/>
            <a:r>
              <a:rPr lang="pt-BR" altLang="pt-BR" b="1"/>
              <a:t>O uso dos bens demonstra a quem amamos.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C86B5AC0-164C-495E-84CC-937BB9B3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1512887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0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</a:t>
            </a: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69C06EAE-1934-4F46-82FE-3EA4A71F6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862388"/>
            <a:ext cx="7848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Quando a vida passar e as riquezas falharem, quem vai nos amparar?</a:t>
            </a:r>
          </a:p>
          <a:p>
            <a:pPr algn="ctr">
              <a:spcBef>
                <a:spcPct val="50000"/>
              </a:spcBef>
            </a:pPr>
            <a:r>
              <a:rPr lang="pt-BR" altLang="pt-BR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Teremos amigos para nos acolherem </a:t>
            </a:r>
            <a:br>
              <a:rPr lang="pt-BR" altLang="pt-BR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altLang="pt-BR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nos tabernáculos eternos?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uiExpand="1" build="p"/>
      <p:bldP spid="665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>
            <a:extLst>
              <a:ext uri="{FF2B5EF4-FFF2-40B4-BE49-F238E27FC236}">
                <a16:creationId xmlns:a16="http://schemas.microsoft.com/office/drawing/2014/main" id="{72712932-0B6B-4766-9F17-C982DD7E6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pt-BR" altLang="pt-BR" sz="3200">
                <a:solidFill>
                  <a:schemeClr val="tx1"/>
                </a:solidFill>
                <a:latin typeface="Times New Roman" panose="02020603050405020304" pitchFamily="18" charset="0"/>
              </a:rPr>
              <a:t>“Deus, Cristo e os anjos estão todos ministrando aos enfermos, padecentes e pecadores. Entregai-vos a Deus para esta obra, usai Seus dons para este propósito, e entrareis em sociedade com os seres celestiais. Vosso coração palpitará em harmonia com o deles. Assemelhar-vos-ei a eles no caráter. Não vos serão estranhos estes moradores dos tabernáculos eternos. Quando as coisas terrestres tiverem passado, os vigias nas portas do Céu vos chamarão bem-vindos.” </a:t>
            </a:r>
            <a:br>
              <a:rPr lang="pt-BR" altLang="pt-BR" sz="32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pt-BR" altLang="pt-BR" sz="3200" b="1">
                <a:solidFill>
                  <a:schemeClr val="tx1"/>
                </a:solidFill>
                <a:latin typeface="Times New Roman" panose="02020603050405020304" pitchFamily="18" charset="0"/>
              </a:rPr>
              <a:t>Parábolas de Jesus, 373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>
            <a:extLst>
              <a:ext uri="{FF2B5EF4-FFF2-40B4-BE49-F238E27FC236}">
                <a16:creationId xmlns:a16="http://schemas.microsoft.com/office/drawing/2014/main" id="{7942C1DE-69D4-4E73-A51C-E0B9BDC41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3744912" cy="6511925"/>
          </a:xfrm>
        </p:spPr>
        <p:txBody>
          <a:bodyPr/>
          <a:lstStyle/>
          <a:p>
            <a:r>
              <a:rPr lang="pt-BR" altLang="pt-BR" sz="3800" b="1">
                <a:solidFill>
                  <a:schemeClr val="bg1"/>
                </a:solidFill>
              </a:rPr>
              <a:t>Jesus nos receberá de braços abertos pois somos Seus amigos, e o coração demonstrou a amizade na aplicação dos nossos bens.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>
            <a:extLst>
              <a:ext uri="{FF2B5EF4-FFF2-40B4-BE49-F238E27FC236}">
                <a16:creationId xmlns:a16="http://schemas.microsoft.com/office/drawing/2014/main" id="{30965129-F3A2-421E-9474-FDBF64A00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844675"/>
            <a:ext cx="8229600" cy="3313113"/>
          </a:xfrm>
        </p:spPr>
        <p:txBody>
          <a:bodyPr/>
          <a:lstStyle/>
          <a:p>
            <a:r>
              <a:rPr lang="pt-BR" altLang="pt-BR" sz="4000"/>
              <a:t>Jesus disse: “já não vos chamo servos, mas AMIGOS” (</a:t>
            </a:r>
            <a:r>
              <a:rPr lang="pt-BR" altLang="pt-BR" sz="2800"/>
              <a:t>João 15:15</a:t>
            </a:r>
            <a:r>
              <a:rPr lang="pt-BR" altLang="pt-BR" sz="4000"/>
              <a:t>). </a:t>
            </a:r>
          </a:p>
          <a:p>
            <a:pPr lvl="2"/>
            <a:r>
              <a:rPr lang="pt-BR" altLang="pt-BR" sz="3200">
                <a:solidFill>
                  <a:srgbClr val="CC0000"/>
                </a:solidFill>
              </a:rPr>
              <a:t>“Sereis meus amigos SE FIZERDES O QUE VOS MANDO” (</a:t>
            </a:r>
            <a:r>
              <a:rPr lang="pt-BR" altLang="pt-BR" sz="2800">
                <a:solidFill>
                  <a:srgbClr val="CC0000"/>
                </a:solidFill>
              </a:rPr>
              <a:t>João 15:14</a:t>
            </a:r>
            <a:r>
              <a:rPr lang="pt-BR" altLang="pt-BR" sz="3200">
                <a:solidFill>
                  <a:srgbClr val="CC0000"/>
                </a:solidFill>
              </a:rPr>
              <a:t>).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>
            <a:extLst>
              <a:ext uri="{FF2B5EF4-FFF2-40B4-BE49-F238E27FC236}">
                <a16:creationId xmlns:a16="http://schemas.microsoft.com/office/drawing/2014/main" id="{F0BA186C-D98D-43ED-9360-F5042F836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r>
              <a:rPr lang="pt-BR" altLang="pt-BR" sz="6000" b="1">
                <a:solidFill>
                  <a:schemeClr val="tx1"/>
                </a:solidFill>
              </a:rPr>
              <a:t>Não seremos estranhos no lar dos nossos amigos e eles dirão “BEM VINDOS!”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>
            <a:extLst>
              <a:ext uri="{FF2B5EF4-FFF2-40B4-BE49-F238E27FC236}">
                <a16:creationId xmlns:a16="http://schemas.microsoft.com/office/drawing/2014/main" id="{640AD39A-1328-4E57-ABFB-34E91B6EB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237163"/>
            <a:ext cx="8229600" cy="1431925"/>
          </a:xfrm>
        </p:spPr>
        <p:txBody>
          <a:bodyPr/>
          <a:lstStyle/>
          <a:p>
            <a:r>
              <a:rPr lang="pt-BR" altLang="pt-BR" sz="4800" b="1">
                <a:solidFill>
                  <a:schemeClr val="bg1"/>
                </a:solidFill>
              </a:rPr>
              <a:t>Há muitas coisas boas </a:t>
            </a:r>
            <a:br>
              <a:rPr lang="pt-BR" altLang="pt-BR" sz="4800" b="1">
                <a:solidFill>
                  <a:schemeClr val="bg1"/>
                </a:solidFill>
              </a:rPr>
            </a:br>
            <a:r>
              <a:rPr lang="pt-BR" altLang="pt-BR" sz="4800" b="1">
                <a:solidFill>
                  <a:schemeClr val="bg1"/>
                </a:solidFill>
              </a:rPr>
              <a:t>para se contribuir...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>
            <a:extLst>
              <a:ext uri="{FF2B5EF4-FFF2-40B4-BE49-F238E27FC236}">
                <a16:creationId xmlns:a16="http://schemas.microsoft.com/office/drawing/2014/main" id="{795E75CB-07C4-4BF6-B14A-AF7082156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437063"/>
            <a:ext cx="8229600" cy="1858962"/>
          </a:xfrm>
          <a:solidFill>
            <a:srgbClr val="800000">
              <a:alpha val="38000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 nenhuma se compara ao EVANGELHO de Cristo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>
            <a:extLst>
              <a:ext uri="{FF2B5EF4-FFF2-40B4-BE49-F238E27FC236}">
                <a16:creationId xmlns:a16="http://schemas.microsoft.com/office/drawing/2014/main" id="{A9A00790-C320-4168-A9B5-11D161FCC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pt-BR" altLang="pt-BR" sz="3400">
                <a:solidFill>
                  <a:schemeClr val="tx1"/>
                </a:solidFill>
                <a:latin typeface="Times New Roman" panose="02020603050405020304" pitchFamily="18" charset="0"/>
              </a:rPr>
              <a:t>“E os meios usados para abençoar a outros trarão recompensa. Riquezas bem empregadas realizarão muito bem. Almas serão ganhas para Cristo. Aqueles que seguem o plano de vida de Cristo, verão nas cortes de Deus aqueles pelos quais trabalharam e se sacrificaram na Terra. Os redimidos com coração grato lembrar-se-ão daqueles que serviram de instrumentos em sua salvação. O Céu será precioso para os que foram fiéis na obra de salvação de almas”</a:t>
            </a:r>
            <a:br>
              <a:rPr lang="pt-BR" altLang="pt-BR" sz="34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pt-BR" altLang="pt-BR" sz="3400" b="1">
                <a:solidFill>
                  <a:schemeClr val="tx1"/>
                </a:solidFill>
                <a:latin typeface="Times New Roman" panose="02020603050405020304" pitchFamily="18" charset="0"/>
              </a:rPr>
              <a:t>Parábolas de Jesus, 373</a:t>
            </a:r>
            <a:r>
              <a:rPr lang="pt-BR" altLang="pt-BR" sz="3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2067EB15-80A0-43ED-867D-07C53872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8229600" cy="4319588"/>
          </a:xfrm>
        </p:spPr>
        <p:txBody>
          <a:bodyPr/>
          <a:lstStyle/>
          <a:p>
            <a:r>
              <a:rPr lang="pt-BR" altLang="pt-BR" sz="6000">
                <a:solidFill>
                  <a:schemeClr val="tx1"/>
                </a:solidFill>
              </a:rPr>
              <a:t>Portanto, decido-me hoje por reafirmar meu pacto de fidelidade com Cristo</a:t>
            </a:r>
          </a:p>
        </p:txBody>
      </p:sp>
      <p:pic>
        <p:nvPicPr>
          <p:cNvPr id="80901" name="Picture 5" descr="log_ucb">
            <a:extLst>
              <a:ext uri="{FF2B5EF4-FFF2-40B4-BE49-F238E27FC236}">
                <a16:creationId xmlns:a16="http://schemas.microsoft.com/office/drawing/2014/main" id="{0D7F2DB3-46F1-47E8-A373-9C17581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661025"/>
            <a:ext cx="1524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6978DAF9-6813-42A6-B9F6-A6F0137C5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429000"/>
            <a:ext cx="8229600" cy="3082925"/>
          </a:xfrm>
          <a:solidFill>
            <a:srgbClr val="800000">
              <a:alpha val="24001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8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Vivemos em uma era materialista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56449264-A8C1-4FB6-B320-9B1CFE718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917575"/>
            <a:ext cx="7138987" cy="1143000"/>
          </a:xfrm>
        </p:spPr>
        <p:txBody>
          <a:bodyPr/>
          <a:lstStyle/>
          <a:p>
            <a:r>
              <a:rPr lang="pt-BR" altLang="pt-BR" sz="6600" b="1"/>
              <a:t>Lucas 16:1-13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D52C6AEA-74F1-4B15-B918-2A563964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716338"/>
            <a:ext cx="69850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correto uso dos bens é uma prova para os crentes.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>
            <a:extLst>
              <a:ext uri="{FF2B5EF4-FFF2-40B4-BE49-F238E27FC236}">
                <a16:creationId xmlns:a16="http://schemas.microsoft.com/office/drawing/2014/main" id="{679F7866-918F-4C31-9A37-335096ED1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141538"/>
            <a:ext cx="8229600" cy="2295525"/>
          </a:xfrm>
        </p:spPr>
        <p:txBody>
          <a:bodyPr/>
          <a:lstStyle/>
          <a:p>
            <a:r>
              <a:rPr lang="pt-BR" altLang="pt-BR" sz="12900">
                <a:solidFill>
                  <a:srgbClr val="0000FF"/>
                </a:solidFill>
              </a:rPr>
              <a:t>Por que?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FEE0E70-FE8E-4383-AD26-8F4AD9F1F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5263" y="620713"/>
            <a:ext cx="6778625" cy="796925"/>
          </a:xfrm>
        </p:spPr>
        <p:txBody>
          <a:bodyPr/>
          <a:lstStyle/>
          <a:p>
            <a:r>
              <a:rPr lang="pt-BR" altLang="pt-BR" b="1" u="sng"/>
              <a:t>É um teste de caráter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9BE9B22-B19B-4EBA-AA26-74403D9F3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609600" indent="-609600">
              <a:buFontTx/>
              <a:buAutoNum type="alphaUcParenR"/>
            </a:pPr>
            <a:r>
              <a:rPr lang="pt-BR" altLang="pt-BR" b="1"/>
              <a:t>Na quantidade: </a:t>
            </a:r>
          </a:p>
          <a:p>
            <a:pPr marL="609600" indent="-609600">
              <a:buFontTx/>
              <a:buNone/>
            </a:pPr>
            <a:r>
              <a:rPr lang="pt-BR" altLang="pt-BR" b="1"/>
              <a:t>    - 	relação pouco x muito</a:t>
            </a:r>
          </a:p>
          <a:p>
            <a:pPr marL="609600" indent="-609600">
              <a:buFontTx/>
              <a:buNone/>
            </a:pPr>
            <a:r>
              <a:rPr lang="pt-BR" altLang="pt-BR" b="1"/>
              <a:t>    -   finito x infinito.</a:t>
            </a:r>
          </a:p>
          <a:p>
            <a:pPr marL="990600" lvl="1" indent="-533400"/>
            <a:r>
              <a:rPr lang="pt-BR" altLang="pt-BR" sz="2400"/>
              <a:t> </a:t>
            </a:r>
            <a:r>
              <a:rPr lang="pt-BR" altLang="pt-BR"/>
              <a:t>O </a:t>
            </a:r>
            <a:r>
              <a:rPr lang="pt-BR" altLang="pt-BR">
                <a:solidFill>
                  <a:srgbClr val="CC0000"/>
                </a:solidFill>
              </a:rPr>
              <a:t>pouco</a:t>
            </a:r>
            <a:r>
              <a:rPr lang="pt-BR" altLang="pt-BR"/>
              <a:t> aqui são </a:t>
            </a:r>
            <a:r>
              <a:rPr lang="pt-BR" altLang="pt-BR">
                <a:solidFill>
                  <a:srgbClr val="CC0000"/>
                </a:solidFill>
              </a:rPr>
              <a:t>todos</a:t>
            </a:r>
            <a:r>
              <a:rPr lang="pt-BR" altLang="pt-BR"/>
              <a:t> os bens, não importa quanto cada um tem.</a:t>
            </a:r>
          </a:p>
          <a:p>
            <a:pPr marL="990600" lvl="1" indent="-533400"/>
            <a:r>
              <a:rPr lang="pt-BR" altLang="pt-BR"/>
              <a:t> Na quantidade aqui se testa o caráter que estamos deixando (ou não) Jesus formar em nós</a:t>
            </a:r>
            <a:r>
              <a:rPr lang="pt-BR" altLang="pt-BR" sz="2400"/>
              <a:t>.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D940CA4E-9BF7-459F-A37E-9213CBF0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1512887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0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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macaco">
            <a:extLst>
              <a:ext uri="{FF2B5EF4-FFF2-40B4-BE49-F238E27FC236}">
                <a16:creationId xmlns:a16="http://schemas.microsoft.com/office/drawing/2014/main" id="{E78FB607-2FA4-415F-B95D-C700F2B87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852738"/>
            <a:ext cx="67913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7" name="Rectangle 5">
            <a:extLst>
              <a:ext uri="{FF2B5EF4-FFF2-40B4-BE49-F238E27FC236}">
                <a16:creationId xmlns:a16="http://schemas.microsoft.com/office/drawing/2014/main" id="{110B9CAA-5101-4D0A-AF7E-6F9A313FF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r>
              <a:rPr lang="pt-BR" altLang="pt-BR" b="1">
                <a:solidFill>
                  <a:srgbClr val="0000FF"/>
                </a:solidFill>
              </a:rPr>
              <a:t>O macaco e o amendoim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>
            <a:extLst>
              <a:ext uri="{FF2B5EF4-FFF2-40B4-BE49-F238E27FC236}">
                <a16:creationId xmlns:a16="http://schemas.microsoft.com/office/drawing/2014/main" id="{46FD060A-3BFC-45A8-8A49-4D334AE86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3600450"/>
          </a:xfrm>
        </p:spPr>
        <p:txBody>
          <a:bodyPr/>
          <a:lstStyle/>
          <a:p>
            <a:pPr marL="87313" indent="-87313">
              <a:buFontTx/>
              <a:buNone/>
            </a:pPr>
            <a:r>
              <a:rPr lang="pt-BR" altLang="pt-BR" b="1"/>
              <a:t>	B) Na qualidade. </a:t>
            </a:r>
          </a:p>
          <a:p>
            <a:pPr marL="87313" indent="-87313">
              <a:buFontTx/>
              <a:buNone/>
            </a:pPr>
            <a:r>
              <a:rPr lang="pt-BR" altLang="pt-BR" b="1"/>
              <a:t>	   - Relação imperfeitas x perfeitas     </a:t>
            </a:r>
          </a:p>
          <a:p>
            <a:pPr marL="87313" indent="-87313">
              <a:buFontTx/>
              <a:buNone/>
            </a:pPr>
            <a:r>
              <a:rPr lang="pt-BR" altLang="pt-BR" b="1"/>
              <a:t>    - contaminadas x incontami-nadas.</a:t>
            </a:r>
            <a:endParaRPr lang="pt-BR" altLang="pt-BR" sz="3600" b="1"/>
          </a:p>
          <a:p>
            <a:pPr lvl="1"/>
            <a:r>
              <a:rPr lang="pt-BR" altLang="pt-BR"/>
              <a:t> </a:t>
            </a:r>
            <a:r>
              <a:rPr lang="pt-BR" altLang="pt-BR" sz="3200"/>
              <a:t>“Vos tornastes infiéis na </a:t>
            </a:r>
            <a:r>
              <a:rPr lang="pt-BR" altLang="pt-BR" sz="3200" u="sng"/>
              <a:t>aplicação</a:t>
            </a:r>
            <a:r>
              <a:rPr lang="pt-BR" altLang="pt-BR" sz="3200"/>
              <a:t> das riquezas </a:t>
            </a:r>
            <a:r>
              <a:rPr lang="pt-BR" altLang="pt-BR" sz="3200" u="sng"/>
              <a:t>injustas</a:t>
            </a:r>
            <a:r>
              <a:rPr lang="pt-BR" altLang="pt-BR" sz="3200"/>
              <a:t>, quem vos confiará as </a:t>
            </a:r>
            <a:r>
              <a:rPr lang="pt-BR" altLang="pt-BR" sz="3200" u="sng"/>
              <a:t>verdadeiras riquezas</a:t>
            </a:r>
            <a:r>
              <a:rPr lang="pt-BR" altLang="pt-BR" sz="3200"/>
              <a:t>?”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7C195F9-E5DD-4B47-B161-E53697C6F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7272337" cy="1800225"/>
          </a:xfrm>
        </p:spPr>
        <p:txBody>
          <a:bodyPr/>
          <a:lstStyle/>
          <a:p>
            <a:pPr marL="87313" indent="-87313">
              <a:buFontTx/>
              <a:buNone/>
            </a:pPr>
            <a:r>
              <a:rPr lang="pt-BR" altLang="pt-BR" b="1"/>
              <a:t>C) Na confiança.</a:t>
            </a:r>
            <a:endParaRPr lang="pt-BR" altLang="pt-BR" sz="3600" b="1"/>
          </a:p>
          <a:p>
            <a:pPr marL="457200" lvl="1" indent="0">
              <a:buFontTx/>
              <a:buNone/>
            </a:pPr>
            <a:r>
              <a:rPr lang="pt-BR" altLang="pt-BR" sz="3200"/>
              <a:t>As riquezas desta Terra são emprestadas.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39F94629-E77F-45F5-897B-5E3942D8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300413"/>
            <a:ext cx="777716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formos ao céu com esse caráter nos	rebelaremos quando sentirmos que o tesouro e o poder celestial estão em nossas mãos.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/>
      <p:bldP spid="634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>
            <a:extLst>
              <a:ext uri="{FF2B5EF4-FFF2-40B4-BE49-F238E27FC236}">
                <a16:creationId xmlns:a16="http://schemas.microsoft.com/office/drawing/2014/main" id="{4BFEE180-D0DE-4916-91F8-D57BA7860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6075"/>
            <a:ext cx="8229600" cy="6107113"/>
          </a:xfrm>
        </p:spPr>
        <p:txBody>
          <a:bodyPr/>
          <a:lstStyle/>
          <a:p>
            <a:r>
              <a:rPr lang="pt-BR" altLang="pt-BR"/>
              <a:t>Mas a fidelidade na </a:t>
            </a:r>
            <a:r>
              <a:rPr lang="pt-BR" altLang="pt-BR" b="1"/>
              <a:t>quantidade</a:t>
            </a:r>
            <a:r>
              <a:rPr lang="pt-BR" altLang="pt-BR"/>
              <a:t>, </a:t>
            </a:r>
            <a:r>
              <a:rPr lang="pt-BR" altLang="pt-BR" b="1"/>
              <a:t>qualidade</a:t>
            </a:r>
            <a:r>
              <a:rPr lang="pt-BR" altLang="pt-BR"/>
              <a:t> e </a:t>
            </a:r>
            <a:r>
              <a:rPr lang="pt-BR" altLang="pt-BR" b="1"/>
              <a:t>confiança</a:t>
            </a:r>
            <a:r>
              <a:rPr lang="pt-BR" altLang="pt-BR"/>
              <a:t> no uso dos bens não são suficientes para a salvação. </a:t>
            </a:r>
            <a:br>
              <a:rPr lang="pt-BR" altLang="pt-BR"/>
            </a:br>
            <a:r>
              <a:rPr lang="pt-BR" altLang="pt-BR"/>
              <a:t>É preciso algo mais. Não é salvação pelo </a:t>
            </a:r>
            <a:br>
              <a:rPr lang="pt-BR" altLang="pt-BR"/>
            </a:br>
            <a:r>
              <a:rPr lang="pt-BR" altLang="pt-BR"/>
              <a:t>cumprimento do dever. </a:t>
            </a:r>
            <a:br>
              <a:rPr lang="pt-BR" altLang="pt-BR"/>
            </a:br>
            <a:r>
              <a:rPr lang="pt-BR" altLang="pt-BR" b="1">
                <a:solidFill>
                  <a:srgbClr val="0000FF"/>
                </a:solidFill>
              </a:rPr>
              <a:t>O correto uso dos bens...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378</Words>
  <Application>Microsoft Office PowerPoint</Application>
  <PresentationFormat>Apresentação na tela (4:3)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Wingdings</vt:lpstr>
      <vt:lpstr>Times New Roman</vt:lpstr>
      <vt:lpstr>Design padrão</vt:lpstr>
      <vt:lpstr>O SENHOR DOS NOSSOS BENS</vt:lpstr>
      <vt:lpstr>Vivemos em uma era materialista</vt:lpstr>
      <vt:lpstr>Lucas 16:1-13</vt:lpstr>
      <vt:lpstr>Por que?</vt:lpstr>
      <vt:lpstr>É um teste de caráter</vt:lpstr>
      <vt:lpstr>O macaco e o amendoim</vt:lpstr>
      <vt:lpstr>Apresentação do PowerPoint</vt:lpstr>
      <vt:lpstr>Apresentação do PowerPoint</vt:lpstr>
      <vt:lpstr>Mas a fidelidade na quantidade, qualidade e confiança no uso dos bens não são suficientes para a salvação.  É preciso algo mais. Não é salvação pelo  cumprimento do dever.  O correto uso dos bens...</vt:lpstr>
      <vt:lpstr>É um teste de amizade</vt:lpstr>
      <vt:lpstr>“Deus, Cristo e os anjos estão todos ministrando aos enfermos, padecentes e pecadores. Entregai-vos a Deus para esta obra, usai Seus dons para este propósito, e entrareis em sociedade com os seres celestiais. Vosso coração palpitará em harmonia com o deles. Assemelhar-vos-ei a eles no caráter. Não vos serão estranhos estes moradores dos tabernáculos eternos. Quando as coisas terrestres tiverem passado, os vigias nas portas do Céu vos chamarão bem-vindos.”  Parábolas de Jesus, 373</vt:lpstr>
      <vt:lpstr>Jesus nos receberá de braços abertos pois somos Seus amigos, e o coração demonstrou a amizade na aplicação dos nossos bens. </vt:lpstr>
      <vt:lpstr>Apresentação do PowerPoint</vt:lpstr>
      <vt:lpstr>Não seremos estranhos no lar dos nossos amigos e eles dirão “BEM VINDOS!” </vt:lpstr>
      <vt:lpstr>Há muitas coisas boas  para se contribuir...</vt:lpstr>
      <vt:lpstr>Mas nenhuma se compara ao EVANGELHO de Cristo</vt:lpstr>
      <vt:lpstr>“E os meios usados para abençoar a outros trarão recompensa. Riquezas bem empregadas realizarão muito bem. Almas serão ganhas para Cristo. Aqueles que seguem o plano de vida de Cristo, verão nas cortes de Deus aqueles pelos quais trabalharam e se sacrificaram na Terra. Os redimidos com coração grato lembrar-se-ão daqueles que serviram de instrumentos em sua salvação. O Céu será precioso para os que foram fiéis na obra de salvação de almas” Parábolas de Jesus, 373 </vt:lpstr>
      <vt:lpstr>Portanto, decido-me hoje por reafirmar meu pacto de fidelidade com Cristo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SENHOR DOS NOSSOS BENS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53</cp:revision>
  <dcterms:created xsi:type="dcterms:W3CDTF">2004-10-01T17:01:30Z</dcterms:created>
  <dcterms:modified xsi:type="dcterms:W3CDTF">2019-10-21T12:43:11Z</dcterms:modified>
  <cp:category>FIDELIDADE</cp:category>
</cp:coreProperties>
</file>