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84BAA-77E9-4710-BC5E-B2F576837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E62E19-9ECF-48EF-90CB-9446688C0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8AA8EC-0C80-4F11-95FB-4EFAE65C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80DD28-58A2-4FFA-9806-77D48C30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1E7057-B9D7-4980-898A-E98407C4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B9A2-7309-4E99-A968-D401FAAACB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6020805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9A578-09B5-4957-BCFF-FC7B643E1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FEF1DE-1440-4EBB-9F3F-1E845F6B9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553F54-8B58-4310-82F1-EA70FC07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5CAA94-6575-4715-892C-0DA52AD7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21B5BA-ADA7-4321-A9C7-8E392EFC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AC85F-724F-4450-9566-BA7EAFCD64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0793088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679ED9-3BD1-4E4F-BE36-615039542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5A4993-93C4-4584-B5D4-585CD3BF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E8A779-CD56-4F79-9D67-64A54F46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D7912C-A5DE-440E-892D-EA58CE60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C2AAE7-F7A1-4259-94DA-8FFCDCFF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03E58-40E7-46E2-A1B0-A7E601F73E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3003894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1395F-ECF8-4543-94B0-AB2E6ED2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C47B3A-3D7A-4373-9169-D11BD476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8E6966-D679-4C82-A045-A8DBA8DA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EAF081-7D51-44A1-A7EC-8A1A4CB2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410C5F-E32B-403F-ACA3-25B18233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79E25-CB4F-43F1-9EAC-6E78F040BE7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353704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B802A-1E0E-4C2F-822D-23DE61AA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DD1437-C071-4D44-B36A-BE1B6A9BF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0E79EA-BCFD-4D25-9B99-40F6C31F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00D45A-EEA9-4107-A88D-9DD7C7C8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0BB96A-3B2A-44DE-B6AD-512065AA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D3BD4-E185-466D-B56A-B72D14120B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760817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BF098-81DC-408A-BBDA-9430FA28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5BA916-0549-49D1-8A31-EDE00BB6B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CDEFEB-F582-4153-8B30-F9FAC650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6AA96-E803-43FF-9188-DD137488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D9A9E5-789D-4761-847F-ED264C36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9A5B3E-B77F-45C0-91FE-0CC4C408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07068-4AF4-44D5-B7C0-3C03DB18F0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3478634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86639-2847-4D9C-83AF-05D980D3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4845EC-B5A5-4B28-9FCA-5ADE3F745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C7B309-3D43-4C52-9F50-E43FC21A1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BD9977B-1C74-4AFC-99DE-17D487CAD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B9F5C0-FC90-4972-BCF7-EB1698A4B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FD899F-9B0C-4BB6-A543-E849BD94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A3A3CEE-B105-4DFF-A55B-A0A3ADE69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40AA39C-BF0E-44DA-8F5A-24F4A8C8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41D8B-C3CD-4A0B-A26A-B9C10BDF666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7033516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D41B1-10CD-47B3-9C5F-2891034E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AF7D293-8B53-4184-AEF9-F193B605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394B585-ECEE-4ABD-90E2-49758031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A5F226-CB9E-414F-96C6-278E7099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93B3F-DA85-43EA-93AD-C31D56B15E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4188601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63855F2-EFB0-4A29-9473-F76E4587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9114953-B2BC-4BAE-A0F6-3267EDC5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C151989-30C2-4834-A359-E05949A2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F32CC-9D77-47EF-8524-0629E1423D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3262793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E57AB-5E2A-4303-93B2-6D634371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13405B-453C-4216-A0C8-D0796B828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48FA27-5BB2-415B-8E3D-1B99E3AEB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DAA026-15C2-4C20-8DF5-D71B75C7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090366-82BF-46B2-9F70-6368F5C28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9C7B05-0857-4AE5-890B-CF4AC258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BAC1E-8C56-4A51-A6B9-58EADD96670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6547996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C507B-9D82-41C3-B836-5C675D19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19681E-BBAE-4462-9284-AEB295F1D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3FC89C-9C2E-47EF-80E9-DA779A408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2FBECB-E09B-4BCB-9095-F64D79534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348EC0-2DEB-460B-9ABB-3AAC61BF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851F4C-A66D-42F9-B4CD-27710ACE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B8331-F02F-4EA7-96BF-53990D225A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9950146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>
            <a:extLst>
              <a:ext uri="{FF2B5EF4-FFF2-40B4-BE49-F238E27FC236}">
                <a16:creationId xmlns:a16="http://schemas.microsoft.com/office/drawing/2014/main" id="{5333A622-35DF-497D-B881-41E06275B4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25000"/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6B0A71BE-0F16-4DC2-B2BC-CF5470196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D20126-6B93-4800-8B49-5E8733BB5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51B0C83-B360-4413-9DD0-947A2A81AB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B95C376-4B17-4348-BA63-B58EE263B3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A40EC2-D2A5-42E0-A3C2-1E721A9BE9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498172-7923-4EDB-905A-59002C1F57C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 b="-82871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597D23F1-B000-45C2-B1E6-733FD19F3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149725"/>
            <a:ext cx="8229600" cy="2438400"/>
          </a:xfrm>
        </p:spPr>
        <p:txBody>
          <a:bodyPr/>
          <a:lstStyle/>
          <a:p>
            <a:r>
              <a:rPr lang="pt-BR" altLang="pt-BR" sz="6600">
                <a:solidFill>
                  <a:schemeClr val="bg1"/>
                </a:solidFill>
                <a:latin typeface="Arial Black" panose="020B0A04020102020204" pitchFamily="34" charset="0"/>
              </a:rPr>
              <a:t>Só vale a pena por amor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15EF35-DF25-4ACB-94B3-057B64E1B6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3" y="131763"/>
            <a:ext cx="1162050" cy="1641475"/>
          </a:xfrm>
        </p:spPr>
        <p:txBody>
          <a:bodyPr/>
          <a:lstStyle/>
          <a:p>
            <a:pPr algn="l"/>
            <a:r>
              <a:rPr lang="pt-BR" altLang="pt-BR" sz="6000">
                <a:latin typeface="Tahoma" panose="020B0604030504040204" pitchFamily="34" charset="0"/>
              </a:rPr>
              <a:t>2ª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F5649A7-F8CD-44E6-BC33-77018CBFC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41862"/>
          </a:xfrm>
        </p:spPr>
        <p:txBody>
          <a:bodyPr/>
          <a:lstStyle/>
          <a:p>
            <a:pPr marL="609600" indent="-609600"/>
            <a:r>
              <a:rPr lang="pt-BR" altLang="pt-BR"/>
              <a:t>“COMO EU VOS AMEI, AMAI-VOS”. </a:t>
            </a:r>
          </a:p>
          <a:p>
            <a:pPr marL="1371600" lvl="2" indent="-457200"/>
            <a:r>
              <a:rPr lang="pt-BR" altLang="pt-BR" sz="2800">
                <a:solidFill>
                  <a:srgbClr val="000099"/>
                </a:solidFill>
              </a:rPr>
              <a:t>Agradar a Jesus é tudo. </a:t>
            </a:r>
          </a:p>
          <a:p>
            <a:pPr marL="1371600" lvl="2" indent="-457200"/>
            <a:r>
              <a:rPr lang="pt-BR" altLang="pt-BR" sz="2800">
                <a:solidFill>
                  <a:srgbClr val="000099"/>
                </a:solidFill>
              </a:rPr>
              <a:t>Seu desejo é o nosso melhor. </a:t>
            </a:r>
          </a:p>
          <a:p>
            <a:pPr marL="1371600" lvl="2" indent="-457200"/>
            <a:r>
              <a:rPr lang="pt-BR" altLang="pt-BR" sz="2800">
                <a:solidFill>
                  <a:srgbClr val="000099"/>
                </a:solidFill>
              </a:rPr>
              <a:t>Quando há amor tudo é bom, colorido, saboroso, agradável.</a:t>
            </a:r>
          </a:p>
          <a:p>
            <a:pPr marL="1371600" lvl="2" indent="-457200"/>
            <a:r>
              <a:rPr lang="pt-BR" altLang="pt-BR" sz="2800">
                <a:solidFill>
                  <a:srgbClr val="000099"/>
                </a:solidFill>
              </a:rPr>
              <a:t>Sem amor tudo é chato, preto e branco, insosso, tudo é desgosto.</a:t>
            </a:r>
          </a:p>
          <a:p>
            <a:pPr marL="1371600" lvl="2" indent="-457200"/>
            <a:r>
              <a:rPr lang="pt-BR" altLang="pt-BR" sz="2800">
                <a:solidFill>
                  <a:srgbClr val="000099"/>
                </a:solidFill>
              </a:rPr>
              <a:t>O amor ilumina a vida.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425BFCB2-EE46-4287-9489-7EFCAD693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1855788"/>
            <a:ext cx="8229600" cy="3733800"/>
          </a:xfrm>
        </p:spPr>
        <p:txBody>
          <a:bodyPr/>
          <a:lstStyle/>
          <a:p>
            <a:pPr marL="609600" indent="-609600"/>
            <a:r>
              <a:rPr lang="pt-BR" altLang="pt-BR"/>
              <a:t>O </a:t>
            </a:r>
            <a:r>
              <a:rPr lang="pt-BR" altLang="pt-BR" u="sng"/>
              <a:t>objeto</a:t>
            </a:r>
            <a:r>
              <a:rPr lang="pt-BR" altLang="pt-BR"/>
              <a:t> do amor são os irmãos.</a:t>
            </a:r>
          </a:p>
          <a:p>
            <a:pPr marL="990600" lvl="1" indent="-533400"/>
            <a:r>
              <a:rPr lang="pt-BR" altLang="pt-BR">
                <a:solidFill>
                  <a:srgbClr val="000099"/>
                </a:solidFill>
              </a:rPr>
              <a:t>Uma prova tangível da salvação é amar os irmãos (1Jo 3:14).</a:t>
            </a:r>
          </a:p>
          <a:p>
            <a:pPr marL="990600" lvl="1" indent="-533400"/>
            <a:r>
              <a:rPr lang="pt-BR" altLang="pt-BR">
                <a:solidFill>
                  <a:srgbClr val="000099"/>
                </a:solidFill>
              </a:rPr>
              <a:t>Os dois grandes mandamentos (Mat. 19) devem ser vividos juntos.</a:t>
            </a:r>
          </a:p>
          <a:p>
            <a:pPr marL="990600" lvl="1" indent="-533400"/>
            <a:r>
              <a:rPr lang="pt-BR" altLang="pt-BR">
                <a:solidFill>
                  <a:srgbClr val="000099"/>
                </a:solidFill>
              </a:rPr>
              <a:t>Nem sempre é fácil amar.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39625FD-44D0-489B-9BC2-625EC42E7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1855788"/>
            <a:ext cx="8229600" cy="3733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t-BR" altLang="pt-BR"/>
              <a:t>O </a:t>
            </a:r>
            <a:r>
              <a:rPr lang="pt-BR" altLang="pt-BR" u="sng"/>
              <a:t>Parâmetro, Modelo</a:t>
            </a:r>
            <a:r>
              <a:rPr lang="pt-BR" altLang="pt-BR"/>
              <a:t> é Jesus.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>
                <a:solidFill>
                  <a:srgbClr val="000099"/>
                </a:solidFill>
              </a:rPr>
              <a:t>“como eu” – O melhor e irrepreensível exemplo – Jesus Cristo.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>
                <a:solidFill>
                  <a:srgbClr val="000099"/>
                </a:solidFill>
              </a:rPr>
              <a:t>O pastor, anciãos e oficiais podem falhar. Mesmo o mais consagrado crente.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>
                <a:solidFill>
                  <a:srgbClr val="000099"/>
                </a:solidFill>
              </a:rPr>
              <a:t>Devemos imitar os outros quando acertam e ser tolerantes quando erram.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>
                <a:solidFill>
                  <a:srgbClr val="000099"/>
                </a:solidFill>
              </a:rPr>
              <a:t>Jesus é o modelo sem altos e baixos 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bicleta do amor">
            <a:extLst>
              <a:ext uri="{FF2B5EF4-FFF2-40B4-BE49-F238E27FC236}">
                <a16:creationId xmlns:a16="http://schemas.microsoft.com/office/drawing/2014/main" id="{EE952C9D-065D-450C-8F31-63F480751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4100"/>
            <a:ext cx="8370888" cy="48228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68BC948-BCC0-4919-8100-B18DC89D8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3" y="131763"/>
            <a:ext cx="1162050" cy="1641475"/>
          </a:xfrm>
        </p:spPr>
        <p:txBody>
          <a:bodyPr/>
          <a:lstStyle/>
          <a:p>
            <a:pPr algn="l"/>
            <a:r>
              <a:rPr lang="pt-BR" altLang="pt-BR" sz="6000">
                <a:latin typeface="Tahoma" panose="020B0604030504040204" pitchFamily="34" charset="0"/>
              </a:rPr>
              <a:t>3ª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355462-B373-48D8-891C-2437F08B3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3168650"/>
          </a:xfrm>
        </p:spPr>
        <p:txBody>
          <a:bodyPr/>
          <a:lstStyle/>
          <a:p>
            <a:pPr marL="609600" indent="-609600"/>
            <a:r>
              <a:rPr lang="pt-BR" altLang="pt-BR"/>
              <a:t>O DESAFIO - “</a:t>
            </a:r>
            <a:r>
              <a:rPr lang="pt-BR" altLang="pt-BR" u="sng"/>
              <a:t>NISTO CONHECERÃO</a:t>
            </a:r>
            <a:r>
              <a:rPr lang="pt-BR" altLang="pt-BR"/>
              <a:t> QUE SOIS MEUS DISCÍPULOS: SE TIVERDES AMOR UNS AOS OUTROS”</a:t>
            </a:r>
          </a:p>
          <a:p>
            <a:pPr marL="990600" lvl="1" indent="-533400"/>
            <a:r>
              <a:rPr lang="pt-BR" altLang="pt-BR">
                <a:solidFill>
                  <a:srgbClr val="000099"/>
                </a:solidFill>
              </a:rPr>
              <a:t>Este é o </a:t>
            </a:r>
            <a:r>
              <a:rPr lang="pt-BR" altLang="pt-BR" u="sng">
                <a:solidFill>
                  <a:srgbClr val="000099"/>
                </a:solidFill>
              </a:rPr>
              <a:t>maior desafio</a:t>
            </a:r>
            <a:r>
              <a:rPr lang="pt-BR" altLang="pt-BR">
                <a:solidFill>
                  <a:srgbClr val="000099"/>
                </a:solidFill>
              </a:rPr>
              <a:t> da igreja</a:t>
            </a:r>
          </a:p>
          <a:p>
            <a:pPr marL="990600" lvl="1" indent="-533400"/>
            <a:r>
              <a:rPr lang="pt-BR" altLang="pt-BR">
                <a:solidFill>
                  <a:srgbClr val="000099"/>
                </a:solidFill>
              </a:rPr>
              <a:t>Amar uns aos outros é a </a:t>
            </a:r>
            <a:r>
              <a:rPr lang="pt-BR" altLang="pt-BR" u="sng">
                <a:solidFill>
                  <a:srgbClr val="000099"/>
                </a:solidFill>
              </a:rPr>
              <a:t>maior prova</a:t>
            </a:r>
            <a:r>
              <a:rPr lang="pt-BR" altLang="pt-BR">
                <a:solidFill>
                  <a:srgbClr val="000099"/>
                </a:solidFill>
              </a:rPr>
              <a:t> do discipulado.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CA1056EF-A6E4-440E-AACB-67535D993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 marL="609600" indent="-609600"/>
            <a:r>
              <a:rPr lang="pt-BR" altLang="pt-BR"/>
              <a:t>Ninguém se salva por mera informação. </a:t>
            </a:r>
          </a:p>
        </p:txBody>
      </p:sp>
      <p:pic>
        <p:nvPicPr>
          <p:cNvPr id="23557" name="Picture 5" descr="satan">
            <a:extLst>
              <a:ext uri="{FF2B5EF4-FFF2-40B4-BE49-F238E27FC236}">
                <a16:creationId xmlns:a16="http://schemas.microsoft.com/office/drawing/2014/main" id="{C522516F-936D-4D5B-B55A-AB6F88459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803525"/>
            <a:ext cx="4576763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9723B691-EE11-4EDF-B0D0-30A8F8FCF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5373688"/>
            <a:ext cx="8712200" cy="1439862"/>
          </a:xfrm>
          <a:solidFill>
            <a:srgbClr val="0000FF"/>
          </a:solidFill>
        </p:spPr>
        <p:txBody>
          <a:bodyPr/>
          <a:lstStyle/>
          <a:p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Amar é a </a:t>
            </a:r>
            <a:r>
              <a:rPr lang="pt-BR" altLang="pt-BR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maior prova para convencer</a:t>
            </a: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os descrentes.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AAABDF1-5A4E-4060-993E-2BD78BDB9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1282700"/>
            <a:ext cx="8229600" cy="4233863"/>
          </a:xfrm>
          <a:solidFill>
            <a:srgbClr val="000080">
              <a:alpha val="46001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838200" indent="-838200"/>
            <a:r>
              <a:rPr lang="pt-BR" altLang="pt-BR" sz="6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Amar os irmãos é a </a:t>
            </a:r>
            <a:r>
              <a:rPr lang="pt-BR" altLang="pt-BR" sz="60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credencial do crente e da igreja</a:t>
            </a:r>
            <a:r>
              <a:rPr lang="pt-BR" altLang="pt-BR" sz="6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que seguem a Cristo.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B0B54D1B-34E8-4F60-AFC4-EF6FC0AFC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515938"/>
            <a:ext cx="8229600" cy="5792787"/>
          </a:xfrm>
          <a:solidFill>
            <a:srgbClr val="800000">
              <a:alpha val="45000"/>
            </a:srgbClr>
          </a:solidFill>
          <a:ln/>
        </p:spPr>
        <p:txBody>
          <a:bodyPr/>
          <a:lstStyle/>
          <a:p>
            <a:pPr marL="609600" indent="-609600"/>
            <a:r>
              <a:rPr lang="pt-BR" altLang="pt-BR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João 13:34, 35 diz que “devemos nos amar uns aos outros”. Esse é o grande desejo de Deus para nós.</a:t>
            </a:r>
          </a:p>
          <a:p>
            <a:pPr marL="990600" lvl="1" indent="-533400"/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Essa passagem expressa o </a:t>
            </a:r>
            <a:r>
              <a:rPr lang="pt-BR" altLang="pt-BR" sz="24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mandamento</a:t>
            </a:r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 o </a:t>
            </a:r>
            <a:r>
              <a:rPr lang="pt-BR" altLang="pt-BR" sz="24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desejo</a:t>
            </a:r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Jesus para nós, Seu povo.</a:t>
            </a:r>
          </a:p>
          <a:p>
            <a:pPr marL="990600" lvl="1" indent="-533400"/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Também, “amar uns aos outros” é a única forma de </a:t>
            </a:r>
            <a:r>
              <a:rPr lang="pt-BR" altLang="pt-BR" sz="24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convencer</a:t>
            </a:r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 mundo, de fato, de que somos discípulos de Cristo.</a:t>
            </a:r>
          </a:p>
          <a:p>
            <a:pPr marL="990600" lvl="1" indent="-533400"/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Esse é </a:t>
            </a:r>
            <a:r>
              <a:rPr lang="pt-BR" altLang="pt-BR" sz="240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grande desafio</a:t>
            </a:r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da igreja: provar que somos de Jesus, não apenas com grandes feitos, mas principalmente com numerosas ações de amor em tudo o que fazemos.</a:t>
            </a:r>
          </a:p>
          <a:p>
            <a:pPr marL="990600" lvl="1" indent="-533400"/>
            <a:r>
              <a:rPr lang="pt-BR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 nossas ações são feitas por amor, então sabemos que “passamos da morte para a vida”.</a:t>
            </a:r>
            <a:r>
              <a:rPr lang="pt-BR" altLang="pt-B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14740343-468B-4804-A1FF-F95419C0F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t-BR" altLang="pt-BR" sz="4800"/>
              <a:t>“Por que sem amor nada que</a:t>
            </a:r>
          </a:p>
          <a:p>
            <a:pPr algn="ctr">
              <a:buFontTx/>
              <a:buNone/>
            </a:pPr>
            <a:endParaRPr lang="pt-BR" altLang="pt-BR" sz="4800"/>
          </a:p>
          <a:p>
            <a:pPr algn="ctr">
              <a:buFontTx/>
              <a:buNone/>
            </a:pPr>
            <a:r>
              <a:rPr lang="pt-BR" altLang="pt-BR" sz="4800"/>
              <a:t> fazemos tem valor algum”.</a:t>
            </a:r>
          </a:p>
          <a:p>
            <a:pPr algn="ctr"/>
            <a:endParaRPr lang="pt-BR" altLang="pt-BR" sz="4800"/>
          </a:p>
          <a:p>
            <a:pPr algn="ctr">
              <a:buFontTx/>
              <a:buNone/>
            </a:pPr>
            <a:r>
              <a:rPr lang="pt-BR" altLang="pt-BR" sz="4800"/>
              <a:t>I Cor. 13</a:t>
            </a:r>
          </a:p>
        </p:txBody>
      </p:sp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27617887-2599-4A89-87AF-5934A80D5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0"/>
            <a:ext cx="8229600" cy="1425575"/>
          </a:xfrm>
        </p:spPr>
        <p:txBody>
          <a:bodyPr/>
          <a:lstStyle/>
          <a:p>
            <a:r>
              <a:rPr lang="pt-BR" altLang="pt-BR" sz="4800" b="1">
                <a:solidFill>
                  <a:srgbClr val="0000FF"/>
                </a:solidFill>
              </a:rPr>
              <a:t>O amor é o centro </a:t>
            </a:r>
            <a:br>
              <a:rPr lang="pt-BR" altLang="pt-BR" sz="4800" b="1">
                <a:solidFill>
                  <a:srgbClr val="0000FF"/>
                </a:solidFill>
              </a:rPr>
            </a:br>
            <a:r>
              <a:rPr lang="pt-BR" altLang="pt-BR" sz="4800" b="1">
                <a:solidFill>
                  <a:srgbClr val="0000FF"/>
                </a:solidFill>
              </a:rPr>
              <a:t>das ações de Deus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609A9B17-D402-4B4C-88EC-6B002F3E5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884613"/>
            <a:ext cx="8280400" cy="2568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“prática do amor na igreja é o grande desejo de Deus para nós.”</a:t>
            </a:r>
            <a:r>
              <a:rPr lang="pt-BR" altLang="pt-BR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>
            <a:extLst>
              <a:ext uri="{FF2B5EF4-FFF2-40B4-BE49-F238E27FC236}">
                <a16:creationId xmlns:a16="http://schemas.microsoft.com/office/drawing/2014/main" id="{3FD922BB-0662-47B2-AAA0-B5C9913A8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205038"/>
            <a:ext cx="8280400" cy="2568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“prática do amor na igreja é o grande desejo de Deus para nós.”</a:t>
            </a:r>
            <a:r>
              <a:rPr lang="pt-BR" altLang="pt-BR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29701" name="Picture 5" descr="log_ucb">
            <a:extLst>
              <a:ext uri="{FF2B5EF4-FFF2-40B4-BE49-F238E27FC236}">
                <a16:creationId xmlns:a16="http://schemas.microsoft.com/office/drawing/2014/main" id="{40AF08C8-BDBD-447C-BDD2-33291C50E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949950"/>
            <a:ext cx="1524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7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>
            <a:extLst>
              <a:ext uri="{FF2B5EF4-FFF2-40B4-BE49-F238E27FC236}">
                <a16:creationId xmlns:a16="http://schemas.microsoft.com/office/drawing/2014/main" id="{8A23653D-B9BB-484D-A8D0-58B8B99C3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04813"/>
            <a:ext cx="13684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F4C984D-1F5B-46B9-845F-5AAD4B09E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708275"/>
            <a:ext cx="8229600" cy="1143000"/>
          </a:xfrm>
        </p:spPr>
        <p:txBody>
          <a:bodyPr/>
          <a:lstStyle/>
          <a:p>
            <a:r>
              <a:rPr lang="pt-BR" altLang="pt-BR" sz="9600"/>
              <a:t>POR QUÊ? 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AF0BFA4E-1754-4175-941D-3DB30C071822}"/>
              </a:ext>
            </a:extLst>
          </p:cNvPr>
          <p:cNvSpPr txBox="1">
            <a:spLocks noChangeArrowheads="1"/>
          </p:cNvSpPr>
          <p:nvPr/>
        </p:nvSpPr>
        <p:spPr bwMode="auto">
          <a:xfrm rot="-2303864">
            <a:off x="5580063" y="3429000"/>
            <a:ext cx="13684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AF26C4DD-62D1-405F-9C8D-C0A2580A373A}"/>
              </a:ext>
            </a:extLst>
          </p:cNvPr>
          <p:cNvSpPr txBox="1">
            <a:spLocks noChangeArrowheads="1"/>
          </p:cNvSpPr>
          <p:nvPr/>
        </p:nvSpPr>
        <p:spPr bwMode="auto">
          <a:xfrm rot="1047873">
            <a:off x="2339975" y="3429000"/>
            <a:ext cx="13684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9EC79E27-2EB0-4854-978F-020387AEED51}"/>
              </a:ext>
            </a:extLst>
          </p:cNvPr>
          <p:cNvSpPr txBox="1">
            <a:spLocks noChangeArrowheads="1"/>
          </p:cNvSpPr>
          <p:nvPr/>
        </p:nvSpPr>
        <p:spPr bwMode="auto">
          <a:xfrm rot="1833394">
            <a:off x="611188" y="333375"/>
            <a:ext cx="13684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?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3153BD83-37DA-44C7-A1D2-3D723CA72222}"/>
              </a:ext>
            </a:extLst>
          </p:cNvPr>
          <p:cNvSpPr txBox="1">
            <a:spLocks noChangeArrowheads="1"/>
          </p:cNvSpPr>
          <p:nvPr/>
        </p:nvSpPr>
        <p:spPr bwMode="auto">
          <a:xfrm rot="-1979976">
            <a:off x="6804025" y="433388"/>
            <a:ext cx="13684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C14CD33-BA74-420A-BB20-B935E74BA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113" y="2003425"/>
            <a:ext cx="8229600" cy="2649538"/>
          </a:xfrm>
        </p:spPr>
        <p:txBody>
          <a:bodyPr/>
          <a:lstStyle/>
          <a:p>
            <a:r>
              <a:rPr lang="pt-BR" altLang="pt-BR" sz="4000" b="1">
                <a:solidFill>
                  <a:srgbClr val="0000FF"/>
                </a:solidFill>
              </a:rPr>
              <a:t>HÁ </a:t>
            </a:r>
            <a:r>
              <a:rPr lang="pt-BR" altLang="pt-BR" sz="4000" b="1"/>
              <a:t>TRÊS</a:t>
            </a:r>
            <a:r>
              <a:rPr lang="pt-BR" altLang="pt-BR" sz="4000" b="1">
                <a:solidFill>
                  <a:srgbClr val="0000FF"/>
                </a:solidFill>
              </a:rPr>
              <a:t> RAZÕES DADAS POR JESUS EM Jo 13:34-35 PARA NOS AMAR UNS AOS OUTROS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76AA3C5F-97B6-4188-B146-A8142E740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6075"/>
            <a:ext cx="8229600" cy="6107113"/>
          </a:xfrm>
        </p:spPr>
        <p:txBody>
          <a:bodyPr/>
          <a:lstStyle/>
          <a:p>
            <a:r>
              <a:rPr lang="pt-BR" altLang="pt-BR" b="1">
                <a:solidFill>
                  <a:srgbClr val="000099"/>
                </a:solidFill>
                <a:latin typeface="Times New Roman" panose="02020603050405020304" pitchFamily="18" charset="0"/>
              </a:rPr>
              <a:t>“Novo mandamento vos dou: que vos ameis uns aos outros; assim como Eu vos amei, que também vos ameis uns aos outros.</a:t>
            </a:r>
            <a:br>
              <a:rPr lang="pt-BR" altLang="pt-BR" b="1">
                <a:solidFill>
                  <a:srgbClr val="000099"/>
                </a:solidFill>
                <a:latin typeface="Times New Roman" panose="02020603050405020304" pitchFamily="18" charset="0"/>
              </a:rPr>
            </a:br>
            <a:r>
              <a:rPr lang="pt-BR" altLang="pt-BR" b="1">
                <a:solidFill>
                  <a:srgbClr val="000099"/>
                </a:solidFill>
                <a:latin typeface="Times New Roman" panose="02020603050405020304" pitchFamily="18" charset="0"/>
              </a:rPr>
              <a:t>Nisto conhecerão todos que sois Meus discípulos: se tiverdes amor uns aos outros.”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D003BD1-FA11-4BCC-8393-E308E1258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3" y="131763"/>
            <a:ext cx="1162050" cy="1641475"/>
          </a:xfrm>
        </p:spPr>
        <p:txBody>
          <a:bodyPr/>
          <a:lstStyle/>
          <a:p>
            <a:pPr algn="l"/>
            <a:r>
              <a:rPr lang="pt-BR" altLang="pt-BR" sz="6000">
                <a:latin typeface="Tahoma" panose="020B0604030504040204" pitchFamily="34" charset="0"/>
              </a:rPr>
              <a:t>1ª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BD7138E-3150-45B4-A77A-EC6BA599F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3228975"/>
          </a:xfrm>
        </p:spPr>
        <p:txBody>
          <a:bodyPr/>
          <a:lstStyle/>
          <a:p>
            <a:pPr marL="609600" indent="-609600"/>
            <a:r>
              <a:rPr lang="pt-BR" altLang="pt-BR"/>
              <a:t>PORQUE ELE NOS DEU UM NOVO </a:t>
            </a:r>
            <a:r>
              <a:rPr lang="pt-BR" altLang="pt-BR" u="sng"/>
              <a:t>MANDAMENTO</a:t>
            </a:r>
            <a:r>
              <a:rPr lang="pt-BR" altLang="pt-BR"/>
              <a:t>: “QUE VOS AMEIS.”</a:t>
            </a:r>
          </a:p>
          <a:p>
            <a:pPr marL="990600" lvl="1" indent="-533400"/>
            <a:r>
              <a:rPr lang="pt-BR" altLang="pt-BR">
                <a:solidFill>
                  <a:srgbClr val="0000FF"/>
                </a:solidFill>
              </a:rPr>
              <a:t>“Novo” mandamento: </a:t>
            </a:r>
            <a:r>
              <a:rPr lang="pt-BR" altLang="pt-BR" i="1">
                <a:solidFill>
                  <a:srgbClr val="0000FF"/>
                </a:solidFill>
              </a:rPr>
              <a:t>kainós</a:t>
            </a:r>
            <a:r>
              <a:rPr lang="pt-BR" altLang="pt-BR">
                <a:solidFill>
                  <a:srgbClr val="0000FF"/>
                </a:solidFill>
              </a:rPr>
              <a:t> = renovado.</a:t>
            </a:r>
          </a:p>
          <a:p>
            <a:pPr marL="990600" lvl="1" indent="-533400"/>
            <a:r>
              <a:rPr lang="pt-BR" altLang="pt-BR">
                <a:solidFill>
                  <a:srgbClr val="0000FF"/>
                </a:solidFill>
              </a:rPr>
              <a:t>Mandamento antigo, mas que deve ser renovado cada dia em nossa vida particular.</a:t>
            </a:r>
          </a:p>
          <a:p>
            <a:pPr marL="990600" lvl="1" indent="-533400"/>
            <a:r>
              <a:rPr lang="pt-BR" altLang="pt-BR">
                <a:solidFill>
                  <a:srgbClr val="0000FF"/>
                </a:solidFill>
              </a:rPr>
              <a:t>E a cada etapa da história da igreja.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68253AE2-6098-4607-9155-35988CD94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813" y="1928813"/>
            <a:ext cx="8686800" cy="3228975"/>
          </a:xfrm>
        </p:spPr>
        <p:txBody>
          <a:bodyPr/>
          <a:lstStyle/>
          <a:p>
            <a:pPr marL="609600" indent="-609600"/>
            <a:r>
              <a:rPr lang="pt-BR" altLang="pt-BR"/>
              <a:t>É mandamento – imperativo – ordem.</a:t>
            </a:r>
          </a:p>
          <a:p>
            <a:pPr marL="990600" lvl="1" indent="-533400"/>
            <a:r>
              <a:rPr lang="pt-BR" altLang="pt-BR">
                <a:solidFill>
                  <a:srgbClr val="0000FF"/>
                </a:solidFill>
              </a:rPr>
              <a:t>Não para ser seguida por coação, imposição, mas pelo exemplo e Espírito de Jesus.</a:t>
            </a:r>
          </a:p>
          <a:p>
            <a:pPr marL="990600" lvl="1" indent="-533400"/>
            <a:r>
              <a:rPr lang="pt-BR" altLang="pt-BR">
                <a:solidFill>
                  <a:srgbClr val="0000FF"/>
                </a:solidFill>
              </a:rPr>
              <a:t>Jesus disse “filhinhos”, termo de carinho, (gr. </a:t>
            </a:r>
            <a:r>
              <a:rPr lang="pt-BR" altLang="pt-BR" i="1">
                <a:solidFill>
                  <a:srgbClr val="0000FF"/>
                </a:solidFill>
              </a:rPr>
              <a:t>tekna</a:t>
            </a:r>
            <a:r>
              <a:rPr lang="pt-BR" altLang="pt-BR">
                <a:solidFill>
                  <a:srgbClr val="0000FF"/>
                </a:solidFill>
              </a:rPr>
              <a:t>), usada única vez neste evangelho.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AFB63D1-6E1E-4D2C-8A89-604C75E2A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3213100"/>
            <a:ext cx="6769100" cy="2736850"/>
          </a:xfrm>
          <a:solidFill>
            <a:schemeClr val="bg1">
              <a:alpha val="53999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pt-BR" altLang="pt-BR" b="1"/>
              <a:t>Foi Jesus quem deu.</a:t>
            </a:r>
          </a:p>
          <a:p>
            <a:pPr marL="990600" lvl="1" indent="-533400"/>
            <a:r>
              <a:rPr lang="pt-BR" altLang="pt-BR" b="1">
                <a:solidFill>
                  <a:srgbClr val="0000FF"/>
                </a:solidFill>
              </a:rPr>
              <a:t>Ele é nossa maior autoridade.</a:t>
            </a:r>
          </a:p>
          <a:p>
            <a:pPr marL="990600" lvl="1" indent="-533400"/>
            <a:r>
              <a:rPr lang="pt-BR" altLang="pt-BR" b="1">
                <a:solidFill>
                  <a:srgbClr val="0000FF"/>
                </a:solidFill>
              </a:rPr>
              <a:t>Ele é nosso maior exemplo.</a:t>
            </a:r>
          </a:p>
          <a:p>
            <a:pPr marL="990600" lvl="1" indent="-533400"/>
            <a:r>
              <a:rPr lang="pt-BR" altLang="pt-BR" b="1">
                <a:solidFill>
                  <a:srgbClr val="0000FF"/>
                </a:solidFill>
              </a:rPr>
              <a:t>Sua palavra é a de Deus para nós.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CCED4BBD-ED36-43EC-8CD5-ADF1FE13D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5746750"/>
          </a:xfrm>
        </p:spPr>
        <p:txBody>
          <a:bodyPr/>
          <a:lstStyle/>
          <a:p>
            <a:r>
              <a:rPr lang="pt-BR" altLang="pt-BR" sz="4800">
                <a:solidFill>
                  <a:srgbClr val="0000FF"/>
                </a:solidFill>
                <a:latin typeface="Arial Black" panose="020B0A04020102020204" pitchFamily="34" charset="0"/>
              </a:rPr>
              <a:t>MAS, ALÉM DE MANDAMENTO, A </a:t>
            </a:r>
            <a:r>
              <a:rPr lang="pt-BR" altLang="pt-BR" sz="4800">
                <a:latin typeface="Arial Black" panose="020B0A04020102020204" pitchFamily="34" charset="0"/>
              </a:rPr>
              <a:t>SEGUNDA</a:t>
            </a:r>
            <a:r>
              <a:rPr lang="pt-BR" altLang="pt-BR" sz="4800">
                <a:solidFill>
                  <a:srgbClr val="0000FF"/>
                </a:solidFill>
                <a:latin typeface="Arial Black" panose="020B0A04020102020204" pitchFamily="34" charset="0"/>
              </a:rPr>
              <a:t> RAZÃO PARA CULTIVAR O AMOR NA IGREJA É QUE ESTE É O GRANDE </a:t>
            </a:r>
            <a:r>
              <a:rPr lang="pt-BR" altLang="pt-BR" sz="4800" u="sng">
                <a:solidFill>
                  <a:srgbClr val="0000FF"/>
                </a:solidFill>
                <a:latin typeface="Arial Black" panose="020B0A04020102020204" pitchFamily="34" charset="0"/>
              </a:rPr>
              <a:t>DESEJO</a:t>
            </a:r>
            <a:r>
              <a:rPr lang="pt-BR" altLang="pt-BR" sz="4800">
                <a:solidFill>
                  <a:srgbClr val="0000FF"/>
                </a:solidFill>
                <a:latin typeface="Arial Black" panose="020B0A04020102020204" pitchFamily="34" charset="0"/>
              </a:rPr>
              <a:t> DE JESUS.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597</Words>
  <Application>Microsoft Office PowerPoint</Application>
  <PresentationFormat>Apresentação na tela (4:3)</PresentationFormat>
  <Paragraphs>58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Verdana</vt:lpstr>
      <vt:lpstr>Times New Roman</vt:lpstr>
      <vt:lpstr>Tahoma</vt:lpstr>
      <vt:lpstr>Design padrão</vt:lpstr>
      <vt:lpstr>Só vale a pena por amor </vt:lpstr>
      <vt:lpstr>O amor é o centro  das ações de Deus</vt:lpstr>
      <vt:lpstr>POR QUÊ? </vt:lpstr>
      <vt:lpstr>HÁ TRÊS RAZÕES DADAS POR JESUS EM Jo 13:34-35 PARA NOS AMAR UNS AOS OUTROS </vt:lpstr>
      <vt:lpstr>“Novo mandamento vos dou: que vos ameis uns aos outros; assim como Eu vos amei, que também vos ameis uns aos outros. Nisto conhecerão todos que sois Meus discípulos: se tiverdes amor uns aos outros.”</vt:lpstr>
      <vt:lpstr>1ª</vt:lpstr>
      <vt:lpstr>Apresentação do PowerPoint</vt:lpstr>
      <vt:lpstr>Apresentação do PowerPoint</vt:lpstr>
      <vt:lpstr>MAS, ALÉM DE MANDAMENTO, A SEGUNDA RAZÃO PARA CULTIVAR O AMOR NA IGREJA É QUE ESTE É O GRANDE DESEJO DE JESUS.</vt:lpstr>
      <vt:lpstr>2ª</vt:lpstr>
      <vt:lpstr>Apresentação do PowerPoint</vt:lpstr>
      <vt:lpstr>Apresentação do PowerPoint</vt:lpstr>
      <vt:lpstr>Apresentação do PowerPoint</vt:lpstr>
      <vt:lpstr>3ª</vt:lpstr>
      <vt:lpstr>Apresentação do PowerPoint</vt:lpstr>
      <vt:lpstr>Amar é a maior prova para convencer os descrentes. </vt:lpstr>
      <vt:lpstr>Amar os irmãos é a credencial do crente e da igreja de que seguem a Cristo.</vt:lpstr>
      <vt:lpstr>Apresentação do PowerPoint</vt:lpstr>
      <vt:lpstr>Apresentação do PowerPoint</vt:lpstr>
      <vt:lpstr>Apresentação do PowerPoint</vt:lpstr>
    </vt:vector>
  </TitlesOfParts>
  <Company>IAENE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Só vale a pena por amor </dc:title>
  <dc:subject>SM-FIDELIDADE 2005</dc:subject>
  <dc:creator>Pr. MARCELO AUGUSTO DE CARVALHO</dc:creator>
  <cp:keywords>www.4tons.com.br</cp:keywords>
  <dc:description>COMÉRCIO PROIBIDO. USO PESSOAL</dc:description>
  <cp:lastModifiedBy>Pr. Marcelo Carvalho</cp:lastModifiedBy>
  <cp:revision>21</cp:revision>
  <dcterms:created xsi:type="dcterms:W3CDTF">2004-10-01T17:01:30Z</dcterms:created>
  <dcterms:modified xsi:type="dcterms:W3CDTF">2019-10-21T12:42:59Z</dcterms:modified>
  <cp:category>FIDELIDADE</cp:category>
</cp:coreProperties>
</file>