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199" autoAdjust="0"/>
  </p:normalViewPr>
  <p:slideViewPr>
    <p:cSldViewPr>
      <p:cViewPr varScale="1">
        <p:scale>
          <a:sx n="57" d="100"/>
          <a:sy n="57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 smtClean="0"/>
              <a:t>Clique para editar os estilos do texto mestre</a:t>
            </a:r>
          </a:p>
          <a:p>
            <a:pPr lvl="1"/>
            <a:r>
              <a:rPr lang="pt-BR" altLang="pt-BR" noProof="0" smtClean="0"/>
              <a:t>Segundo nível</a:t>
            </a:r>
          </a:p>
          <a:p>
            <a:pPr lvl="2"/>
            <a:r>
              <a:rPr lang="pt-BR" altLang="pt-BR" noProof="0" smtClean="0"/>
              <a:t>Terceiro nível</a:t>
            </a:r>
          </a:p>
          <a:p>
            <a:pPr lvl="3"/>
            <a:r>
              <a:rPr lang="pt-BR" altLang="pt-BR" noProof="0" smtClean="0"/>
              <a:t>Quarto nível</a:t>
            </a:r>
          </a:p>
          <a:p>
            <a:pPr lvl="4"/>
            <a:r>
              <a:rPr lang="pt-BR" altLang="pt-BR" noProof="0" smtClean="0"/>
              <a:t>Quinto nível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4D00790-2A63-4F21-B557-8E8C0D328A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38426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pt-BR" altLang="pt-BR" b="1" smtClean="0"/>
              <a:t>www.4tons.com</a:t>
            </a:r>
          </a:p>
          <a:p>
            <a:pPr algn="ctr" eaLnBrk="1" hangingPunct="1"/>
            <a:r>
              <a:rPr lang="pt-BR" altLang="pt-BR" b="1" smtClean="0"/>
              <a:t>Pr. Marcelo Augusto de Carvalho</a:t>
            </a:r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5986EF-377F-4E27-BC18-F404F6D932A6}" type="slidenum">
              <a:rPr lang="pt-BR" altLang="pt-BR"/>
              <a:pPr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0490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45224-CB46-450E-ACBE-524FAC6C4DA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42780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1A5B-A0B9-4D32-9DCF-CD312315CB2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35745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8DF8F-D622-497C-B2D2-1D64DD1CD91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9719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D044C-2E4B-4A01-AC0C-F1E371812B7F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8381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31AF7-BEE3-49EE-B3B3-C2F7A6B0000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797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D0BDD-3E10-40CF-B1D2-0B6D84ECFF0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25625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4229-F580-420B-984D-B3A1F3D80CF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1495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58645-A931-4CF2-ACB9-4D9242D19BA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8971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26905-944A-4A93-BDCF-5C18151695C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25228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3E18D-A54B-4F33-ACA8-03A7BC56597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42898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C20F6-043F-4D57-8D2A-ED75014FB7B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7839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os estilos do texto mestre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  <a:p>
            <a:pPr lvl="3"/>
            <a:r>
              <a:rPr lang="en-US" altLang="pt-BR" smtClean="0"/>
              <a:t>Quarto nível</a:t>
            </a:r>
          </a:p>
          <a:p>
            <a:pPr lvl="4"/>
            <a:r>
              <a:rPr lang="en-US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02CD957-5713-4BE2-9014-71C0A6296B36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endParaRPr lang="pt-BR" altLang="pt-BR" sz="44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pt-BR" altLang="pt-BR" sz="3200" smtClean="0"/>
          </a:p>
        </p:txBody>
      </p:sp>
      <p:pic>
        <p:nvPicPr>
          <p:cNvPr id="3076" name="Picture 4" descr="tela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7777163" cy="4525963"/>
          </a:xfrm>
        </p:spPr>
        <p:txBody>
          <a:bodyPr/>
          <a:lstStyle/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pt-BR" altLang="pt-BR" sz="2400" b="1" smtClean="0"/>
              <a:t>O que é planejamento? Dentre as várias definições de planejamento que existem, vamos considerar esta: planejar é dizer ou escrever antecipadamente o que se pretende fazer dentro de um determinado período de tempo </a:t>
            </a:r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endParaRPr lang="pt-BR" altLang="pt-BR" sz="1800" b="1" smtClean="0"/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pt-BR" altLang="pt-BR" sz="2400" b="1" smtClean="0"/>
              <a:t>No salmo que acabamos de ler, está clara a idéia de que Deus tem um planejamento diário para cada pessoa que deseja viver em santidade cada dia.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7632700" cy="4525963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pt-BR" altLang="pt-BR" sz="2200" b="1" smtClean="0"/>
              <a:t>O objetivo do programa de Deus é neutralizar as estratégias do inimigo para a sua vida cada dia. 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pt-BR" altLang="pt-BR" sz="2200" b="1" smtClean="0"/>
              <a:t>Você quer buscar Deus nas primeiras horas de 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pt-BR" altLang="pt-BR" sz="2200" b="1" smtClean="0"/>
              <a:t>cada dia e viver ou quer ser escravo da maldade 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pt-BR" altLang="pt-BR" sz="2200" b="1" smtClean="0"/>
              <a:t>de Satanás para a sua vida a cada dia? A falta de relacionamento diário com Deus afeta nosso discernimento em todos os aspectos da vida. Especialmente os da Mordomia Cristã.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7921625" cy="1036638"/>
          </a:xfrm>
        </p:spPr>
        <p:txBody>
          <a:bodyPr/>
          <a:lstStyle/>
          <a:p>
            <a:pPr marL="92075" indent="-92075" algn="ctr" eaLnBrk="1" hangingPunct="1">
              <a:buFontTx/>
              <a:buNone/>
            </a:pPr>
            <a:r>
              <a:rPr lang="pt-BR" altLang="pt-BR" b="1" smtClean="0"/>
              <a:t>III.  O Homem Interior Deve se Renovar</a:t>
            </a:r>
          </a:p>
          <a:p>
            <a:pPr marL="92075" indent="-92075" algn="ctr" eaLnBrk="1" hangingPunct="1">
              <a:buFontTx/>
              <a:buNone/>
            </a:pPr>
            <a:r>
              <a:rPr lang="pt-BR" altLang="pt-BR" b="1" smtClean="0"/>
              <a:t> Cada Dia</a:t>
            </a:r>
          </a:p>
          <a:p>
            <a:pPr marL="92075" indent="-92075" eaLnBrk="1" hangingPunct="1">
              <a:buFontTx/>
              <a:buNone/>
            </a:pPr>
            <a:endParaRPr lang="pt-BR" altLang="pt-BR" b="1" smtClean="0"/>
          </a:p>
        </p:txBody>
      </p:sp>
      <p:sp>
        <p:nvSpPr>
          <p:cNvPr id="15363" name="Text Box 0"/>
          <p:cNvSpPr txBox="1">
            <a:spLocks noChangeArrowheads="1"/>
          </p:cNvSpPr>
          <p:nvPr/>
        </p:nvSpPr>
        <p:spPr bwMode="auto">
          <a:xfrm>
            <a:off x="971550" y="3141663"/>
            <a:ext cx="7848600" cy="298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b="1"/>
              <a:t>O nosso homem interior se renova de </a:t>
            </a:r>
          </a:p>
          <a:p>
            <a:pPr eaLnBrk="1" hangingPunct="1"/>
            <a:r>
              <a:rPr lang="pt-BR" altLang="pt-BR" sz="2800" b="1"/>
              <a:t>dia em dia ... </a:t>
            </a:r>
            <a:r>
              <a:rPr lang="pt-BR" altLang="pt-BR" sz="2000" b="1"/>
              <a:t>II Cor. 4:16</a:t>
            </a:r>
            <a:endParaRPr lang="pt-BR" altLang="pt-BR" sz="800" b="1"/>
          </a:p>
          <a:p>
            <a:pPr eaLnBrk="1" hangingPunct="1"/>
            <a:endParaRPr lang="pt-BR" altLang="pt-BR" sz="2000" b="1"/>
          </a:p>
          <a:p>
            <a:pPr eaLnBrk="1" hangingPunct="1"/>
            <a:r>
              <a:rPr lang="pt-BR" altLang="pt-BR" sz="2800" b="1"/>
              <a:t>Dia após dia, morro! I </a:t>
            </a:r>
            <a:r>
              <a:rPr lang="pt-BR" altLang="pt-BR" sz="2000" b="1"/>
              <a:t>Cor. 15:31</a:t>
            </a:r>
            <a:r>
              <a:rPr lang="pt-BR" altLang="pt-BR" sz="2800" b="1"/>
              <a:t>, para que possa aperfeiçoar a minha santidade </a:t>
            </a:r>
          </a:p>
          <a:p>
            <a:pPr eaLnBrk="1" hangingPunct="1"/>
            <a:r>
              <a:rPr lang="pt-BR" altLang="pt-BR" sz="2800" b="1"/>
              <a:t>no temor de Deus.  </a:t>
            </a:r>
            <a:r>
              <a:rPr lang="pt-BR" altLang="pt-BR" sz="2000" b="1"/>
              <a:t>II Cor. 7:1</a:t>
            </a:r>
            <a:r>
              <a:rPr lang="pt-BR" altLang="pt-BR" sz="2000"/>
              <a:t> </a:t>
            </a:r>
          </a:p>
          <a:p>
            <a:pPr eaLnBrk="1" hangingPunct="1">
              <a:spcBef>
                <a:spcPct val="50000"/>
              </a:spcBef>
            </a:pPr>
            <a:endParaRPr lang="pt-BR" altLang="pt-B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7704138" cy="4525963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“Eu te ouvi no tempo da oportunidade e te socorri no dia da salvação; eis agora, o 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tempo sobremodo oportuno, eis, 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agora o dia da salvação” – </a:t>
            </a:r>
            <a:r>
              <a:rPr lang="pt-BR" altLang="pt-BR" sz="2000" b="1" u="sng" smtClean="0"/>
              <a:t>II Cor. 6:2.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endParaRPr lang="pt-BR" altLang="pt-BR" sz="1800" b="1" u="sng" smtClean="0"/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“Santificai-vos hoje porque amanhã o Senhor fará maravilhas no meio de vós”  </a:t>
            </a:r>
            <a:r>
              <a:rPr lang="pt-BR" altLang="pt-BR" sz="2000" b="1" u="sng" smtClean="0"/>
              <a:t>Josué 3:5</a:t>
            </a:r>
            <a:r>
              <a:rPr lang="pt-BR" altLang="pt-BR" sz="2000" b="1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002587" cy="4525963"/>
          </a:xfrm>
        </p:spPr>
        <p:txBody>
          <a:bodyPr/>
          <a:lstStyle/>
          <a:p>
            <a:pPr marL="715963" indent="-715963" eaLnBrk="1" hangingPunct="1">
              <a:buFontTx/>
              <a:buAutoNum type="romanUcPeriod" startAt="4"/>
            </a:pPr>
            <a:r>
              <a:rPr lang="pt-BR" altLang="pt-BR" sz="2800" b="1" smtClean="0"/>
              <a:t>Para Ter Paz e Alegria no Coração:</a:t>
            </a:r>
          </a:p>
          <a:p>
            <a:pPr marL="715963" indent="-715963" eaLnBrk="1" hangingPunct="1">
              <a:buFontTx/>
              <a:buNone/>
            </a:pPr>
            <a:endParaRPr lang="pt-BR" altLang="pt-BR" sz="1200" b="1" smtClean="0"/>
          </a:p>
          <a:p>
            <a:pPr marL="715963" indent="-715963" eaLnBrk="1" hangingPunct="1">
              <a:lnSpc>
                <a:spcPct val="190000"/>
              </a:lnSpc>
              <a:buFontTx/>
              <a:buNone/>
            </a:pPr>
            <a:r>
              <a:rPr lang="pt-BR" altLang="pt-BR" sz="2800" b="1" smtClean="0"/>
              <a:t>      </a:t>
            </a:r>
            <a:r>
              <a:rPr lang="pt-BR" altLang="pt-BR" sz="2000" b="1" u="sng" smtClean="0"/>
              <a:t>Jeremias 15:16</a:t>
            </a:r>
            <a:r>
              <a:rPr lang="pt-BR" altLang="pt-BR" sz="2200" b="1" smtClean="0"/>
              <a:t>  - “Achadas as tuas palavras logo as comi; as tuas palavras me foram gozo e alegria </a:t>
            </a:r>
          </a:p>
          <a:p>
            <a:pPr marL="715963" indent="-715963" eaLnBrk="1" hangingPunct="1">
              <a:lnSpc>
                <a:spcPct val="190000"/>
              </a:lnSpc>
              <a:buFontTx/>
              <a:buNone/>
            </a:pPr>
            <a:r>
              <a:rPr lang="pt-BR" altLang="pt-BR" sz="2200" b="1" smtClean="0"/>
              <a:t>         para o coração, pois pelo teu  nome sou </a:t>
            </a:r>
          </a:p>
          <a:p>
            <a:pPr marL="715963" indent="-715963" eaLnBrk="1" hangingPunct="1">
              <a:lnSpc>
                <a:spcPct val="190000"/>
              </a:lnSpc>
              <a:buFontTx/>
              <a:buNone/>
            </a:pPr>
            <a:r>
              <a:rPr lang="pt-BR" altLang="pt-BR" sz="2200" b="1" smtClean="0"/>
              <a:t>         chamado, Ó Senhor, Deus dos Exércitos”.</a:t>
            </a:r>
            <a:r>
              <a:rPr lang="pt-BR" altLang="pt-BR" sz="22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1663" y="1600200"/>
            <a:ext cx="8147050" cy="4525963"/>
          </a:xfrm>
        </p:spPr>
        <p:txBody>
          <a:bodyPr/>
          <a:lstStyle/>
          <a:p>
            <a:pPr marL="365125" indent="-365125" algn="ctr" eaLnBrk="1" hangingPunct="1">
              <a:buFontTx/>
              <a:buNone/>
            </a:pPr>
            <a:r>
              <a:rPr lang="pt-BR" altLang="pt-BR" b="1" smtClean="0"/>
              <a:t>Três questões merecem nossa atenção neste versículo:</a:t>
            </a:r>
          </a:p>
          <a:p>
            <a:pPr marL="365125" indent="-365125" eaLnBrk="1" hangingPunct="1">
              <a:buFontTx/>
              <a:buNone/>
            </a:pPr>
            <a:endParaRPr lang="pt-BR" altLang="pt-BR" sz="1800" b="1" smtClean="0"/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1 </a:t>
            </a:r>
            <a:r>
              <a:rPr lang="pt-BR" altLang="pt-BR" sz="2800" b="1" u="sng" smtClean="0"/>
              <a:t>Achadas as tuas palavras:</a:t>
            </a:r>
            <a:r>
              <a:rPr lang="pt-BR" altLang="pt-BR" sz="2800" smtClean="0"/>
              <a:t> “Buscar-me-eis e me achareis quando me buscardes de todo o vosso coração.” </a:t>
            </a:r>
            <a:r>
              <a:rPr lang="pt-BR" altLang="pt-BR" sz="2000" b="1" smtClean="0"/>
              <a:t>Jer. 29:13.</a:t>
            </a:r>
            <a:r>
              <a:rPr lang="pt-BR" altLang="pt-BR" sz="2800" smtClean="0"/>
              <a:t> 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2 </a:t>
            </a:r>
            <a:r>
              <a:rPr lang="pt-BR" altLang="pt-BR" sz="2800" b="1" u="sng" smtClean="0"/>
              <a:t>Logo as comi:</a:t>
            </a:r>
            <a:r>
              <a:rPr lang="pt-BR" altLang="pt-BR" sz="2800" smtClean="0"/>
              <a:t> É preciso comer a palavra, colocar o alimento divino no meu coração</a:t>
            </a:r>
            <a:r>
              <a:rPr lang="pt-BR" altLang="pt-B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11325"/>
            <a:ext cx="7848600" cy="4525963"/>
          </a:xfrm>
        </p:spPr>
        <p:txBody>
          <a:bodyPr/>
          <a:lstStyle/>
          <a:p>
            <a:pPr marL="92075" indent="-92075" algn="ctr" eaLnBrk="1" hangingPunct="1">
              <a:buFontTx/>
              <a:buNone/>
            </a:pPr>
            <a:r>
              <a:rPr lang="pt-BR" altLang="pt-BR" b="1" smtClean="0"/>
              <a:t>3  </a:t>
            </a:r>
            <a:r>
              <a:rPr lang="pt-BR" altLang="pt-BR" b="1" u="sng" smtClean="0"/>
              <a:t>As</a:t>
            </a:r>
            <a:r>
              <a:rPr lang="pt-BR" altLang="pt-BR" u="sng" smtClean="0"/>
              <a:t> </a:t>
            </a:r>
            <a:r>
              <a:rPr lang="pt-BR" altLang="pt-BR" b="1" u="sng" smtClean="0"/>
              <a:t>tuas palavras me foram gozo e    alegria para o coração</a:t>
            </a:r>
            <a:r>
              <a:rPr lang="pt-BR" altLang="pt-BR" b="1" smtClean="0"/>
              <a:t>.</a:t>
            </a:r>
          </a:p>
          <a:p>
            <a:pPr marL="92075" indent="-92075" eaLnBrk="1" hangingPunct="1">
              <a:buFontTx/>
              <a:buNone/>
            </a:pPr>
            <a:r>
              <a:rPr lang="pt-BR" altLang="pt-BR" smtClean="0"/>
              <a:t> </a:t>
            </a:r>
          </a:p>
          <a:p>
            <a:pPr marL="92075" indent="-92075" eaLnBrk="1" hangingPunct="1">
              <a:lnSpc>
                <a:spcPct val="150000"/>
              </a:lnSpc>
              <a:buFontTx/>
              <a:buNone/>
            </a:pPr>
            <a:r>
              <a:rPr lang="pt-BR" altLang="pt-BR" sz="2600" smtClean="0"/>
              <a:t>“</a:t>
            </a:r>
            <a:r>
              <a:rPr lang="pt-BR" altLang="pt-BR" sz="2600" b="1" smtClean="0"/>
              <a:t>Nas primeiras horas do novo dia o Senhor despertava de seu repouso e sua alma e lábios eram ungidos de graça para que a pudesse transmitir a outros”</a:t>
            </a:r>
            <a:r>
              <a:rPr lang="pt-BR" altLang="pt-BR" smtClean="0"/>
              <a:t> </a:t>
            </a:r>
            <a:r>
              <a:rPr lang="pt-BR" altLang="pt-BR" sz="2000" smtClean="0"/>
              <a:t>- </a:t>
            </a:r>
            <a:r>
              <a:rPr lang="pt-BR" altLang="pt-BR" sz="2000" b="1" i="1" smtClean="0"/>
              <a:t>Parábolas de Jesus</a:t>
            </a:r>
            <a:r>
              <a:rPr lang="pt-BR" altLang="pt-BR" sz="2000" i="1" smtClean="0"/>
              <a:t>, pág. 139.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7775575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t-BR" altLang="pt-BR" sz="2800" b="1" u="sng" smtClean="0"/>
              <a:t>Conclusão: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Andar com Deus e aprofundar nosso relacionamento com Ele é uma questão de vida e longevidade. Em Deuteronômio 30:20, lemos: “Amando ao Senhor, teu Deus, dando ouvidos à Sua voz e apegando-te a Ele; pois disto depende a tua vida e longevidade...”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82763"/>
            <a:ext cx="7848600" cy="4525962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Andar com Deus diariamente nos permitirá viver um cristianismo real e autêntico. O recebimento da unção diária do 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Espírito Santo traz em Si toda 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a vida e o poder de Cristo 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que nos faz mais do que 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vencedores, em todas 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pt-BR" altLang="pt-BR" sz="2800" b="1" smtClean="0"/>
              <a:t>as circunstâncias.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782763"/>
            <a:ext cx="6985000" cy="4525962"/>
          </a:xfrm>
        </p:spPr>
        <p:txBody>
          <a:bodyPr/>
          <a:lstStyle/>
          <a:p>
            <a:pPr marL="0" indent="0" algn="ctr" eaLnBrk="1" hangingPunct="1">
              <a:lnSpc>
                <a:spcPct val="210000"/>
              </a:lnSpc>
              <a:buFontTx/>
              <a:buNone/>
            </a:pPr>
            <a:r>
              <a:rPr lang="pt-BR" altLang="pt-BR" sz="2800" b="1" smtClean="0"/>
              <a:t>Andar com Deus diariamente nos mantêm ligados ao céu e recebemos uma influência transformadora direta do Senhor Jesus Cristo. </a:t>
            </a:r>
            <a:endParaRPr lang="pt-BR" alt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0"/>
          <p:cNvSpPr txBox="1">
            <a:spLocks noChangeArrowheads="1"/>
          </p:cNvSpPr>
          <p:nvPr/>
        </p:nvSpPr>
        <p:spPr bwMode="auto">
          <a:xfrm>
            <a:off x="684213" y="1700213"/>
            <a:ext cx="784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468313" y="1241425"/>
            <a:ext cx="8353425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pt-BR" sz="900" b="1"/>
          </a:p>
          <a:p>
            <a:pPr algn="ctr" eaLnBrk="1" hangingPunct="1"/>
            <a:r>
              <a:rPr lang="en-US" altLang="pt-BR" sz="2800" b="1"/>
              <a:t>INTRODUÇÃO </a:t>
            </a:r>
            <a:endParaRPr lang="en-US" altLang="pt-BR" sz="1200" b="1"/>
          </a:p>
          <a:p>
            <a:pPr algn="ctr" eaLnBrk="1" hangingPunct="1"/>
            <a:endParaRPr lang="en-US" altLang="pt-BR" b="1"/>
          </a:p>
          <a:p>
            <a:pPr eaLnBrk="1" hangingPunct="1">
              <a:lnSpc>
                <a:spcPct val="140000"/>
              </a:lnSpc>
            </a:pPr>
            <a:r>
              <a:rPr lang="pt-BR" altLang="pt-BR" sz="2400" b="1"/>
              <a:t>Deus me salva nas primeiras horas de cada manhã </a:t>
            </a:r>
          </a:p>
          <a:p>
            <a:pPr eaLnBrk="1" hangingPunct="1">
              <a:lnSpc>
                <a:spcPct val="140000"/>
              </a:lnSpc>
            </a:pPr>
            <a:r>
              <a:rPr lang="pt-BR" altLang="pt-BR" sz="2400" b="1"/>
              <a:t>para que eu possa ser santo durante o dia. Sem o recebimento diário do poder que vem da Palavra não conseguirei viver como filho de Deus, pois a todos</a:t>
            </a:r>
          </a:p>
          <a:p>
            <a:pPr eaLnBrk="1" hangingPunct="1">
              <a:lnSpc>
                <a:spcPct val="140000"/>
              </a:lnSpc>
            </a:pPr>
            <a:r>
              <a:rPr lang="pt-BR" altLang="pt-BR" sz="2400" b="1"/>
              <a:t> que o receberam deu lhes poder de serem feitos de Deus. Sem projetar em primeiro lugar o poder de Deus em minha vida, nesse dia serei controlado por minha carnalidade.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7848600" cy="4852988"/>
          </a:xfrm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buFontTx/>
              <a:buNone/>
            </a:pPr>
            <a:r>
              <a:rPr lang="pt-BR" altLang="pt-BR" sz="2400" b="1" smtClean="0"/>
              <a:t>“Quem usa a completa armadura de Deus e separa algum tempo cada dia para meditar e orar, e também para estudar as Escrituras, estará ligado ao Céu e terá uma influência transformadora e salvadora sobre os que o rodeiam.  Terá importantes pensamentos, nobres aspirações e claras percepções da verdade e da obra de Deus. </a:t>
            </a:r>
          </a:p>
          <a:p>
            <a:pPr marL="0" indent="0" algn="ctr" eaLnBrk="1" hangingPunct="1">
              <a:lnSpc>
                <a:spcPct val="120000"/>
              </a:lnSpc>
              <a:buFontTx/>
              <a:buNone/>
            </a:pPr>
            <a:r>
              <a:rPr lang="pt-BR" altLang="pt-BR" sz="2400" b="1" smtClean="0"/>
              <a:t>Anelará pela pureza, pela luz, pelo amor,</a:t>
            </a:r>
          </a:p>
          <a:p>
            <a:pPr marL="0" indent="0" algn="ctr" eaLnBrk="1" hangingPunct="1">
              <a:lnSpc>
                <a:spcPct val="120000"/>
              </a:lnSpc>
              <a:buFontTx/>
              <a:buNone/>
            </a:pPr>
            <a:r>
              <a:rPr lang="pt-BR" altLang="pt-BR" sz="2400" b="1" smtClean="0"/>
              <a:t>e por todas as graças celestiais” –</a:t>
            </a:r>
          </a:p>
          <a:p>
            <a:pPr marL="0" indent="0" algn="ctr" eaLnBrk="1" hangingPunct="1">
              <a:lnSpc>
                <a:spcPct val="120000"/>
              </a:lnSpc>
              <a:buFontTx/>
              <a:buNone/>
            </a:pPr>
            <a:r>
              <a:rPr lang="pt-BR" altLang="pt-BR" sz="2400" b="1" smtClean="0"/>
              <a:t> </a:t>
            </a:r>
            <a:r>
              <a:rPr lang="pt-BR" altLang="pt-BR" sz="2000" b="1" u="sng" smtClean="0"/>
              <a:t>Testimonies, Vol. 5, pág. 112</a:t>
            </a:r>
            <a:r>
              <a:rPr lang="pt-BR" altLang="pt-BR" sz="2000" smtClean="0"/>
              <a:t>.</a:t>
            </a:r>
          </a:p>
          <a:p>
            <a:pPr marL="0" indent="0" algn="ctr" eaLnBrk="1" hangingPunct="1">
              <a:lnSpc>
                <a:spcPct val="120000"/>
              </a:lnSpc>
              <a:buFontTx/>
              <a:buNone/>
            </a:pPr>
            <a:endParaRPr lang="pt-BR" alt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24000"/>
            <a:ext cx="7921625" cy="4784725"/>
          </a:xfrm>
        </p:spPr>
        <p:txBody>
          <a:bodyPr/>
          <a:lstStyle/>
          <a:p>
            <a:pPr marL="0" indent="0"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pt-BR" altLang="pt-BR" sz="2400" b="1" smtClean="0"/>
              <a:t>Essa será a linha central do assunto durante essa semana, buscar Deus nas primeiras horas de cada dia para ser santo na vida de oração, para que como santo possa santificar o sábado. Vamos ver que</a:t>
            </a:r>
          </a:p>
          <a:p>
            <a:pPr marL="0" indent="0"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pt-BR" altLang="pt-BR" sz="2400" b="1" smtClean="0"/>
              <a:t> para adorar devidamente a Deus com os dízimos </a:t>
            </a:r>
          </a:p>
          <a:p>
            <a:pPr marL="0" indent="0"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pt-BR" altLang="pt-BR" sz="2400" b="1" smtClean="0"/>
              <a:t>e ofertas também preciso ser um santo, que </a:t>
            </a:r>
          </a:p>
          <a:p>
            <a:pPr marL="0" indent="0"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pt-BR" altLang="pt-BR" sz="2400" b="1" smtClean="0"/>
              <a:t>busca poder na palavra nas primeiras horas </a:t>
            </a:r>
          </a:p>
          <a:p>
            <a:pPr marL="0" indent="0"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pt-BR" altLang="pt-BR" sz="2400" b="1" smtClean="0"/>
              <a:t>de cada dia.</a:t>
            </a:r>
          </a:p>
          <a:p>
            <a:pPr marL="0" indent="0" eaLnBrk="1" hangingPunct="1">
              <a:lnSpc>
                <a:spcPct val="160000"/>
              </a:lnSpc>
            </a:pPr>
            <a:endParaRPr lang="pt-BR" alt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7921625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Salvação por um dia, o que a Bíblia e o Espírito de Profecia falam a respeito deste assunto? Como o fato de que a salvação é por um dia deve afetar as minhas prioridades diárias? 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De onde vem esse princípio de que sou 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salvo dentro de uma unidade de tempo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 chamada dia?</a:t>
            </a:r>
          </a:p>
          <a:p>
            <a:pPr marL="0" indent="0" eaLnBrk="1" hangingPunct="1">
              <a:buFontTx/>
              <a:buNone/>
            </a:pPr>
            <a:endParaRPr lang="pt-BR" altLang="pt-BR" sz="2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55775"/>
            <a:ext cx="8085137" cy="5102225"/>
          </a:xfrm>
        </p:spPr>
        <p:txBody>
          <a:bodyPr/>
          <a:lstStyle/>
          <a:p>
            <a:pPr marL="0" indent="0" eaLnBrk="1" hangingPunct="1">
              <a:lnSpc>
                <a:spcPct val="160000"/>
              </a:lnSpc>
              <a:buFontTx/>
              <a:buNone/>
            </a:pPr>
            <a:r>
              <a:rPr lang="pt-BR" altLang="pt-BR" sz="2600" b="1" smtClean="0"/>
              <a:t>No princípio Deus agiu para colocar todas as coisas em ordem.  “No princípio criou Deus os céus e a terra. A terra, porém, estava sem forma </a:t>
            </a:r>
          </a:p>
          <a:p>
            <a:pPr marL="0" indent="0" eaLnBrk="1" hangingPunct="1">
              <a:lnSpc>
                <a:spcPct val="160000"/>
              </a:lnSpc>
              <a:buFontTx/>
              <a:buNone/>
            </a:pPr>
            <a:r>
              <a:rPr lang="pt-BR" altLang="pt-BR" sz="2600" b="1" smtClean="0"/>
              <a:t>e vazia; havia trevas sobre a face do abismo, e o espírito de Deus pairava por sobre as águas” -       </a:t>
            </a:r>
          </a:p>
          <a:p>
            <a:pPr marL="0" indent="0" eaLnBrk="1" hangingPunct="1">
              <a:lnSpc>
                <a:spcPct val="160000"/>
              </a:lnSpc>
              <a:buFontTx/>
              <a:buNone/>
            </a:pPr>
            <a:r>
              <a:rPr lang="pt-BR" altLang="pt-BR" sz="2000" b="1" u="sng" smtClean="0"/>
              <a:t>Gênesis 1:1-2.</a:t>
            </a:r>
          </a:p>
          <a:p>
            <a:pPr marL="0" indent="0" eaLnBrk="1" hangingPunct="1">
              <a:lnSpc>
                <a:spcPct val="160000"/>
              </a:lnSpc>
              <a:buFontTx/>
              <a:buNone/>
            </a:pPr>
            <a:endParaRPr lang="pt-BR" altLang="pt-BR" sz="2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15963" indent="-533400" eaLnBrk="1" hangingPunct="1">
              <a:buFontTx/>
              <a:buAutoNum type="romanUcPeriod"/>
            </a:pPr>
            <a:r>
              <a:rPr lang="pt-BR" altLang="pt-BR" sz="3600" b="1" u="sng" smtClean="0"/>
              <a:t>É uma ordem vinda de Jesus...</a:t>
            </a:r>
          </a:p>
          <a:p>
            <a:pPr marL="715963" indent="-533400" eaLnBrk="1" hangingPunct="1">
              <a:buFontTx/>
              <a:buNone/>
            </a:pPr>
            <a:endParaRPr lang="pt-BR" altLang="pt-BR" sz="2000" b="1" u="sng" smtClean="0"/>
          </a:p>
          <a:p>
            <a:pPr marL="715963" indent="-533400" eaLnBrk="1" hangingPunct="1">
              <a:lnSpc>
                <a:spcPct val="120000"/>
              </a:lnSpc>
              <a:buFontTx/>
              <a:buNone/>
            </a:pPr>
            <a:r>
              <a:rPr lang="pt-BR" altLang="pt-BR" sz="3600" b="1" smtClean="0"/>
              <a:t>    </a:t>
            </a:r>
            <a:r>
              <a:rPr lang="pt-BR" altLang="pt-BR" sz="2800" b="1" smtClean="0"/>
              <a:t>Ele ordenou: “buscai, pois em primeiro lugar, o seu reino e a sua justiça, e </a:t>
            </a:r>
          </a:p>
          <a:p>
            <a:pPr marL="715963" indent="-53340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	todas as demais coisas vos </a:t>
            </a:r>
          </a:p>
          <a:p>
            <a:pPr marL="715963" indent="-53340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	serão acrescentadas”</a:t>
            </a:r>
          </a:p>
          <a:p>
            <a:pPr marL="715963" indent="-533400" eaLnBrk="1" hangingPunct="1">
              <a:lnSpc>
                <a:spcPct val="120000"/>
              </a:lnSpc>
              <a:buFontTx/>
              <a:buNone/>
            </a:pPr>
            <a:r>
              <a:rPr lang="pt-BR" altLang="pt-BR" sz="2800" b="1" smtClean="0"/>
              <a:t>	</a:t>
            </a:r>
            <a:r>
              <a:rPr lang="pt-BR" altLang="pt-BR" sz="2000" b="1" smtClean="0"/>
              <a:t> </a:t>
            </a:r>
            <a:r>
              <a:rPr lang="pt-BR" altLang="pt-BR" sz="2000" b="1" u="sng" smtClean="0"/>
              <a:t>Mateus 6:33.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7920037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O crente deve acordar cada manhã respirando Jesus. Despertar com fome e sede da palavra 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pt-BR" altLang="pt-BR" sz="2600" b="1" smtClean="0"/>
              <a:t>de Deus, assim como o corpo sente necessidade </a:t>
            </a:r>
          </a:p>
          <a:p>
            <a:pPr marL="0" indent="0" eaLnBrk="1" hangingPunct="1">
              <a:lnSpc>
                <a:spcPct val="140000"/>
              </a:lnSpc>
              <a:buFontTx/>
              <a:buNone/>
            </a:pPr>
            <a:r>
              <a:rPr lang="pt-BR" altLang="pt-BR" sz="2600" b="1" smtClean="0"/>
              <a:t>de ter a mais importante refeição pela manhã, da mesma forma o nosso coração necessita da primeira refeição espiritual antes de </a:t>
            </a:r>
          </a:p>
          <a:p>
            <a:pPr marL="0" indent="0" eaLnBrk="1" hangingPunct="1">
              <a:lnSpc>
                <a:spcPct val="140000"/>
              </a:lnSpc>
              <a:buFontTx/>
              <a:buNone/>
            </a:pPr>
            <a:r>
              <a:rPr lang="pt-BR" altLang="pt-BR" sz="2600" b="1" smtClean="0"/>
              <a:t>qualquer outra atividade.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7921625" cy="4525963"/>
          </a:xfrm>
        </p:spPr>
        <p:txBody>
          <a:bodyPr/>
          <a:lstStyle/>
          <a:p>
            <a:pPr marL="0" indent="0" eaLnBrk="1" hangingPunct="1">
              <a:lnSpc>
                <a:spcPct val="140000"/>
              </a:lnSpc>
              <a:buFontTx/>
              <a:buNone/>
            </a:pPr>
            <a:r>
              <a:rPr lang="pt-BR" altLang="pt-BR" sz="2400" b="1" smtClean="0"/>
              <a:t>Jesus ordena que Deus deve ser o primeiro. Então, quando se levantar, antes do banho, antes de trocar </a:t>
            </a:r>
          </a:p>
          <a:p>
            <a:pPr marL="0" indent="0" eaLnBrk="1" hangingPunct="1">
              <a:lnSpc>
                <a:spcPct val="140000"/>
              </a:lnSpc>
              <a:buFontTx/>
              <a:buNone/>
            </a:pPr>
            <a:r>
              <a:rPr lang="pt-BR" altLang="pt-BR" sz="2400" b="1" smtClean="0"/>
              <a:t>de roupa, ou de qualquer outra atividade por mais elementar que seja, primeiro vá á presença de Deus para que sua alma receba poder para você ser </a:t>
            </a:r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pt-BR" altLang="pt-BR" sz="2400" b="1" smtClean="0"/>
              <a:t>santo durante aquele dia. Sem esse poder, </a:t>
            </a:r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pt-BR" altLang="pt-BR" sz="2400" b="1" smtClean="0"/>
              <a:t>esse dia será um fracasso em todos os 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pt-BR" altLang="pt-BR" sz="2400" b="1" smtClean="0"/>
              <a:t>sentidos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7993062" cy="4525963"/>
          </a:xfrm>
        </p:spPr>
        <p:txBody>
          <a:bodyPr/>
          <a:lstStyle/>
          <a:p>
            <a:pPr marL="365125" indent="-365125" eaLnBrk="1" hangingPunct="1">
              <a:buFontTx/>
              <a:buAutoNum type="romanUcPeriod" startAt="2"/>
            </a:pPr>
            <a:r>
              <a:rPr lang="pt-BR" altLang="pt-BR" sz="2400" b="1" u="sng" smtClean="0"/>
              <a:t>Deus tem uma programação diária para minha vida</a:t>
            </a:r>
            <a:r>
              <a:rPr lang="pt-BR" altLang="pt-BR" sz="2600" b="1" smtClean="0"/>
              <a:t> </a:t>
            </a:r>
          </a:p>
          <a:p>
            <a:pPr marL="365125" indent="-365125" eaLnBrk="1" hangingPunct="1">
              <a:buFontTx/>
              <a:buNone/>
            </a:pPr>
            <a:endParaRPr lang="pt-BR" altLang="pt-BR" sz="2600" b="1" smtClean="0"/>
          </a:p>
          <a:p>
            <a:pPr marL="365125" indent="-365125" eaLnBrk="1" hangingPunct="1">
              <a:lnSpc>
                <a:spcPct val="160000"/>
              </a:lnSpc>
              <a:buFontTx/>
              <a:buNone/>
            </a:pPr>
            <a:r>
              <a:rPr lang="pt-BR" altLang="pt-BR" sz="2400" smtClean="0"/>
              <a:t>    </a:t>
            </a:r>
            <a:r>
              <a:rPr lang="pt-BR" altLang="pt-BR" sz="2300" b="1" u="sng" smtClean="0"/>
              <a:t>Salmo 139:16</a:t>
            </a:r>
            <a:r>
              <a:rPr lang="pt-BR" altLang="pt-BR" sz="2300" b="1" smtClean="0"/>
              <a:t> diz: “Os teus olhos me viram a     substância ainda informe, e no teu livro foram escritos todos os meus dias, cada um deles </a:t>
            </a:r>
          </a:p>
          <a:p>
            <a:pPr marL="365125" indent="-365125" eaLnBrk="1" hangingPunct="1">
              <a:lnSpc>
                <a:spcPct val="140000"/>
              </a:lnSpc>
              <a:buFontTx/>
              <a:buNone/>
            </a:pPr>
            <a:r>
              <a:rPr lang="pt-BR" altLang="pt-BR" sz="2300" b="1" smtClean="0"/>
              <a:t>     escrito e determinado, quando nenhum </a:t>
            </a:r>
          </a:p>
          <a:p>
            <a:pPr marL="365125" indent="-365125" eaLnBrk="1" hangingPunct="1">
              <a:lnSpc>
                <a:spcPct val="140000"/>
              </a:lnSpc>
              <a:buFontTx/>
              <a:buNone/>
            </a:pPr>
            <a:r>
              <a:rPr lang="pt-BR" altLang="pt-BR" sz="2300" b="1" smtClean="0"/>
              <a:t>     deles havia ainda.”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1065</Words>
  <Application>Microsoft Office PowerPoint</Application>
  <PresentationFormat>Apresentação na tela (4:3)</PresentationFormat>
  <Paragraphs>85</Paragraphs>
  <Slides>20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2" baseType="lpstr">
      <vt:lpstr>Arial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SEMANA DE MORDOMIA 2006</dc:subject>
  <dc:creator>Pr. MARCELO AUGUSTO DE CARVALHO; Manasses</dc:creator>
  <cp:keywords>www.4tons.com</cp:keywords>
  <dc:description>COMÉRCIO PROIBIDO. USO PESSOAL</dc:description>
  <cp:lastModifiedBy>APV - Marcelo Augusto de Carvalho</cp:lastModifiedBy>
  <cp:revision>11</cp:revision>
  <dcterms:created xsi:type="dcterms:W3CDTF">2006-03-28T13:11:47Z</dcterms:created>
  <dcterms:modified xsi:type="dcterms:W3CDTF">2016-10-26T19:45:45Z</dcterms:modified>
  <cp:category>SM-SERMÕES</cp:category>
</cp:coreProperties>
</file>