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65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379" autoAdjust="0"/>
  </p:normalViewPr>
  <p:slideViewPr>
    <p:cSldViewPr>
      <p:cViewPr varScale="1">
        <p:scale>
          <a:sx n="57" d="100"/>
          <a:sy n="57" d="100"/>
        </p:scale>
        <p:origin x="17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64BAA36-1DAF-4390-A279-C237FF9485FF}" type="datetimeFigureOut">
              <a:rPr lang="pt-BR"/>
              <a:pPr>
                <a:defRPr/>
              </a:pPr>
              <a:t>26/10/2016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 smtClean="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733D3F2-A3D6-40C8-AAEF-E73516EDAF3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29549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>
              <a:spcBef>
                <a:spcPct val="0"/>
              </a:spcBef>
            </a:pPr>
            <a:endParaRPr lang="pt-BR" altLang="pt-BR" smtClean="0"/>
          </a:p>
        </p:txBody>
      </p:sp>
      <p:sp>
        <p:nvSpPr>
          <p:cNvPr id="30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0AD5BDF-5564-444E-A3D2-5504FFC0941A}" type="slidenum">
              <a:rPr lang="pt-BR" altLang="pt-BR"/>
              <a:pPr/>
              <a:t>1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68278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DB5E4-CA66-4364-8405-14B2942998C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3457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C2E86F-A399-4725-8D85-CDB9826A9FD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6114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6B1F05-260E-4390-B5B7-2C42E89505A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86407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e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abe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t-B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9DAB8-8E3B-4E68-9D00-D505FA2B896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86935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8327F-F3E1-4C27-BD3A-72F6D9DC95B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849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2A3DD9-259C-46EF-8ACE-B3B934836D6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5532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A41DF-2095-4950-BF82-B4AC543C074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2891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C5A1AE-779E-4B66-A6CA-03E7CE01949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60456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B60AB-AE96-4797-A723-5741DF11158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232626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6F2B1-E8B3-46F7-BFC0-22731A37971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52218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0D0E3-9862-468E-B4F1-22F739A10FC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99399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104AB-5E8B-480A-8900-62627CCFCEE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06139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pt-BR" alt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3352AC3-5008-48E4-A14F-B65FAF9D714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 smtClean="0"/>
              <a:t>Por quê?</a:t>
            </a:r>
            <a:r>
              <a:rPr lang="pt-BR" altLang="pt-BR" sz="2800" smtClean="0"/>
              <a:t> 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smtClean="0"/>
              <a:t>	</a:t>
            </a:r>
            <a:r>
              <a:rPr lang="pt-BR" altLang="pt-BR" sz="2800" b="1" smtClean="0"/>
              <a:t>*  	O homem não encontra o descanso.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*  	O homem com o seu fardo foi transformado em fonte de hostilidade: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	- Procura a sua própria destruição e destrói aos demais.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800" b="1" smtClean="0"/>
              <a:t>	Cada sábado Israel tem que lembrar que Deus é seu Libertador: É meu descanso.  </a:t>
            </a:r>
            <a:r>
              <a:rPr lang="pt-BR" altLang="pt-BR" sz="2800" b="1" u="sng" smtClean="0"/>
              <a:t>Salmo 40: 1-3:</a:t>
            </a:r>
            <a:r>
              <a:rPr lang="pt-BR" altLang="pt-BR" sz="2800" b="1" smtClean="0"/>
              <a:t> “Tirou-me de um poço de perdição, de um tremedal de lama”.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pt-BR" altLang="pt-BR" sz="2400" smtClean="0"/>
              <a:t>“E Deus cuida de tudo, sustentando todas as coisas que criou... Nenhuma lágrima é derramada sem que Deus saiba. Não há sorriso que Ele não perceba. Se tão-somente acreditássemos nisso completamente, todas as ansiedades inúteis desapareceriam. Nossa vida não estaria tão cheia de decepções como agora; pois todas as coisas, grande sou pequenas, seriam confiadas às mãos de Deus, que não Se atrapalha com a multiplicidade dos encargos, nem é dominado por seu peso. Poderíamos encontrar a tranqüilidade que muitos têm deixado de desfrutar por muito tempo” - </a:t>
            </a:r>
            <a:r>
              <a:rPr lang="pt-BR" altLang="pt-BR" sz="2000" b="1" u="sng" smtClean="0"/>
              <a:t>Caminho a Cristo</a:t>
            </a:r>
            <a:r>
              <a:rPr lang="pt-BR" altLang="pt-BR" sz="2000" b="1" smtClean="0"/>
              <a:t>, pág. 86</a:t>
            </a:r>
            <a:r>
              <a:rPr lang="pt-BR" altLang="pt-BR" sz="2400" smtClean="0"/>
              <a:t>.</a:t>
            </a:r>
            <a:r>
              <a:rPr lang="pt-BR" altLang="pt-BR" sz="1800" smtClean="0"/>
              <a:t>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O que vamos fazer?</a:t>
            </a:r>
          </a:p>
          <a:p>
            <a:pPr eaLnBrk="1" hangingPunct="1">
              <a:buFontTx/>
              <a:buNone/>
            </a:pPr>
            <a:endParaRPr lang="pt-BR" altLang="pt-BR" smtClean="0"/>
          </a:p>
          <a:p>
            <a:pPr eaLnBrk="1" hangingPunct="1">
              <a:buFontTx/>
              <a:buNone/>
            </a:pPr>
            <a:r>
              <a:rPr lang="pt-BR" altLang="pt-BR" b="1" smtClean="0"/>
              <a:t>	A angústia é cega e não pode discernir </a:t>
            </a:r>
          </a:p>
          <a:p>
            <a:pPr eaLnBrk="1" hangingPunct="1">
              <a:buFontTx/>
              <a:buNone/>
            </a:pPr>
            <a:r>
              <a:rPr lang="pt-BR" altLang="pt-BR" b="1" smtClean="0"/>
              <a:t>	o futuro; mas Jesus vê o fim desde o </a:t>
            </a:r>
          </a:p>
          <a:p>
            <a:pPr eaLnBrk="1" hangingPunct="1">
              <a:buFontTx/>
              <a:buNone/>
            </a:pPr>
            <a:r>
              <a:rPr lang="pt-BR" altLang="pt-BR" b="1" smtClean="0"/>
              <a:t>	princípio. Em toda dificuldade há um </a:t>
            </a:r>
          </a:p>
          <a:p>
            <a:pPr eaLnBrk="1" hangingPunct="1">
              <a:buFontTx/>
              <a:buNone/>
            </a:pPr>
            <a:r>
              <a:rPr lang="pt-BR" altLang="pt-BR" b="1" smtClean="0"/>
              <a:t>	caminho preparado para trazer alívio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smtClean="0"/>
              <a:t>“O amor difundido por Cristo por todo o ser, é um poder vitalizante. Todo órgão vital - o cérebro, o coração, os nervos - esse amor toca, transmitindo cura. Por ele são despertadas para a atividade as mais altas energias do ser. Liberta a alma da culpa e da dor, da ansiedade e do cuidado que consomem as forças vitais. Vêm com ele serenidade e compostura. Implanta na alma uma alegria que coisa alguma terrestre pode destruir - a alegria no Espírito Santo - alegria que comunica saúde e vida.”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smtClean="0"/>
              <a:t>- </a:t>
            </a:r>
            <a:r>
              <a:rPr lang="pt-BR" altLang="pt-BR" sz="2000" b="1" u="sng" smtClean="0"/>
              <a:t>A Ciência do Bom Viver,</a:t>
            </a:r>
            <a:r>
              <a:rPr lang="pt-BR" altLang="pt-BR" sz="2000" b="1" smtClean="0"/>
              <a:t> pág. 114.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pt-BR" altLang="pt-BR" sz="2400" b="1" smtClean="0"/>
              <a:t>A ansiedade humana tem muitas vezes  sua origem em um sentimento de demência e desamparo. A sensação de não pertencer a ninguém, nem a nada, produz insegurança, inquietação e amargura. Nós pertencemos a Deus. 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smtClean="0"/>
              <a:t>		Quando andamos ao Seu lado (igreja)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smtClean="0"/>
              <a:t>		Quando recebemos o Sábado, conecto.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smtClean="0"/>
              <a:t>		O Sábado =  Eu pertenço a Deus.</a:t>
            </a:r>
            <a:endParaRPr lang="pt-BR" altLang="pt-BR" sz="2400" b="1" i="1" smtClean="0"/>
          </a:p>
          <a:p>
            <a:pPr eaLnBrk="1" hangingPunct="1">
              <a:lnSpc>
                <a:spcPct val="110000"/>
              </a:lnSpc>
            </a:pPr>
            <a:r>
              <a:rPr lang="pt-BR" altLang="pt-BR" sz="2400" b="1" i="1" smtClean="0"/>
              <a:t>Celebrar o sábado neste mundo agitado é viver a</a:t>
            </a:r>
          </a:p>
          <a:p>
            <a:pPr eaLnBrk="1" hangingPunct="1">
              <a:lnSpc>
                <a:spcPct val="110000"/>
              </a:lnSpc>
              <a:buFontTx/>
              <a:buNone/>
            </a:pPr>
            <a:r>
              <a:rPr lang="pt-BR" altLang="pt-BR" sz="2400" b="1" i="1" smtClean="0"/>
              <a:t>	paz perfeita que Deus tem preparado para Seu povo.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 eaLnBrk="1" hangingPunct="1">
              <a:buFontTx/>
              <a:buAutoNum type="romanUcPeriod" startAt="2"/>
            </a:pPr>
            <a:r>
              <a:rPr lang="pt-BR" altLang="pt-BR" b="1" smtClean="0"/>
              <a:t>BENÇÃO</a:t>
            </a:r>
            <a:r>
              <a:rPr lang="pt-BR" altLang="pt-BR" smtClean="0"/>
              <a:t> </a:t>
            </a:r>
          </a:p>
          <a:p>
            <a:pPr marL="812800" indent="-812800" eaLnBrk="1" hangingPunct="1">
              <a:buFontTx/>
              <a:buNone/>
            </a:pPr>
            <a:endParaRPr lang="pt-BR" altLang="pt-BR" smtClean="0"/>
          </a:p>
          <a:p>
            <a:pPr marL="812800" indent="-812800" eaLnBrk="1" hangingPunct="1">
              <a:buFontTx/>
              <a:buNone/>
            </a:pPr>
            <a:r>
              <a:rPr lang="pt-BR" altLang="pt-BR" smtClean="0"/>
              <a:t>	</a:t>
            </a:r>
            <a:r>
              <a:rPr lang="pt-BR" altLang="pt-BR" b="1" smtClean="0"/>
              <a:t>Na Bíblia, as bênçãos de Deus presumem garantias concretas de prosperidade, bem-estar e felicidade. Significa em suma, vida plena e abundante.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182563" indent="-182563" eaLnBrk="1" hangingPunct="1"/>
            <a:r>
              <a:rPr lang="pt-BR" altLang="pt-BR" b="1" smtClean="0"/>
              <a:t>Adão e Eva	    =	Fecundos  -   Crescei</a:t>
            </a:r>
          </a:p>
          <a:p>
            <a:pPr marL="182563" indent="-182563" eaLnBrk="1" hangingPunct="1"/>
            <a:r>
              <a:rPr lang="pt-BR" altLang="pt-BR" b="1" smtClean="0"/>
              <a:t>Aarão		    =	Que Deus te abençoe 				e te guarde.</a:t>
            </a:r>
          </a:p>
          <a:p>
            <a:pPr marL="182563" indent="-182563" eaLnBrk="1" hangingPunct="1"/>
            <a:r>
              <a:rPr lang="pt-BR" altLang="pt-BR" b="1" smtClean="0"/>
              <a:t>Bênção divina   =	Vida abundante</a:t>
            </a:r>
          </a:p>
          <a:p>
            <a:pPr marL="182563" indent="-182563" eaLnBrk="1" hangingPunct="1">
              <a:buFontTx/>
              <a:buNone/>
            </a:pPr>
            <a:endParaRPr lang="pt-BR" altLang="pt-BR" b="1" smtClean="0"/>
          </a:p>
          <a:p>
            <a:pPr marL="182563" indent="-182563" eaLnBrk="1" hangingPunct="1">
              <a:buFontTx/>
              <a:buNone/>
            </a:pPr>
            <a:r>
              <a:rPr lang="pt-BR" altLang="pt-BR" b="1" smtClean="0"/>
              <a:t>	O Sábado nos ensina o valor da bênção de Deus: Precisamos buscar sempre a bênção de Deus.</a:t>
            </a:r>
            <a:r>
              <a:rPr lang="pt-BR" altLang="pt-BR" smtClean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b="1" smtClean="0"/>
              <a:t>Necessitamos das bênçãos de Deus:</a:t>
            </a:r>
            <a:endParaRPr lang="pt-BR" altLang="pt-BR" smtClean="0"/>
          </a:p>
          <a:p>
            <a:pPr eaLnBrk="1" hangingPunct="1"/>
            <a:r>
              <a:rPr lang="pt-BR" altLang="pt-BR" b="1" smtClean="0"/>
              <a:t>Em nós;</a:t>
            </a:r>
          </a:p>
          <a:p>
            <a:pPr eaLnBrk="1" hangingPunct="1"/>
            <a:r>
              <a:rPr lang="pt-BR" altLang="pt-BR" b="1" smtClean="0"/>
              <a:t>Em nossos filhos;</a:t>
            </a:r>
          </a:p>
          <a:p>
            <a:pPr eaLnBrk="1" hangingPunct="1"/>
            <a:r>
              <a:rPr lang="pt-BR" altLang="pt-BR" b="1" smtClean="0"/>
              <a:t>Em nossa família;</a:t>
            </a:r>
          </a:p>
          <a:p>
            <a:pPr eaLnBrk="1" hangingPunct="1"/>
            <a:r>
              <a:rPr lang="pt-BR" altLang="pt-BR" b="1" smtClean="0"/>
              <a:t>Em nossos planos;</a:t>
            </a:r>
          </a:p>
          <a:p>
            <a:pPr eaLnBrk="1" hangingPunct="1"/>
            <a:r>
              <a:rPr lang="pt-BR" altLang="pt-BR" b="1" smtClean="0"/>
              <a:t>Em nosso falar;</a:t>
            </a:r>
          </a:p>
          <a:p>
            <a:pPr eaLnBrk="1" hangingPunct="1"/>
            <a:r>
              <a:rPr lang="pt-BR" altLang="pt-BR" b="1" smtClean="0"/>
              <a:t>Em nosso caminhar.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b="1" smtClean="0"/>
              <a:t>O que podemos fazer  sem a bênção de Deus? Nossa vida não é vida sem a bênção de Deus.</a:t>
            </a:r>
          </a:p>
          <a:p>
            <a:pPr eaLnBrk="1" hangingPunct="1">
              <a:buFontTx/>
              <a:buNone/>
            </a:pPr>
            <a:endParaRPr lang="pt-BR" altLang="pt-BR" i="1" smtClean="0"/>
          </a:p>
          <a:p>
            <a:pPr eaLnBrk="1" hangingPunct="1">
              <a:buFontTx/>
              <a:buNone/>
            </a:pPr>
            <a:r>
              <a:rPr lang="pt-BR" altLang="pt-BR" b="1" i="1" smtClean="0"/>
              <a:t>	Celebrar o sábado neste mundo agitado é viver a paz perfeita que Deus tem preparado para Seu povo.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SANTIDADE:</a:t>
            </a:r>
            <a:endParaRPr lang="pt-BR" altLang="pt-BR" sz="2400" smtClean="0"/>
          </a:p>
          <a:p>
            <a:pPr eaLnBrk="1" hangingPunct="1">
              <a:lnSpc>
                <a:spcPct val="120000"/>
              </a:lnSpc>
            </a:pPr>
            <a:r>
              <a:rPr lang="pt-BR" altLang="pt-BR" sz="2400" b="1" smtClean="0"/>
              <a:t>O anseio de todo coração sincero é ser limpo.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120000"/>
              </a:lnSpc>
            </a:pPr>
            <a:r>
              <a:rPr lang="pt-BR" altLang="pt-BR" sz="2400" b="1" smtClean="0"/>
              <a:t>A santidade está associada com a manifestação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sz="2400" b="1" smtClean="0"/>
              <a:t>	da presença de Deus.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120000"/>
              </a:lnSpc>
            </a:pPr>
            <a:r>
              <a:rPr lang="pt-BR" altLang="pt-BR" sz="2400" b="1" smtClean="0"/>
              <a:t>A santidade não era uma qualidade mágica que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sz="2400" b="1" smtClean="0"/>
              <a:t>	Deus houvesse difundido para esse dia, mas a manifestação misteriosa e sublime de Sua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pt-BR" altLang="pt-BR" sz="2400" b="1" smtClean="0"/>
              <a:t>	presença na vida de Seus filhos.</a:t>
            </a:r>
            <a:r>
              <a:rPr lang="pt-BR" altLang="pt-BR" sz="2400" smtClean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b="1" u="sng" smtClean="0"/>
              <a:t>Texto Chave</a:t>
            </a:r>
            <a:r>
              <a:rPr lang="pt-BR" altLang="pt-BR" sz="2800" b="1" smtClean="0"/>
              <a:t>: “Se desviares o teu pé de profanar o sábado, e de cuidar dos teus próprios interesses no meu santo dia, mas se chamares ao sábado deleitoso e santo dia do Senhor digno de honra, e o honrares não seguindo os teus caminhos...” - </a:t>
            </a:r>
            <a:r>
              <a:rPr lang="pt-BR" altLang="pt-BR" sz="2000" b="1" u="sng" smtClean="0"/>
              <a:t>Isaías 58: 13 e 14</a:t>
            </a:r>
            <a:r>
              <a:rPr lang="pt-BR" altLang="pt-BR" sz="2000" b="1" smtClean="0"/>
              <a:t>. </a:t>
            </a:r>
          </a:p>
          <a:p>
            <a:pPr eaLnBrk="1" hangingPunct="1">
              <a:buFontTx/>
              <a:buNone/>
            </a:pPr>
            <a:endParaRPr lang="pt-BR" altLang="pt-BR" sz="2000" b="1" smtClean="0"/>
          </a:p>
          <a:p>
            <a:pPr eaLnBrk="1" hangingPunct="1"/>
            <a:r>
              <a:rPr lang="pt-BR" altLang="pt-BR" sz="2800" b="1" u="sng" smtClean="0"/>
              <a:t>Propósito:</a:t>
            </a:r>
            <a:r>
              <a:rPr lang="pt-BR" altLang="pt-BR" sz="2800" b="1" smtClean="0"/>
              <a:t>	Celebrar o sábado neste mundo agitado é viver a paz perfeita que Deus tem preparado para Seu povo.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b="1" smtClean="0"/>
              <a:t>MOISÉS SE MANTEVE VENDO O INVISÍVEL</a:t>
            </a:r>
          </a:p>
          <a:p>
            <a:pPr eaLnBrk="1" hangingPunct="1">
              <a:buFontTx/>
              <a:buNone/>
            </a:pPr>
            <a:endParaRPr lang="pt-BR" altLang="pt-BR" sz="1000" smtClean="0"/>
          </a:p>
          <a:p>
            <a:pPr eaLnBrk="1" hangingPunct="1">
              <a:lnSpc>
                <a:spcPct val="120000"/>
              </a:lnSpc>
            </a:pPr>
            <a:r>
              <a:rPr lang="pt-BR" altLang="pt-BR" sz="2800" b="1" smtClean="0"/>
              <a:t>Durante seis dias Deus cobriu o planeta de beleza, abundância e vida, e no sétimo dia Ele cobriu com Sua presença. Esta presença é o segredo da felicidade do homem. 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120000"/>
              </a:lnSpc>
            </a:pPr>
            <a:r>
              <a:rPr lang="pt-BR" altLang="pt-BR" sz="2800" b="1" smtClean="0"/>
              <a:t>Necessitamos desenvolver a sensibilidade de estar na presença de Deus.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pt-BR" altLang="pt-BR" sz="2800" b="1" smtClean="0"/>
              <a:t>Separada de Deus, a vida humana é uma sombra fugaz, sem sentido.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pt-BR" altLang="pt-BR" sz="900" b="1" smtClean="0"/>
          </a:p>
          <a:p>
            <a:pPr eaLnBrk="1" hangingPunct="1">
              <a:lnSpc>
                <a:spcPct val="130000"/>
              </a:lnSpc>
            </a:pPr>
            <a:r>
              <a:rPr lang="pt-BR" altLang="pt-BR" sz="2800" b="1" smtClean="0"/>
              <a:t>Deus é amor, bondade, paz e misericórdia.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130000"/>
              </a:lnSpc>
            </a:pPr>
            <a:r>
              <a:rPr lang="pt-BR" altLang="pt-BR" sz="2800" b="1" smtClean="0"/>
              <a:t>A presença de Deus é vital para a felicidade completa de nossa vida. </a:t>
            </a:r>
          </a:p>
          <a:p>
            <a:pPr eaLnBrk="1" hangingPunct="1">
              <a:lnSpc>
                <a:spcPct val="130000"/>
              </a:lnSpc>
              <a:buFontTx/>
              <a:buNone/>
            </a:pPr>
            <a:endParaRPr lang="pt-BR" altLang="pt-BR" sz="1000" b="1" smtClean="0"/>
          </a:p>
          <a:p>
            <a:pPr eaLnBrk="1" hangingPunct="1">
              <a:lnSpc>
                <a:spcPct val="130000"/>
              </a:lnSpc>
            </a:pPr>
            <a:r>
              <a:rPr lang="pt-BR" altLang="pt-BR" sz="2800" b="1" smtClean="0"/>
              <a:t>A santidade nos educa a sermos melhores.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b="1" smtClean="0"/>
              <a:t>Necessitamos verdadeiramente de santidade</a:t>
            </a:r>
            <a:r>
              <a:rPr lang="pt-BR" altLang="pt-BR" smtClean="0"/>
              <a:t>: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	Pensamentos,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	Falar,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	Olhar,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	Caminhar,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t-BR" altLang="pt-BR" smtClean="0"/>
              <a:t>		Em nosso trabalho.</a:t>
            </a:r>
          </a:p>
          <a:p>
            <a:pPr eaLnBrk="1" hangingPunct="1">
              <a:lnSpc>
                <a:spcPct val="90000"/>
              </a:lnSpc>
            </a:pPr>
            <a:r>
              <a:rPr lang="pt-BR" altLang="pt-BR" smtClean="0"/>
              <a:t>Educando-nos para a presença de Deus.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Cuidemos com os nossos olhos, mãos e pés.</a:t>
            </a:r>
          </a:p>
          <a:p>
            <a:pPr eaLnBrk="1" hangingPunct="1"/>
            <a:r>
              <a:rPr lang="pt-BR" altLang="pt-BR" smtClean="0"/>
              <a:t>Viver com o sentimento da presença de Deus. </a:t>
            </a:r>
            <a:endParaRPr lang="pt-BR" altLang="pt-BR" i="1" smtClean="0"/>
          </a:p>
          <a:p>
            <a:pPr eaLnBrk="1" hangingPunct="1"/>
            <a:r>
              <a:rPr lang="pt-BR" altLang="pt-BR" i="1" smtClean="0"/>
              <a:t>Testemunho da presença de Deus. </a:t>
            </a:r>
            <a:endParaRPr lang="pt-BR" altLang="pt-BR" smtClean="0"/>
          </a:p>
          <a:p>
            <a:pPr eaLnBrk="1" hangingPunct="1"/>
            <a:r>
              <a:rPr lang="pt-BR" altLang="pt-BR" smtClean="0"/>
              <a:t>Celebrar o sábado neste mundo agitado</a:t>
            </a:r>
          </a:p>
          <a:p>
            <a:pPr eaLnBrk="1" hangingPunct="1">
              <a:buFontTx/>
              <a:buNone/>
            </a:pPr>
            <a:r>
              <a:rPr lang="pt-BR" altLang="pt-BR" smtClean="0"/>
              <a:t>	é viver a paz perfeita que Deus tem preparado para Seu povo.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s-ES" altLang="pt-BR" b="1" smtClean="0"/>
              <a:t>CONCLUSÃO</a:t>
            </a:r>
          </a:p>
          <a:p>
            <a:pPr eaLnBrk="1" hangingPunct="1">
              <a:buFontTx/>
              <a:buNone/>
            </a:pPr>
            <a:endParaRPr lang="pt-BR" altLang="pt-BR" smtClean="0"/>
          </a:p>
          <a:p>
            <a:pPr eaLnBrk="1" hangingPunct="1"/>
            <a:r>
              <a:rPr lang="pt-BR" altLang="pt-BR" b="1" smtClean="0"/>
              <a:t>A maior tragédia é não respeitar o Sábado e não procurar a Igreja. </a:t>
            </a:r>
          </a:p>
          <a:p>
            <a:pPr eaLnBrk="1" hangingPunct="1">
              <a:buFontTx/>
              <a:buNone/>
            </a:pPr>
            <a:endParaRPr lang="pt-BR" altLang="pt-BR" sz="1400" b="1" smtClean="0"/>
          </a:p>
          <a:p>
            <a:pPr eaLnBrk="1" hangingPunct="1"/>
            <a:r>
              <a:rPr lang="pt-BR" altLang="pt-BR" b="1" smtClean="0"/>
              <a:t>Deus criou o Sábado para beneficiar</a:t>
            </a:r>
          </a:p>
          <a:p>
            <a:pPr eaLnBrk="1" hangingPunct="1">
              <a:buFontTx/>
              <a:buNone/>
            </a:pPr>
            <a:r>
              <a:rPr lang="pt-BR" altLang="pt-BR" b="1" smtClean="0"/>
              <a:t>	ao homem, respondendo as mais profundas necessidades de sua alma.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t-BR" altLang="pt-BR" sz="2800" b="1" smtClean="0"/>
              <a:t>No Sábado, encontramos com o nosso Criador e  Ele nos outorga:</a:t>
            </a:r>
          </a:p>
          <a:p>
            <a:pPr eaLnBrk="1" hangingPunct="1">
              <a:buFontTx/>
              <a:buNone/>
            </a:pPr>
            <a:endParaRPr lang="pt-BR" altLang="pt-BR" sz="1000" b="1" smtClean="0"/>
          </a:p>
          <a:p>
            <a:pPr eaLnBrk="1" hangingPunct="1">
              <a:buFontTx/>
              <a:buNone/>
            </a:pPr>
            <a:r>
              <a:rPr lang="pt-BR" altLang="pt-BR" sz="2800" b="1" smtClean="0"/>
              <a:t>	Descanso  =	Perdão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Bênção	     =	Permite-nos viver com 				plenitude, sentido saudável 			da vida. 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Santidade  = 	Redime-nos, forma-nos, 				transforma toda a nossa vida.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2800" b="1" smtClean="0"/>
              <a:t>“Se desviares o teu pé de profanar o sábado, e de cuidar dos teus próprios interesses no meu santo dia, mas se chamares ao sábado deleitoso e santo dia do Senhor digno de honra, e o honrares não seguindo os teus caminhos...” </a:t>
            </a:r>
            <a:r>
              <a:rPr lang="pt-BR" altLang="pt-BR" sz="2800" b="1" u="sng" smtClean="0"/>
              <a:t>Isaías 58: 13 e 14</a:t>
            </a:r>
            <a:r>
              <a:rPr lang="pt-BR" altLang="pt-BR" sz="2800" b="1" smtClean="0"/>
              <a:t>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t-BR" altLang="pt-BR" sz="2800" b="1" smtClean="0"/>
          </a:p>
          <a:p>
            <a:pPr eaLnBrk="1" hangingPunct="1">
              <a:lnSpc>
                <a:spcPct val="90000"/>
              </a:lnSpc>
            </a:pPr>
            <a:r>
              <a:rPr lang="pt-BR" altLang="pt-BR" sz="2800" b="1" smtClean="0"/>
              <a:t>Convido-o a colocar sua vida nas preciosas mãos do Senhor Jesus neste dia, para que Sua misericórdia  nos dê estas três dádivas criadas especialmente para você e eu.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pt-BR" altLang="pt-BR" b="1" u="sng" smtClean="0"/>
              <a:t>Gênesis   2: 1-3</a:t>
            </a:r>
            <a:r>
              <a:rPr lang="pt-BR" altLang="pt-BR" smtClean="0"/>
              <a:t>  “Assim, pois, foram acabados os Céus e a terra, e todo o seu exército. E havendo Deus terminado no dia sétimo a sua obra, que fizera, descansou nesse dia de toda a sua obra que tinha feito. E abençoou Deus o dia sétimo, e o santificou; porque nele descansou de toda a obra que, como Criador, fizera”.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pt-BR" altLang="pt-BR" smtClean="0"/>
              <a:t>O sábado é criação de Deus - como a árvore.</a:t>
            </a:r>
          </a:p>
          <a:p>
            <a:pPr marL="0" indent="0" eaLnBrk="1" hangingPunct="1">
              <a:buFontTx/>
              <a:buNone/>
            </a:pPr>
            <a:endParaRPr lang="pt-BR" altLang="pt-BR" smtClean="0"/>
          </a:p>
          <a:p>
            <a:pPr marL="0" indent="0" eaLnBrk="1" hangingPunct="1">
              <a:buFontTx/>
              <a:buNone/>
            </a:pPr>
            <a:r>
              <a:rPr lang="pt-BR" altLang="pt-BR" smtClean="0"/>
              <a:t>“E acrescentou: O sábado foi estabelecido por causa do homem, e não o homem por causa do sábado.” Marcos 2:27.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243" name="Group 9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5613" cy="4254500"/>
        </p:xfrm>
        <a:graphic>
          <a:graphicData uri="http://schemas.openxmlformats.org/drawingml/2006/table">
            <a:tbl>
              <a:tblPr/>
              <a:tblGrid>
                <a:gridCol w="2027238"/>
                <a:gridCol w="1477962"/>
                <a:gridCol w="182563"/>
                <a:gridCol w="1722437"/>
                <a:gridCol w="2665413"/>
              </a:tblGrid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SÁBADO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01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Repouso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Sombra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Físico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Bênção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Mental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Saúde Mental, Mente limpa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2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6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Amar a nosso próximo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Santidade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Oxigênio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6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Espiritual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raiz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401" name="Group 89"/>
          <p:cNvGraphicFramePr>
            <a:graphicFrameLocks noGrp="1"/>
          </p:cNvGraphicFramePr>
          <p:nvPr>
            <p:ph idx="1"/>
          </p:nvPr>
        </p:nvGraphicFramePr>
        <p:xfrm>
          <a:off x="827088" y="2276475"/>
          <a:ext cx="7488237" cy="3484563"/>
        </p:xfrm>
        <a:graphic>
          <a:graphicData uri="http://schemas.openxmlformats.org/drawingml/2006/table">
            <a:tbl>
              <a:tblPr/>
              <a:tblGrid>
                <a:gridCol w="1974850"/>
                <a:gridCol w="2228850"/>
                <a:gridCol w="288925"/>
                <a:gridCol w="2995612"/>
              </a:tblGrid>
              <a:tr h="96520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 CRIAÇÃO DA ARVORE: QUAL É O OBJETIVO DA ÁRVORE? Gênesis 2:9.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Sombra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Repouso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3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  V I D A</a:t>
                      </a:r>
                    </a:p>
                  </a:txBody>
                  <a:tcPr horzOverflow="overflow">
                    <a:lnL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Frutos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Bênção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762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Madeira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BR" altLang="pt-BR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CO2  02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altLang="pt-BR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Santidade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35975" cy="4525963"/>
          </a:xfrm>
        </p:spPr>
        <p:txBody>
          <a:bodyPr/>
          <a:lstStyle/>
          <a:p>
            <a:pPr marL="179388" indent="-179388" eaLnBrk="1" hangingPunct="1"/>
            <a:r>
              <a:rPr lang="pt-BR" altLang="pt-BR" sz="2800" b="1" smtClean="0"/>
              <a:t> Os dias são como as árvores: mas há um dia que mesmo sendo igual, é diferente. </a:t>
            </a:r>
          </a:p>
          <a:p>
            <a:pPr marL="179388" indent="-179388" eaLnBrk="1" hangingPunct="1">
              <a:buFontTx/>
              <a:buNone/>
            </a:pPr>
            <a:endParaRPr lang="pt-BR" altLang="pt-BR" sz="900" b="1" smtClean="0"/>
          </a:p>
          <a:p>
            <a:pPr marL="179388" indent="-179388" eaLnBrk="1" hangingPunct="1"/>
            <a:r>
              <a:rPr lang="pt-BR" altLang="pt-BR" sz="2800" b="1" smtClean="0"/>
              <a:t> A natureza tem sua correspondência nas necessidades do homem. Domingo, Segunda, Terça, Quarta, Quinta, Sexta.</a:t>
            </a:r>
          </a:p>
          <a:p>
            <a:pPr marL="179388" indent="-179388" eaLnBrk="1" hangingPunct="1">
              <a:buFontTx/>
              <a:buNone/>
            </a:pPr>
            <a:endParaRPr lang="pt-BR" altLang="pt-BR" sz="1000" b="1" smtClean="0"/>
          </a:p>
          <a:p>
            <a:pPr marL="179388" indent="-179388" eaLnBrk="1" hangingPunct="1"/>
            <a:r>
              <a:rPr lang="pt-BR" altLang="pt-BR" sz="2400" b="1" smtClean="0"/>
              <a:t>O sábado é de Deus - Físico, Mental, Social e Espiritual.</a:t>
            </a:r>
          </a:p>
          <a:p>
            <a:pPr marL="179388" indent="-179388" eaLnBrk="1" hangingPunct="1">
              <a:buFontTx/>
              <a:buNone/>
            </a:pPr>
            <a:endParaRPr lang="pt-BR" altLang="pt-BR" sz="1000" b="1" smtClean="0"/>
          </a:p>
          <a:p>
            <a:pPr marL="179388" indent="-179388" eaLnBrk="1" hangingPunct="1"/>
            <a:r>
              <a:rPr lang="pt-BR" altLang="pt-BR" sz="2800" b="1" smtClean="0"/>
              <a:t>Há alguma coisa no Sábado, algo misterioso, mas existe para o benefício do homem.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2400" b="1" smtClean="0"/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pt-BR" altLang="pt-BR" sz="2400" b="1" smtClean="0"/>
              <a:t>O Sábado mostra três grandes necessidades do homem: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1000" b="1" smtClean="0"/>
          </a:p>
          <a:p>
            <a:pPr marL="0" indent="0" eaLnBrk="1" hangingPunct="1">
              <a:lnSpc>
                <a:spcPct val="90000"/>
              </a:lnSpc>
            </a:pPr>
            <a:r>
              <a:rPr lang="pt-BR" altLang="pt-BR" sz="2400" smtClean="0"/>
              <a:t>	Repouso, descanso, perdão, sentimento de culpa.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1000" smtClean="0"/>
          </a:p>
          <a:p>
            <a:pPr marL="0" indent="0" eaLnBrk="1" hangingPunct="1">
              <a:lnSpc>
                <a:spcPct val="90000"/>
              </a:lnSpc>
            </a:pPr>
            <a:r>
              <a:rPr lang="pt-BR" altLang="pt-BR" sz="2400" smtClean="0"/>
              <a:t>	Bênção: A bênção de Deus nos sustenta. 	</a:t>
            </a:r>
            <a:r>
              <a:rPr lang="es-ES" altLang="pt-BR" sz="2400" smtClean="0"/>
              <a:t>Experiência de Jacó. Nos torna completos.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pt-BR" altLang="pt-BR" sz="1000" smtClean="0"/>
          </a:p>
          <a:p>
            <a:pPr marL="0" indent="0" eaLnBrk="1" hangingPunct="1">
              <a:lnSpc>
                <a:spcPct val="90000"/>
              </a:lnSpc>
            </a:pPr>
            <a:r>
              <a:rPr lang="pt-BR" altLang="pt-BR" sz="2400" smtClean="0"/>
              <a:t>	Santidade: A vontade de Deus, o Senhor deseja 	algo de mim.</a:t>
            </a:r>
          </a:p>
          <a:p>
            <a:pPr marL="0" indent="0" eaLnBrk="1" hangingPunct="1">
              <a:lnSpc>
                <a:spcPct val="90000"/>
              </a:lnSpc>
            </a:pPr>
            <a:endParaRPr lang="pt-BR" altLang="pt-BR" sz="1000" i="1" smtClean="0"/>
          </a:p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pt-BR" altLang="pt-BR" sz="2400" i="1" smtClean="0"/>
              <a:t>Celebrar o sábado neste mundo agitado é viver a paz perfeita que Deus tem preparado para Seu povo.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pt-BR" altLang="pt-BR" sz="2800" b="1" smtClean="0"/>
              <a:t>I.	REPOUSO</a:t>
            </a:r>
            <a:endParaRPr lang="pt-BR" altLang="pt-BR" sz="2800" smtClean="0"/>
          </a:p>
          <a:p>
            <a:pPr eaLnBrk="1" hangingPunct="1"/>
            <a:r>
              <a:rPr lang="pt-BR" altLang="pt-BR" sz="2800" b="1" smtClean="0"/>
              <a:t>As grandes tragédias humanas: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- O suicídio dos adolescentes;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- O estresse, o sentimento de culpa. 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- A solidão, as feridas profundas do coração, feridas na alma e as lágrimas de dor.</a:t>
            </a:r>
          </a:p>
          <a:p>
            <a:pPr eaLnBrk="1" hangingPunct="1">
              <a:buFontTx/>
              <a:buNone/>
            </a:pPr>
            <a:r>
              <a:rPr lang="pt-BR" altLang="pt-BR" sz="2800" b="1" smtClean="0"/>
              <a:t>	- O travesseiro, antes era símbolo de descanso, sono - Agora é símbolo de martírio.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909</Words>
  <Application>Microsoft Office PowerPoint</Application>
  <PresentationFormat>Apresentação na tela (4:3)</PresentationFormat>
  <Paragraphs>143</Paragraphs>
  <Slides>26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29" baseType="lpstr">
      <vt:lpstr>Arial</vt:lpstr>
      <vt:lpstr>Calibri</vt:lpstr>
      <vt:lpstr>Design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Divisão Sul-Americana da IASD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SEMANA DE MORDOMIA 2006</dc:subject>
  <dc:creator>Pr. MARCELO AUGUSTO DE CARVALHO; Sede Administrativa</dc:creator>
  <cp:keywords>www.4tons.com</cp:keywords>
  <dc:description>COMÉRCIO PROIBIDO. USO PESSOAL</dc:description>
  <cp:lastModifiedBy>APV - Marcelo Augusto de Carvalho</cp:lastModifiedBy>
  <cp:revision>25</cp:revision>
  <dcterms:created xsi:type="dcterms:W3CDTF">2006-03-28T18:51:18Z</dcterms:created>
  <dcterms:modified xsi:type="dcterms:W3CDTF">2016-10-26T19:45:28Z</dcterms:modified>
  <cp:category>SM-SERMÕES</cp:category>
</cp:coreProperties>
</file>