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99" autoAdjust="0"/>
  </p:normalViewPr>
  <p:slideViewPr>
    <p:cSldViewPr>
      <p:cViewPr varScale="1">
        <p:scale>
          <a:sx n="57" d="100"/>
          <a:sy n="57" d="100"/>
        </p:scale>
        <p:origin x="17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1302824-6114-4CD2-B6E5-36155F1E0C74}" type="datetimeFigureOut">
              <a:rPr lang="pt-BR"/>
              <a:pPr>
                <a:defRPr/>
              </a:pPr>
              <a:t>26/10/2016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BE25F8A-6590-47DF-AF52-8532C4619B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8104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456BF-AC88-4B6D-867E-51FEF96B8789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0143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6BDDB-6A26-4733-BF51-8093D8D015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293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EB270-1840-4FE0-85D5-1603EF55120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725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23B30-5BD9-498E-A177-F5795A46565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3532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CF0F0-B418-46B2-8DC4-003E018E241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3838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68CDA-D24A-45C7-939E-862689EF6B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6374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6D662-B357-4674-9F7A-C156248DA29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735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0EB94-0C64-46F2-8D43-2F68E2B895D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69512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4D440-5A2F-47E3-A7C0-5C6E39E632D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30427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7A817-7D4A-4064-9E7C-58B6BB18E97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1515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11C06-F8D3-4AB7-B54A-97790B8FD3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604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FB63D-CF81-4BF5-A45D-56608B68F0B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7063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BF519CD-45C7-40C7-87F4-051AA101EF2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533400" indent="-533400" eaLnBrk="1" hangingPunct="1">
              <a:buFontTx/>
              <a:buAutoNum type="romanUcPeriod" startAt="2"/>
              <a:tabLst>
                <a:tab pos="1082675" algn="l"/>
              </a:tabLst>
            </a:pPr>
            <a:r>
              <a:rPr lang="pt-BR" altLang="pt-BR" b="1" smtClean="0"/>
              <a:t>A GENEROSIDADE OU BENEFICÊNCIA DEVE SER DESINTERESSADA</a:t>
            </a:r>
            <a:r>
              <a:rPr lang="pt-BR" altLang="pt-BR" smtClean="0"/>
              <a:t>.</a:t>
            </a:r>
          </a:p>
          <a:p>
            <a:pPr marL="533400" indent="-533400" eaLnBrk="1" hangingPunct="1">
              <a:buFontTx/>
              <a:buNone/>
              <a:tabLst>
                <a:tab pos="1082675" algn="l"/>
              </a:tabLst>
            </a:pPr>
            <a:endParaRPr lang="pt-BR" altLang="pt-BR" sz="1000" b="1" smtClean="0"/>
          </a:p>
          <a:p>
            <a:pPr marL="533400" indent="-533400" eaLnBrk="1" hangingPunct="1">
              <a:buFontTx/>
              <a:buNone/>
              <a:tabLst>
                <a:tab pos="1082675" algn="l"/>
              </a:tabLst>
            </a:pPr>
            <a:r>
              <a:rPr lang="pt-BR" altLang="pt-BR" sz="2800" b="1" smtClean="0"/>
              <a:t>	A.	O QUE SIGNIFICA BENEFICÊNCIA 			DESINTERESSADA?</a:t>
            </a:r>
          </a:p>
          <a:p>
            <a:pPr marL="533400" indent="-533400" eaLnBrk="1" hangingPunct="1">
              <a:buFontTx/>
              <a:buNone/>
              <a:tabLst>
                <a:tab pos="1082675" algn="l"/>
              </a:tabLst>
            </a:pPr>
            <a:endParaRPr lang="pt-BR" altLang="pt-BR" sz="2800" b="1" smtClean="0"/>
          </a:p>
          <a:p>
            <a:pPr marL="533400" indent="-533400" eaLnBrk="1" hangingPunct="1">
              <a:buFontTx/>
              <a:buNone/>
              <a:tabLst>
                <a:tab pos="1082675" algn="l"/>
              </a:tabLst>
            </a:pPr>
            <a:r>
              <a:rPr lang="pt-BR" altLang="pt-BR" b="1" smtClean="0"/>
              <a:t>		- Significa que está livre de todo 	interesse egoísta.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- Significa que, o que fazemos, </a:t>
            </a:r>
          </a:p>
          <a:p>
            <a:pPr eaLnBrk="1" hangingPunct="1">
              <a:buFontTx/>
              <a:buNone/>
            </a:pPr>
            <a:r>
              <a:rPr lang="pt-BR" altLang="pt-BR" b="1" smtClean="0"/>
              <a:t>	fazemos movidos pelo amor, sem nenhum interesse mesquinho </a:t>
            </a:r>
          </a:p>
          <a:p>
            <a:pPr eaLnBrk="1" hangingPunct="1">
              <a:buFontTx/>
              <a:buNone/>
            </a:pPr>
            <a:endParaRPr lang="pt-BR" altLang="pt-BR" b="1" smtClean="0"/>
          </a:p>
          <a:p>
            <a:pPr eaLnBrk="1" hangingPunct="1">
              <a:buFontTx/>
              <a:buNone/>
            </a:pPr>
            <a:r>
              <a:rPr lang="pt-BR" altLang="pt-BR" b="1" smtClean="0"/>
              <a:t>	- Significa que a palavra desinteressada não é apatia, mas que contém a idéia de interesse sem restrição.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r>
              <a:rPr lang="pt-BR" altLang="pt-BR" sz="2800" b="1" smtClean="0"/>
              <a:t>	</a:t>
            </a:r>
            <a:r>
              <a:rPr lang="pt-BR" altLang="pt-BR" sz="2400" b="1" smtClean="0"/>
              <a:t>B.	A BENEFICÊNCIA PODE SE 		PERVERTER</a:t>
            </a:r>
          </a:p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endParaRPr lang="pt-BR" altLang="pt-BR" sz="900" b="1" smtClean="0"/>
          </a:p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r>
              <a:rPr lang="pt-BR" altLang="pt-BR" sz="2800" b="1" smtClean="0"/>
              <a:t>	- Isto acontece quando a pessoa permite que o seu próprio interesse se desenvolva e domine sobre seu amor a Deus.</a:t>
            </a:r>
            <a:r>
              <a:rPr lang="pt-BR" altLang="pt-BR" sz="2800" smtClean="0"/>
              <a:t> </a:t>
            </a:r>
          </a:p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endParaRPr lang="pt-BR" altLang="pt-BR" sz="1000" smtClean="0"/>
          </a:p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- Muitos entregam suas doações pondo condições. Esta é uma beneficência pervertida.</a:t>
            </a:r>
          </a:p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endParaRPr lang="pt-BR" altLang="pt-BR" sz="1000" b="1" smtClean="0"/>
          </a:p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endParaRPr lang="pt-BR" altLang="pt-BR" sz="1000" b="1" smtClean="0"/>
          </a:p>
          <a:p>
            <a:pPr marL="715963" indent="-715963" eaLnBrk="1" hangingPunct="1">
              <a:lnSpc>
                <a:spcPct val="80000"/>
              </a:lnSpc>
              <a:buFontTx/>
              <a:buNone/>
              <a:tabLst>
                <a:tab pos="1524000" algn="l"/>
              </a:tabLst>
            </a:pPr>
            <a:r>
              <a:rPr lang="pt-BR" altLang="pt-BR" sz="2800" b="1" smtClean="0"/>
              <a:t>	- Os objetivos não são realizados satisfatoriamente, deixam de dar</a:t>
            </a:r>
            <a:r>
              <a:rPr lang="pt-BR" altLang="pt-BR" sz="280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pt-BR" altLang="pt-BR" sz="2800" b="1" smtClean="0"/>
              <a:t>III.	A OFERTA DO HOMEM A DEUS É UMA OFERTA DE GRATIDÃO PELA REDENÇÃO.</a:t>
            </a:r>
            <a:endParaRPr lang="pt-BR" altLang="pt-BR" sz="2800" smtClean="0"/>
          </a:p>
          <a:p>
            <a:pPr marL="533400" indent="-533400" eaLnBrk="1" hangingPunct="1">
              <a:buFontTx/>
              <a:buNone/>
            </a:pPr>
            <a:r>
              <a:rPr lang="pt-BR" altLang="pt-BR" sz="2800" smtClean="0"/>
              <a:t>	- </a:t>
            </a:r>
            <a:r>
              <a:rPr lang="pt-BR" altLang="pt-BR" sz="2800" b="1" smtClean="0"/>
              <a:t>Hoje não sacrificamos mais animais para lembrar-nos de que temos um Salvador. Não obstante, necessitamos que esta verdade tome posse de nosso coração, pois “o evangelho eterno” - </a:t>
            </a:r>
            <a:r>
              <a:rPr lang="pt-BR" altLang="pt-BR" sz="2800" b="1" u="sng" smtClean="0"/>
              <a:t>Apoc. 14:6.</a:t>
            </a:r>
            <a:r>
              <a:rPr lang="pt-BR" altLang="pt-BR" sz="2800" b="1" smtClean="0"/>
              <a:t> Para lembrarmos de que somos pecadores e que temos um redentor, Deus estabeleceu o sistema de ofertas voluntárias</a:t>
            </a:r>
            <a:r>
              <a:rPr lang="pt-BR" altLang="pt-BR" sz="2800" smtClean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pt-BR" altLang="pt-BR" sz="2400" smtClean="0"/>
              <a:t>Oferta é uma demonstração de gratidão a Deus pela salvação.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pt-BR" altLang="pt-BR" sz="240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pt-BR" altLang="pt-BR" sz="2400" smtClean="0"/>
              <a:t>Ofertar nos faz generosos como Deus.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pt-BR" altLang="pt-BR" sz="2400" smtClean="0"/>
          </a:p>
          <a:p>
            <a:pPr marL="533400" indent="-533400" eaLnBrk="1" hangingPunct="1">
              <a:lnSpc>
                <a:spcPct val="90000"/>
              </a:lnSpc>
            </a:pPr>
            <a:r>
              <a:rPr lang="pt-BR" altLang="pt-BR" sz="2400" smtClean="0"/>
              <a:t>Se Deus nos pede oferta, não é por estar necessitando daquilo que temos. Necessitamos aprender a dar e não somente receber. Porque “Mais bem aventurado é dar do que receber” - </a:t>
            </a:r>
            <a:r>
              <a:rPr lang="pt-BR" altLang="pt-BR" sz="2400" u="sng" smtClean="0"/>
              <a:t>Atos 20:35</a:t>
            </a:r>
            <a:r>
              <a:rPr lang="pt-BR" altLang="pt-BR" sz="2400" smtClean="0"/>
              <a:t>. 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pt-BR" altLang="pt-BR" sz="2400" smtClean="0"/>
          </a:p>
          <a:p>
            <a:pPr marL="533400" indent="-533400" eaLnBrk="1" hangingPunct="1">
              <a:lnSpc>
                <a:spcPct val="80000"/>
              </a:lnSpc>
              <a:buFontTx/>
              <a:buNone/>
            </a:pPr>
            <a:r>
              <a:rPr lang="pt-BR" altLang="pt-BR" sz="1800" smtClean="0"/>
              <a:t>	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pt-BR" altLang="pt-BR" sz="2800" b="1" smtClean="0"/>
              <a:t>Ofertar  é um Ato de Adoração</a:t>
            </a:r>
          </a:p>
          <a:p>
            <a:pPr marL="533400" indent="-533400" eaLnBrk="1" hangingPunct="1">
              <a:buFontTx/>
              <a:buNone/>
            </a:pPr>
            <a:endParaRPr lang="pt-BR" altLang="pt-BR" sz="1000" b="1" smtClean="0"/>
          </a:p>
          <a:p>
            <a:pPr marL="533400" indent="-533400" eaLnBrk="1" hangingPunct="1">
              <a:buFontTx/>
              <a:buNone/>
            </a:pPr>
            <a:r>
              <a:rPr lang="pt-BR" altLang="pt-BR" sz="2800" b="1" smtClean="0"/>
              <a:t>	- A adoração cristã é tão realista, positiva e concreta quanto ao dinheiro colocado no celeiro da igreja. </a:t>
            </a:r>
          </a:p>
          <a:p>
            <a:pPr marL="533400" indent="-533400" eaLnBrk="1" hangingPunct="1">
              <a:buFontTx/>
              <a:buNone/>
            </a:pPr>
            <a:endParaRPr lang="pt-BR" altLang="pt-BR" sz="1000" b="1" smtClean="0"/>
          </a:p>
          <a:p>
            <a:pPr marL="533400" indent="-533400" eaLnBrk="1" hangingPunct="1">
              <a:buFontTx/>
              <a:buNone/>
            </a:pPr>
            <a:r>
              <a:rPr lang="pt-BR" altLang="pt-BR" sz="2800" b="1" smtClean="0"/>
              <a:t>	- Adoração é o momento mais oportuno para expressar nossa gratidão a Deus com nossas ofertas materiais. Assim procederam os reis magos - </a:t>
            </a:r>
            <a:r>
              <a:rPr lang="pt-BR" altLang="pt-BR" sz="2800" b="1" u="sng" smtClean="0"/>
              <a:t>Mateus 2:11</a:t>
            </a:r>
            <a:r>
              <a:rPr lang="pt-BR" altLang="pt-BR" sz="2800" u="sng" smtClean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- “Entrando na casa, viram o menino com Maria, sua mãe. Prostrando-se, o adoraram; e, abrindo os seus tesouros, entregaram-lhe suas ofertas: ouro, incenso e mirra” - </a:t>
            </a:r>
            <a:r>
              <a:rPr lang="pt-BR" altLang="pt-BR" b="1" u="sng" smtClean="0"/>
              <a:t>Mateus 2:11.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- "E, entrando na casa, acharam o Menino com Maria, Sua mãe, e, prostrando-se, O adoraram. Através da humilde aparência exterior de Jesus, reconheceram a presença da Divindade. Deram-Lhe o coração como a seu Salvador, apresentando então suas dádivas - "ouro, incenso e mirra". </a:t>
            </a:r>
            <a:r>
              <a:rPr lang="pt-BR" altLang="pt-BR" b="1" u="sng" smtClean="0"/>
              <a:t>DTN,</a:t>
            </a:r>
            <a:r>
              <a:rPr lang="pt-BR" altLang="pt-BR" b="1" smtClean="0"/>
              <a:t> pág. 63.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- A sociedade moderna, através da doutrina da prosperidade, tem ensinado às pessoas a adorar com a finalidade de receber, enquanto a Bíblia nos ensina que adoramos dando. Quando Satanás estava tentando a Jesus, disse-Lhe: “Tudo isto te darei se, prostrado, me adorares.”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b="1" smtClean="0"/>
              <a:t>	- </a:t>
            </a:r>
            <a:r>
              <a:rPr lang="pt-BR" altLang="pt-BR" b="1" u="sng" smtClean="0"/>
              <a:t>Mateus 4:9</a:t>
            </a:r>
            <a:r>
              <a:rPr lang="pt-BR" altLang="pt-BR" b="1" smtClean="0"/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b="1" smtClean="0"/>
              <a:t>CONCLUSÃO</a:t>
            </a:r>
            <a:endParaRPr lang="pt-BR" altLang="pt-BR" sz="2800" smtClean="0"/>
          </a:p>
          <a:p>
            <a:pPr eaLnBrk="1" hangingPunct="1"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- Quando alguém visita um chefe do governo é apropriado levar-lhe um presente. Os chefes de Estado quando se visitam, trocam presentes. Não deveríamos também, seres mortais, ao apresentarmos perante o Rei dos Reis e Senhor dos Senhores, levar-Lhe um presente em reconhecimento à Sua grande e nossa submissão a Ele?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b="1" smtClean="0"/>
              <a:t>Mostrar, semear e expressar nossa gratidão a Deus por meio de Jesus Cristo, o qual Se deu por nós (Deut. 33:29; Isaías 47:17; 2 Tim. 1:8,9; 1 Tim. 4:10; Tito 3:4).  Uma forma de expressar amor e reverência a Deus é por meio de nossas ofertas voluntárias e sistemáticas.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25475" indent="-625475" eaLnBrk="1" hangingPunct="1">
              <a:lnSpc>
                <a:spcPct val="90000"/>
              </a:lnSpc>
              <a:buFontTx/>
              <a:buAutoNum type="alphaUcPeriod"/>
            </a:pPr>
            <a:r>
              <a:rPr lang="pt-BR" altLang="pt-BR" sz="2800" b="1" smtClean="0"/>
              <a:t>DEUS ANTECIPOU A  NECESSIDADE PORQUE NOS AMA</a:t>
            </a:r>
          </a:p>
          <a:p>
            <a:pPr marL="625475" indent="-625475" eaLnBrk="1" hangingPunct="1">
              <a:lnSpc>
                <a:spcPct val="90000"/>
              </a:lnSpc>
              <a:buFontTx/>
              <a:buNone/>
            </a:pPr>
            <a:endParaRPr lang="pt-BR" altLang="pt-BR" sz="1200" b="1" smtClean="0"/>
          </a:p>
          <a:p>
            <a:pPr marL="625475" indent="-625475"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- Antes de criar o homem, Deus tomou providências para sua redenção.</a:t>
            </a:r>
          </a:p>
          <a:p>
            <a:pPr marL="625475" indent="-625475" eaLnBrk="1" hangingPunct="1">
              <a:lnSpc>
                <a:spcPct val="90000"/>
              </a:lnSpc>
              <a:buFontTx/>
              <a:buNone/>
            </a:pPr>
            <a:endParaRPr lang="pt-BR" altLang="pt-BR" sz="2000" b="1" smtClean="0"/>
          </a:p>
          <a:p>
            <a:pPr marL="625475" indent="-625475"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- Antes de pedir a Israel que construísse um santuário, Deus lhes concedeu os recursos para fazê-lo. Deus proveu sistematicamente a Seu povo e à Sua</a:t>
            </a:r>
          </a:p>
          <a:p>
            <a:pPr marL="625475" indent="-625475"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igreja antes que surja a necessidade.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sz="2800" b="1" smtClean="0"/>
              <a:t>	B.	NÓS TAMBÉM DEVEMOS ANTECIPAR-	NOS SISTEMATICAMENTE ÀS 	NECESSIDADES DA IGREJA.</a:t>
            </a:r>
          </a:p>
          <a:p>
            <a:pPr eaLnBrk="1" hangingPunct="1">
              <a:buFontTx/>
              <a:buNone/>
            </a:pPr>
            <a:endParaRPr lang="pt-BR" altLang="pt-BR" sz="1200" smtClean="0"/>
          </a:p>
          <a:p>
            <a:pPr eaLnBrk="1" hangingPunct="1">
              <a:buFontTx/>
              <a:buNone/>
            </a:pPr>
            <a:r>
              <a:rPr lang="pt-BR" altLang="pt-BR" smtClean="0"/>
              <a:t>		</a:t>
            </a:r>
            <a:r>
              <a:rPr lang="pt-BR" altLang="pt-BR" sz="2800" b="1" smtClean="0"/>
              <a:t>- Ninguém tem a vida por direito.</a:t>
            </a:r>
          </a:p>
          <a:p>
            <a:pPr eaLnBrk="1" hangingPunct="1">
              <a:buFontTx/>
              <a:buNone/>
            </a:pPr>
            <a:r>
              <a:rPr lang="pt-BR" altLang="pt-BR" sz="2800" b="1" smtClean="0"/>
              <a:t>		Recebemos a vida pela graça de 	Cristo, e por esta graça ainda 	subsistimos, recebendo diariamente, 	sem 	faltar nada, tudo o que necessitamos.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- É um insulto que Deus nos peça que demos ofertas para Sua igreja. </a:t>
            </a:r>
          </a:p>
          <a:p>
            <a:pPr marL="533400" indent="-533400" eaLnBrk="1" hangingPunct="1">
              <a:buFontTx/>
              <a:buNone/>
            </a:pPr>
            <a:endParaRPr lang="pt-BR" altLang="pt-BR" sz="1200" b="1" smtClean="0"/>
          </a:p>
          <a:p>
            <a:pPr marL="533400" indent="-533400" eaLnBrk="1" hangingPunct="1">
              <a:buFontTx/>
              <a:buNone/>
            </a:pPr>
            <a:r>
              <a:rPr lang="pt-BR" altLang="pt-BR" b="1" smtClean="0"/>
              <a:t>	Se amamos a Deus verdadeiramente, não devemos esperar que nos peça para Sua igreja. Mas nós sim, devemos pedir contínua e diariamente que aceite nossas ofertas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- Como Deus nos dá sistematicamente a vida, nossas ofertas devem ser sistemáticas, contínuas.</a:t>
            </a:r>
          </a:p>
          <a:p>
            <a:pPr eaLnBrk="1" hangingPunct="1">
              <a:buFontTx/>
              <a:buNone/>
            </a:pPr>
            <a:endParaRPr lang="pt-BR" altLang="pt-BR" sz="1000" b="1" smtClean="0"/>
          </a:p>
          <a:p>
            <a:pPr eaLnBrk="1" hangingPunct="1">
              <a:buFontTx/>
              <a:buNone/>
            </a:pPr>
            <a:r>
              <a:rPr lang="pt-BR" altLang="pt-BR" sz="2800" b="1" smtClean="0"/>
              <a:t>	- “O coração aberto por uma dádiva, não deve ter tempo de tornar-se egoísta, frio e fechar-se antes que a seguinte seja feita. A corrente deve estar continuamente fluindo, mantendo assim aberto o canal por atos de beneficência” - </a:t>
            </a:r>
            <a:r>
              <a:rPr lang="pt-BR" altLang="pt-BR" sz="2800" b="1" u="sng" smtClean="0"/>
              <a:t>TS, Vol. 1, pág. 373</a:t>
            </a:r>
            <a:r>
              <a:rPr lang="pt-BR" altLang="pt-BR" sz="2800" b="1" smtClean="0"/>
              <a:t>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b="1" smtClean="0"/>
              <a:t>“As misericórdias do Senhor são a causa</a:t>
            </a:r>
          </a:p>
          <a:p>
            <a:pPr marL="0" indent="0" eaLnBrk="1" hangingPunct="1">
              <a:buFontTx/>
              <a:buNone/>
            </a:pPr>
            <a:r>
              <a:rPr lang="pt-BR" altLang="pt-BR" b="1" smtClean="0"/>
              <a:t> de não sermos consumidos porque as </a:t>
            </a:r>
          </a:p>
          <a:p>
            <a:pPr marL="0" indent="0" eaLnBrk="1" hangingPunct="1">
              <a:buFontTx/>
              <a:buNone/>
            </a:pPr>
            <a:r>
              <a:rPr lang="pt-BR" altLang="pt-BR" b="1" smtClean="0"/>
              <a:t>suas misericórdias não têm fim; </a:t>
            </a:r>
          </a:p>
          <a:p>
            <a:pPr marL="0" indent="0" eaLnBrk="1" hangingPunct="1">
              <a:buFontTx/>
              <a:buNone/>
            </a:pPr>
            <a:r>
              <a:rPr lang="pt-BR" altLang="pt-BR" b="1" smtClean="0"/>
              <a:t>renovam-se cada manhã. Grande é a tua</a:t>
            </a:r>
          </a:p>
          <a:p>
            <a:pPr marL="0" indent="0" eaLnBrk="1" hangingPunct="1">
              <a:buFontTx/>
              <a:buNone/>
            </a:pPr>
            <a:r>
              <a:rPr lang="pt-BR" altLang="pt-BR" b="1" smtClean="0"/>
              <a:t>fidelidade” </a:t>
            </a:r>
            <a:r>
              <a:rPr lang="pt-BR" altLang="pt-BR" b="1" i="1" smtClean="0"/>
              <a:t>- </a:t>
            </a:r>
            <a:r>
              <a:rPr lang="pt-BR" altLang="pt-BR" b="1" i="1" u="sng" smtClean="0"/>
              <a:t>Lamentações 3: 22, 23.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b="1" smtClean="0"/>
              <a:t>A pessoa que foi salva, sente e sabe que a sua vida pertence a Deus, pois Ele demonstrou na cruz do calvário o que significa dar “tudo”.</a:t>
            </a:r>
          </a:p>
          <a:p>
            <a:pPr marL="0" indent="0" eaLnBrk="1" hangingPunct="1">
              <a:buFontTx/>
              <a:buNone/>
            </a:pPr>
            <a:endParaRPr lang="pt-BR" altLang="pt-BR" b="1" smtClean="0"/>
          </a:p>
          <a:p>
            <a:pPr marL="0" indent="0" eaLnBrk="1" hangingPunct="1">
              <a:buFontTx/>
              <a:buNone/>
            </a:pPr>
            <a:r>
              <a:rPr lang="pt-BR" altLang="pt-BR" b="1" smtClean="0"/>
              <a:t>Que ao dar nossas ofertas, façamo-lo como um ato de adoração ao nosso Amante e  Salvador Jesus.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romanUcPeriod"/>
              <a:tabLst>
                <a:tab pos="533400" algn="l"/>
              </a:tabLst>
            </a:pPr>
            <a:r>
              <a:rPr lang="pt-BR" altLang="pt-BR" b="1" smtClean="0"/>
              <a:t>A GENEROSIDADE OU BENEFICÊNCIA SISTEMÁTICA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tabLst>
                <a:tab pos="533400" algn="l"/>
              </a:tabLst>
            </a:pPr>
            <a:endParaRPr lang="pt-BR" altLang="pt-BR" sz="1400" smtClean="0"/>
          </a:p>
          <a:p>
            <a:pPr marL="533400" indent="-533400" eaLnBrk="1" hangingPunct="1">
              <a:lnSpc>
                <a:spcPct val="90000"/>
              </a:lnSpc>
              <a:buFontTx/>
              <a:buNone/>
              <a:tabLst>
                <a:tab pos="533400" algn="l"/>
              </a:tabLst>
            </a:pPr>
            <a:r>
              <a:rPr lang="pt-BR" altLang="pt-BR" b="1" smtClean="0"/>
              <a:t>	O dar continuamente é parte do plano original de Deus, por meio do qual o homem receberá, regularmente vida de Deus, para depois devolver-Lhe diária e semanalmente uma porção dela. Desta forma, evitará o egoísmo na vida do ser humano.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15963" indent="-715963" eaLnBrk="1" hangingPunct="1">
              <a:buFontTx/>
              <a:buAutoNum type="alphaUcPeriod"/>
            </a:pPr>
            <a:r>
              <a:rPr lang="pt-BR" altLang="pt-BR" b="1" smtClean="0"/>
              <a:t>FAZ PARTE DO PLANO DIVINO:</a:t>
            </a:r>
          </a:p>
          <a:p>
            <a:pPr marL="715963" indent="-715963" eaLnBrk="1" hangingPunct="1">
              <a:buFontTx/>
              <a:buNone/>
            </a:pPr>
            <a:endParaRPr lang="pt-BR" altLang="pt-BR" smtClean="0"/>
          </a:p>
          <a:p>
            <a:pPr marL="715963" indent="-715963" eaLnBrk="1" hangingPunct="1"/>
            <a:r>
              <a:rPr lang="pt-BR" altLang="pt-BR" b="1" u="sng" smtClean="0"/>
              <a:t>Ajudar ao doador a compreender a obra de Cristo.</a:t>
            </a:r>
          </a:p>
          <a:p>
            <a:pPr marL="715963" indent="-715963" eaLnBrk="1" hangingPunct="1"/>
            <a:endParaRPr lang="pt-BR" altLang="pt-BR" sz="1400" b="1" u="sng" smtClean="0"/>
          </a:p>
          <a:p>
            <a:pPr marL="715963" indent="-715963" eaLnBrk="1" hangingPunct="1"/>
            <a:r>
              <a:rPr lang="pt-BR" altLang="pt-BR" b="1" u="sng" smtClean="0"/>
              <a:t>Ajuda-nos como remédio divino contra o egoísmo e a cobiça.</a:t>
            </a:r>
          </a:p>
          <a:p>
            <a:pPr marL="715963" indent="-715963" eaLnBrk="1" hangingPunct="1"/>
            <a:endParaRPr lang="pt-BR" altLang="pt-BR" b="1" u="sng" smtClean="0"/>
          </a:p>
          <a:p>
            <a:pPr marL="715963" indent="-715963" eaLnBrk="1" hangingPunct="1">
              <a:buFontTx/>
              <a:buNone/>
            </a:pPr>
            <a:endParaRPr lang="pt-BR" altLang="pt-BR" u="sng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marL="533400" indent="-533400" eaLnBrk="1" hangingPunct="1"/>
            <a:r>
              <a:rPr lang="pt-BR" altLang="pt-BR" b="1" smtClean="0"/>
              <a:t>Ajuda-nos como remédio divino contra o egoísmo e a cobiça.</a:t>
            </a:r>
          </a:p>
          <a:p>
            <a:pPr marL="533400" indent="-533400" eaLnBrk="1" hangingPunct="1">
              <a:buFontTx/>
              <a:buNone/>
            </a:pPr>
            <a:endParaRPr lang="pt-BR" altLang="pt-BR" sz="1800" b="1" smtClean="0"/>
          </a:p>
          <a:p>
            <a:pPr marL="533400" indent="-533400" eaLnBrk="1" hangingPunct="1"/>
            <a:r>
              <a:rPr lang="pt-BR" altLang="pt-BR" b="1" smtClean="0"/>
              <a:t>“Beneficência constante e abnegada é o remédio que Deus propõe para os ulcerosos pecados do egoísmo e da cobiça... O dar continuamente faz que a cobiça morra de inanição” - </a:t>
            </a:r>
            <a:r>
              <a:rPr lang="pt-BR" altLang="pt-BR" b="1" u="sng" smtClean="0"/>
              <a:t>Idem</a:t>
            </a:r>
            <a:r>
              <a:rPr lang="pt-BR" altLang="pt-BR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pt-BR" altLang="pt-BR" b="1" u="sng" smtClean="0"/>
              <a:t>Ajuda-nos a fortalecer a beneficência</a:t>
            </a:r>
            <a:r>
              <a:rPr lang="pt-BR" altLang="pt-BR" b="1" smtClean="0"/>
              <a:t>.</a:t>
            </a:r>
          </a:p>
          <a:p>
            <a:pPr marL="533400" indent="-533400" eaLnBrk="1" hangingPunct="1">
              <a:buFontTx/>
              <a:buNone/>
            </a:pPr>
            <a:endParaRPr lang="pt-BR" altLang="pt-BR" b="1" smtClean="0"/>
          </a:p>
          <a:p>
            <a:pPr marL="533400" indent="-533400" eaLnBrk="1" hangingPunct="1"/>
            <a:r>
              <a:rPr lang="pt-BR" altLang="pt-BR" b="1" u="sng" smtClean="0"/>
              <a:t>Ajuda-nos a arrebatar os tesouros das mãos dos ambiciosos.</a:t>
            </a:r>
          </a:p>
          <a:p>
            <a:pPr marL="533400" indent="-533400" eaLnBrk="1" hangingPunct="1">
              <a:buFontTx/>
              <a:buNone/>
            </a:pPr>
            <a:endParaRPr lang="pt-BR" altLang="pt-BR" b="1" u="sng" smtClean="0"/>
          </a:p>
          <a:p>
            <a:pPr marL="533400" indent="-533400" eaLnBrk="1" hangingPunct="1"/>
            <a:r>
              <a:rPr lang="pt-BR" altLang="pt-BR" b="1" u="sng" smtClean="0"/>
              <a:t>Ajuda-nos a expressar nosso amor a Deus em ofertas.</a:t>
            </a:r>
            <a:r>
              <a:rPr lang="pt-BR" altLang="pt-BR" b="1" smtClean="0"/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marL="715963" indent="-715963" eaLnBrk="1" hangingPunct="1">
              <a:lnSpc>
                <a:spcPct val="120000"/>
              </a:lnSpc>
              <a:buFontTx/>
              <a:buAutoNum type="alphaUcPeriod" startAt="2"/>
            </a:pPr>
            <a:r>
              <a:rPr lang="pt-BR" altLang="pt-BR" b="1" smtClean="0"/>
              <a:t>RESULTADOS DO NÃO PRATICAR A BENEFICÊNCIA SISTEMÁTICA</a:t>
            </a:r>
          </a:p>
          <a:p>
            <a:pPr marL="715963" indent="-715963" eaLnBrk="1" hangingPunct="1">
              <a:lnSpc>
                <a:spcPct val="120000"/>
              </a:lnSpc>
              <a:buFontTx/>
              <a:buNone/>
            </a:pPr>
            <a:endParaRPr lang="pt-BR" altLang="pt-BR" b="1" smtClean="0"/>
          </a:p>
          <a:p>
            <a:pPr marL="715963" indent="-715963" eaLnBrk="1" hangingPunct="1">
              <a:lnSpc>
                <a:spcPct val="120000"/>
              </a:lnSpc>
              <a:buFontTx/>
              <a:buNone/>
            </a:pPr>
            <a:r>
              <a:rPr lang="pt-BR" altLang="pt-BR" b="1" smtClean="0"/>
              <a:t>	As igrejas estão mortas  espiritualmente. Têm um amor muito pobre por Deus.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350</Words>
  <Application>Microsoft Office PowerPoint</Application>
  <PresentationFormat>Apresentação na tela (4:3)</PresentationFormat>
  <Paragraphs>84</Paragraphs>
  <Slides>24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7" baseType="lpstr">
      <vt:lpstr>Arial</vt:lpstr>
      <vt:lpstr>Calibri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Divisão Sul-Americana da IASD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SEMANA DE MORDOMIA 2006</dc:subject>
  <dc:creator>Pr. MARCELO AUGUSTO DE CARVALHO; Sede Administrativa</dc:creator>
  <cp:keywords>www.4tons.com</cp:keywords>
  <dc:description>COMÉRCIO PROIBIDO. USO PESSOAL</dc:description>
  <cp:lastModifiedBy>APV - Marcelo Augusto de Carvalho</cp:lastModifiedBy>
  <cp:revision>11</cp:revision>
  <dcterms:created xsi:type="dcterms:W3CDTF">2006-03-28T18:56:20Z</dcterms:created>
  <dcterms:modified xsi:type="dcterms:W3CDTF">2016-10-26T19:45:11Z</dcterms:modified>
  <cp:category>SM-SERMÕES</cp:category>
</cp:coreProperties>
</file>