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69" autoAdjust="0"/>
  </p:normalViewPr>
  <p:slideViewPr>
    <p:cSldViewPr>
      <p:cViewPr varScale="1">
        <p:scale>
          <a:sx n="60" d="100"/>
          <a:sy n="60" d="100"/>
        </p:scale>
        <p:origin x="16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pt-BR" altLang="pt-BR"/>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pt-BR" altLang="pt-BR"/>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noProof="0" smtClean="0"/>
              <a:t>Clique para editar os estilos do texto mestre</a:t>
            </a:r>
          </a:p>
          <a:p>
            <a:pPr lvl="1"/>
            <a:r>
              <a:rPr lang="pt-BR" altLang="pt-BR" noProof="0" smtClean="0"/>
              <a:t>Segundo nível</a:t>
            </a:r>
          </a:p>
          <a:p>
            <a:pPr lvl="2"/>
            <a:r>
              <a:rPr lang="pt-BR" altLang="pt-BR" noProof="0" smtClean="0"/>
              <a:t>Terceiro nível</a:t>
            </a:r>
          </a:p>
          <a:p>
            <a:pPr lvl="3"/>
            <a:r>
              <a:rPr lang="pt-BR" altLang="pt-BR" noProof="0" smtClean="0"/>
              <a:t>Quarto nível</a:t>
            </a:r>
          </a:p>
          <a:p>
            <a:pPr lvl="4"/>
            <a:r>
              <a:rPr lang="pt-BR" altLang="pt-BR" noProof="0" smtClean="0"/>
              <a:t>Quinto nível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pt-BR" altLang="pt-BR"/>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D784DE-0767-40D2-9731-958B0099CA86}" type="slidenum">
              <a:rPr lang="pt-BR" altLang="pt-BR"/>
              <a:pPr>
                <a:defRPr/>
              </a:pPr>
              <a:t>‹nº›</a:t>
            </a:fld>
            <a:endParaRPr lang="pt-BR" altLang="pt-BR"/>
          </a:p>
        </p:txBody>
      </p:sp>
    </p:spTree>
    <p:extLst>
      <p:ext uri="{BB962C8B-B14F-4D97-AF65-F5344CB8AC3E}">
        <p14:creationId xmlns:p14="http://schemas.microsoft.com/office/powerpoint/2010/main" val="1263929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ço Reservado para Imagem de Slide 1"/>
          <p:cNvSpPr>
            <a:spLocks noGrp="1" noRot="1" noChangeAspect="1" noTextEdit="1"/>
          </p:cNvSpPr>
          <p:nvPr>
            <p:ph type="sldImg"/>
          </p:nvPr>
        </p:nvSpPr>
        <p:spPr>
          <a:ln/>
        </p:spPr>
      </p:sp>
      <p:sp>
        <p:nvSpPr>
          <p:cNvPr id="3075" name="Espaço Reservado para Anotações 2"/>
          <p:cNvSpPr>
            <a:spLocks noGrp="1"/>
          </p:cNvSpPr>
          <p:nvPr>
            <p:ph type="body" idx="1"/>
          </p:nvPr>
        </p:nvSpPr>
        <p:spPr>
          <a:noFill/>
        </p:spPr>
        <p:txBody>
          <a:bodyPr/>
          <a:lstStyle/>
          <a:p>
            <a:pPr algn="ctr" eaLnBrk="1" hangingPunct="1"/>
            <a:r>
              <a:rPr lang="pt-BR" altLang="pt-BR" b="1" smtClean="0"/>
              <a:t>www.4tons.com</a:t>
            </a:r>
          </a:p>
          <a:p>
            <a:pPr algn="ctr" eaLnBrk="1" hangingPunct="1"/>
            <a:r>
              <a:rPr lang="pt-BR" altLang="pt-BR" b="1" smtClean="0"/>
              <a:t>Pr. Marcelo Augusto de Carvalho</a:t>
            </a:r>
          </a:p>
          <a:p>
            <a:pPr eaLnBrk="1" hangingPunct="1"/>
            <a:endParaRPr lang="pt-BR" altLang="pt-BR" smtClean="0"/>
          </a:p>
        </p:txBody>
      </p:sp>
      <p:sp>
        <p:nvSpPr>
          <p:cNvPr id="3076" name="Espaço Reservado para Número de Slid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0C2F52-9964-4DCD-BB51-C07575BC0060}" type="slidenum">
              <a:rPr lang="pt-BR" altLang="pt-BR"/>
              <a:pPr/>
              <a:t>1</a:t>
            </a:fld>
            <a:endParaRPr lang="pt-BR" altLang="pt-BR"/>
          </a:p>
        </p:txBody>
      </p:sp>
    </p:spTree>
    <p:extLst>
      <p:ext uri="{BB962C8B-B14F-4D97-AF65-F5344CB8AC3E}">
        <p14:creationId xmlns:p14="http://schemas.microsoft.com/office/powerpoint/2010/main" val="1959149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DE93F326-8DD7-45A6-BFC8-5FE1AF85D9F8}" type="slidenum">
              <a:rPr lang="pt-BR" altLang="pt-BR"/>
              <a:pPr>
                <a:defRPr/>
              </a:pPr>
              <a:t>‹nº›</a:t>
            </a:fld>
            <a:endParaRPr lang="pt-BR" altLang="pt-BR"/>
          </a:p>
        </p:txBody>
      </p:sp>
    </p:spTree>
    <p:extLst>
      <p:ext uri="{BB962C8B-B14F-4D97-AF65-F5344CB8AC3E}">
        <p14:creationId xmlns:p14="http://schemas.microsoft.com/office/powerpoint/2010/main" val="2943979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11FD2379-2F40-4F98-9E03-197A6CFB77C3}" type="slidenum">
              <a:rPr lang="pt-BR" altLang="pt-BR"/>
              <a:pPr>
                <a:defRPr/>
              </a:pPr>
              <a:t>‹nº›</a:t>
            </a:fld>
            <a:endParaRPr lang="pt-BR" altLang="pt-BR"/>
          </a:p>
        </p:txBody>
      </p:sp>
    </p:spTree>
    <p:extLst>
      <p:ext uri="{BB962C8B-B14F-4D97-AF65-F5344CB8AC3E}">
        <p14:creationId xmlns:p14="http://schemas.microsoft.com/office/powerpoint/2010/main" val="1162209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153BA9B7-AAB0-45F0-99D6-ACBCAAACEB6F}" type="slidenum">
              <a:rPr lang="pt-BR" altLang="pt-BR"/>
              <a:pPr>
                <a:defRPr/>
              </a:pPr>
              <a:t>‹nº›</a:t>
            </a:fld>
            <a:endParaRPr lang="pt-BR" altLang="pt-BR"/>
          </a:p>
        </p:txBody>
      </p:sp>
    </p:spTree>
    <p:extLst>
      <p:ext uri="{BB962C8B-B14F-4D97-AF65-F5344CB8AC3E}">
        <p14:creationId xmlns:p14="http://schemas.microsoft.com/office/powerpoint/2010/main" val="312361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FE869DA5-1862-4E06-BE43-3806C47BCB1B}" type="slidenum">
              <a:rPr lang="pt-BR" altLang="pt-BR"/>
              <a:pPr>
                <a:defRPr/>
              </a:pPr>
              <a:t>‹nº›</a:t>
            </a:fld>
            <a:endParaRPr lang="pt-BR" altLang="pt-BR"/>
          </a:p>
        </p:txBody>
      </p:sp>
    </p:spTree>
    <p:extLst>
      <p:ext uri="{BB962C8B-B14F-4D97-AF65-F5344CB8AC3E}">
        <p14:creationId xmlns:p14="http://schemas.microsoft.com/office/powerpoint/2010/main" val="2475187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smtClean="0"/>
              <a:t>Clique para editar 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EC32C178-F431-46FE-81B2-6D6DA809A03E}" type="slidenum">
              <a:rPr lang="pt-BR" altLang="pt-BR"/>
              <a:pPr>
                <a:defRPr/>
              </a:pPr>
              <a:t>‹nº›</a:t>
            </a:fld>
            <a:endParaRPr lang="pt-BR" altLang="pt-BR"/>
          </a:p>
        </p:txBody>
      </p:sp>
    </p:spTree>
    <p:extLst>
      <p:ext uri="{BB962C8B-B14F-4D97-AF65-F5344CB8AC3E}">
        <p14:creationId xmlns:p14="http://schemas.microsoft.com/office/powerpoint/2010/main" val="1218806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7" name="Rectangle 6"/>
          <p:cNvSpPr>
            <a:spLocks noGrp="1" noChangeArrowheads="1"/>
          </p:cNvSpPr>
          <p:nvPr>
            <p:ph type="sldNum" sz="quarter" idx="12"/>
          </p:nvPr>
        </p:nvSpPr>
        <p:spPr>
          <a:ln/>
        </p:spPr>
        <p:txBody>
          <a:bodyPr/>
          <a:lstStyle>
            <a:lvl1pPr>
              <a:defRPr/>
            </a:lvl1pPr>
          </a:lstStyle>
          <a:p>
            <a:pPr>
              <a:defRPr/>
            </a:pPr>
            <a:fld id="{BE47A365-7DAD-4B89-A7C3-9427E6E43D0A}" type="slidenum">
              <a:rPr lang="pt-BR" altLang="pt-BR"/>
              <a:pPr>
                <a:defRPr/>
              </a:pPr>
              <a:t>‹nº›</a:t>
            </a:fld>
            <a:endParaRPr lang="pt-BR" altLang="pt-BR"/>
          </a:p>
        </p:txBody>
      </p:sp>
    </p:spTree>
    <p:extLst>
      <p:ext uri="{BB962C8B-B14F-4D97-AF65-F5344CB8AC3E}">
        <p14:creationId xmlns:p14="http://schemas.microsoft.com/office/powerpoint/2010/main" val="2596837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630238" y="2505075"/>
            <a:ext cx="386873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29150" y="2505075"/>
            <a:ext cx="38877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9" name="Rectangle 6"/>
          <p:cNvSpPr>
            <a:spLocks noGrp="1" noChangeArrowheads="1"/>
          </p:cNvSpPr>
          <p:nvPr>
            <p:ph type="sldNum" sz="quarter" idx="12"/>
          </p:nvPr>
        </p:nvSpPr>
        <p:spPr>
          <a:ln/>
        </p:spPr>
        <p:txBody>
          <a:bodyPr/>
          <a:lstStyle>
            <a:lvl1pPr>
              <a:defRPr/>
            </a:lvl1pPr>
          </a:lstStyle>
          <a:p>
            <a:pPr>
              <a:defRPr/>
            </a:pPr>
            <a:fld id="{7DF52916-86B3-4ACC-BFF1-FA010AA94661}" type="slidenum">
              <a:rPr lang="pt-BR" altLang="pt-BR"/>
              <a:pPr>
                <a:defRPr/>
              </a:pPr>
              <a:t>‹nº›</a:t>
            </a:fld>
            <a:endParaRPr lang="pt-BR" altLang="pt-BR"/>
          </a:p>
        </p:txBody>
      </p:sp>
    </p:spTree>
    <p:extLst>
      <p:ext uri="{BB962C8B-B14F-4D97-AF65-F5344CB8AC3E}">
        <p14:creationId xmlns:p14="http://schemas.microsoft.com/office/powerpoint/2010/main" val="2663263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5" name="Rectangle 6"/>
          <p:cNvSpPr>
            <a:spLocks noGrp="1" noChangeArrowheads="1"/>
          </p:cNvSpPr>
          <p:nvPr>
            <p:ph type="sldNum" sz="quarter" idx="12"/>
          </p:nvPr>
        </p:nvSpPr>
        <p:spPr>
          <a:ln/>
        </p:spPr>
        <p:txBody>
          <a:bodyPr/>
          <a:lstStyle>
            <a:lvl1pPr>
              <a:defRPr/>
            </a:lvl1pPr>
          </a:lstStyle>
          <a:p>
            <a:pPr>
              <a:defRPr/>
            </a:pPr>
            <a:fld id="{477DC055-0CBF-4BAA-8ACA-CFFFAD51852F}" type="slidenum">
              <a:rPr lang="pt-BR" altLang="pt-BR"/>
              <a:pPr>
                <a:defRPr/>
              </a:pPr>
              <a:t>‹nº›</a:t>
            </a:fld>
            <a:endParaRPr lang="pt-BR" altLang="pt-BR"/>
          </a:p>
        </p:txBody>
      </p:sp>
    </p:spTree>
    <p:extLst>
      <p:ext uri="{BB962C8B-B14F-4D97-AF65-F5344CB8AC3E}">
        <p14:creationId xmlns:p14="http://schemas.microsoft.com/office/powerpoint/2010/main" val="25912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4" name="Rectangle 6"/>
          <p:cNvSpPr>
            <a:spLocks noGrp="1" noChangeArrowheads="1"/>
          </p:cNvSpPr>
          <p:nvPr>
            <p:ph type="sldNum" sz="quarter" idx="12"/>
          </p:nvPr>
        </p:nvSpPr>
        <p:spPr>
          <a:ln/>
        </p:spPr>
        <p:txBody>
          <a:bodyPr/>
          <a:lstStyle>
            <a:lvl1pPr>
              <a:defRPr/>
            </a:lvl1pPr>
          </a:lstStyle>
          <a:p>
            <a:pPr>
              <a:defRPr/>
            </a:pPr>
            <a:fld id="{E2337416-8485-42B8-A2F8-BD9176E0F1E7}" type="slidenum">
              <a:rPr lang="pt-BR" altLang="pt-BR"/>
              <a:pPr>
                <a:defRPr/>
              </a:pPr>
              <a:t>‹nº›</a:t>
            </a:fld>
            <a:endParaRPr lang="pt-BR" altLang="pt-BR"/>
          </a:p>
        </p:txBody>
      </p:sp>
    </p:spTree>
    <p:extLst>
      <p:ext uri="{BB962C8B-B14F-4D97-AF65-F5344CB8AC3E}">
        <p14:creationId xmlns:p14="http://schemas.microsoft.com/office/powerpoint/2010/main" val="3625566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7" name="Rectangle 6"/>
          <p:cNvSpPr>
            <a:spLocks noGrp="1" noChangeArrowheads="1"/>
          </p:cNvSpPr>
          <p:nvPr>
            <p:ph type="sldNum" sz="quarter" idx="12"/>
          </p:nvPr>
        </p:nvSpPr>
        <p:spPr>
          <a:ln/>
        </p:spPr>
        <p:txBody>
          <a:bodyPr/>
          <a:lstStyle>
            <a:lvl1pPr>
              <a:defRPr/>
            </a:lvl1pPr>
          </a:lstStyle>
          <a:p>
            <a:pPr>
              <a:defRPr/>
            </a:pPr>
            <a:fld id="{3AE6EFEA-A4C5-468B-9098-042B4BB7420B}" type="slidenum">
              <a:rPr lang="pt-BR" altLang="pt-BR"/>
              <a:pPr>
                <a:defRPr/>
              </a:pPr>
              <a:t>‹nº›</a:t>
            </a:fld>
            <a:endParaRPr lang="pt-BR" altLang="pt-BR"/>
          </a:p>
        </p:txBody>
      </p:sp>
    </p:spTree>
    <p:extLst>
      <p:ext uri="{BB962C8B-B14F-4D97-AF65-F5344CB8AC3E}">
        <p14:creationId xmlns:p14="http://schemas.microsoft.com/office/powerpoint/2010/main" val="2420227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7" name="Rectangle 6"/>
          <p:cNvSpPr>
            <a:spLocks noGrp="1" noChangeArrowheads="1"/>
          </p:cNvSpPr>
          <p:nvPr>
            <p:ph type="sldNum" sz="quarter" idx="12"/>
          </p:nvPr>
        </p:nvSpPr>
        <p:spPr>
          <a:ln/>
        </p:spPr>
        <p:txBody>
          <a:bodyPr/>
          <a:lstStyle>
            <a:lvl1pPr>
              <a:defRPr/>
            </a:lvl1pPr>
          </a:lstStyle>
          <a:p>
            <a:pPr>
              <a:defRPr/>
            </a:pPr>
            <a:fld id="{C49AB34A-52DF-4D15-914B-ED3F7D7EDFC0}" type="slidenum">
              <a:rPr lang="pt-BR" altLang="pt-BR"/>
              <a:pPr>
                <a:defRPr/>
              </a:pPr>
              <a:t>‹nº›</a:t>
            </a:fld>
            <a:endParaRPr lang="pt-BR" altLang="pt-BR"/>
          </a:p>
        </p:txBody>
      </p:sp>
    </p:spTree>
    <p:extLst>
      <p:ext uri="{BB962C8B-B14F-4D97-AF65-F5344CB8AC3E}">
        <p14:creationId xmlns:p14="http://schemas.microsoft.com/office/powerpoint/2010/main" val="4082450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pt-BR" alt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pt-BR" alt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3864587-CFFA-494F-B72A-CB92D6E9A4A5}"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250825" y="2420938"/>
            <a:ext cx="8713788" cy="4281487"/>
          </a:xfrm>
        </p:spPr>
        <p:txBody>
          <a:bodyPr/>
          <a:lstStyle/>
          <a:p>
            <a:pPr marL="625475" indent="-625475" eaLnBrk="1" hangingPunct="1">
              <a:buFontTx/>
              <a:buNone/>
              <a:tabLst>
                <a:tab pos="1158875" algn="l"/>
                <a:tab pos="1524000" algn="l"/>
              </a:tabLst>
            </a:pPr>
            <a:r>
              <a:rPr lang="pt-BR" altLang="pt-BR" smtClean="0"/>
              <a:t>	</a:t>
            </a:r>
            <a:r>
              <a:rPr lang="pt-BR" altLang="pt-BR" b="1" smtClean="0"/>
              <a:t>“Os nervos do cérebro, que se comunicam com todo o organismo, são o único meio pelo qual o Céu pode comunicar-se com o homem e afetar sua vida íntima.”</a:t>
            </a:r>
            <a:r>
              <a:rPr lang="pt-BR" altLang="pt-BR" smtClean="0"/>
              <a:t> </a:t>
            </a:r>
            <a:r>
              <a:rPr lang="pt-BR" altLang="pt-BR" sz="2400" u="sng" smtClean="0"/>
              <a:t>Testimonies, vol. 2, pág. 347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57200" y="1916113"/>
            <a:ext cx="8686800" cy="4537075"/>
          </a:xfrm>
        </p:spPr>
        <p:txBody>
          <a:bodyPr/>
          <a:lstStyle/>
          <a:p>
            <a:pPr marL="625475" indent="-625475" eaLnBrk="1" hangingPunct="1">
              <a:lnSpc>
                <a:spcPct val="90000"/>
              </a:lnSpc>
              <a:buFontTx/>
              <a:buNone/>
              <a:tabLst>
                <a:tab pos="1431925" algn="l"/>
              </a:tabLst>
            </a:pPr>
            <a:r>
              <a:rPr lang="pt-BR" altLang="pt-BR" sz="2800" b="1" smtClean="0">
                <a:solidFill>
                  <a:srgbClr val="FF3300"/>
                </a:solidFill>
                <a:sym typeface="WP IconicSymbolsA" pitchFamily="2" charset="2"/>
              </a:rPr>
              <a:t></a:t>
            </a:r>
            <a:r>
              <a:rPr lang="pt-BR" altLang="pt-BR" sz="2800" b="1" smtClean="0">
                <a:sym typeface="WP IconicSymbolsA" pitchFamily="2" charset="2"/>
              </a:rPr>
              <a:t>	</a:t>
            </a:r>
            <a:r>
              <a:rPr lang="pt-BR" altLang="pt-BR" sz="2800" b="1" u="sng" smtClean="0">
                <a:sym typeface="WP IconicSymbolsA" pitchFamily="2" charset="2"/>
              </a:rPr>
              <a:t>Para preservar a sensibilidade espiritual</a:t>
            </a:r>
          </a:p>
          <a:p>
            <a:pPr marL="625475" indent="-625475" eaLnBrk="1" hangingPunct="1">
              <a:lnSpc>
                <a:spcPct val="90000"/>
              </a:lnSpc>
              <a:buFontTx/>
              <a:buNone/>
              <a:tabLst>
                <a:tab pos="1431925" algn="l"/>
              </a:tabLst>
            </a:pPr>
            <a:r>
              <a:rPr lang="pt-BR" altLang="pt-BR" sz="2800" b="1" smtClean="0">
                <a:sym typeface="WP IconicSymbolsA" pitchFamily="2" charset="2"/>
              </a:rPr>
              <a:t> 	"A intemperança de qualquer espécie insensibiliza os órgãos da percepção e enfraquece de tal maneira o poder dos nervos cerebrais que as coisas eternas não mais são apreciadas, mas são colocadas no mesmo nível das comuns. As mais elevadas faculdades da mente, que visavam os mais elevados propósitos, são trazidas em servidão às paixões mais baixas." </a:t>
            </a:r>
          </a:p>
          <a:p>
            <a:pPr marL="625475" indent="-625475" eaLnBrk="1" hangingPunct="1">
              <a:lnSpc>
                <a:spcPct val="90000"/>
              </a:lnSpc>
              <a:buFontTx/>
              <a:buNone/>
              <a:tabLst>
                <a:tab pos="1431925" algn="l"/>
              </a:tabLst>
            </a:pPr>
            <a:r>
              <a:rPr lang="pt-BR" altLang="pt-BR" sz="2800" b="1" smtClean="0">
                <a:sym typeface="WP IconicSymbolsA" pitchFamily="2" charset="2"/>
              </a:rPr>
              <a:t>	</a:t>
            </a:r>
            <a:r>
              <a:rPr lang="pt-BR" altLang="pt-BR" sz="2400" b="1" u="sng" smtClean="0">
                <a:sym typeface="WP IconicSymbolsA" pitchFamily="2" charset="2"/>
              </a:rPr>
              <a:t>CSS,</a:t>
            </a:r>
            <a:r>
              <a:rPr lang="pt-BR" altLang="pt-BR" sz="2400" b="1" smtClean="0">
                <a:sym typeface="WP IconicSymbolsA" pitchFamily="2" charset="2"/>
              </a:rPr>
              <a:t> 127.</a:t>
            </a:r>
            <a:r>
              <a:rPr lang="pt-BR" altLang="pt-BR" sz="2800" smtClean="0">
                <a:sym typeface="WP IconicSymbolsA" pitchFamily="2" charset="2"/>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539750" y="1916113"/>
            <a:ext cx="8229600" cy="4498975"/>
          </a:xfrm>
        </p:spPr>
        <p:txBody>
          <a:bodyPr/>
          <a:lstStyle/>
          <a:p>
            <a:pPr marL="533400" indent="-533400" eaLnBrk="1" hangingPunct="1">
              <a:lnSpc>
                <a:spcPct val="90000"/>
              </a:lnSpc>
              <a:buFont typeface="WP IconicSymbolsA" pitchFamily="2" charset="2"/>
              <a:buChar char="T"/>
            </a:pPr>
            <a:r>
              <a:rPr lang="pt-BR" altLang="pt-BR" sz="2800" b="1" u="sng" smtClean="0"/>
              <a:t>É essencial para o crescimento na graça</a:t>
            </a:r>
            <a:r>
              <a:rPr lang="pt-BR" altLang="pt-BR" sz="2800" b="1" smtClean="0"/>
              <a:t>:</a:t>
            </a:r>
          </a:p>
          <a:p>
            <a:pPr marL="533400" indent="-533400" eaLnBrk="1" hangingPunct="1">
              <a:lnSpc>
                <a:spcPct val="90000"/>
              </a:lnSpc>
              <a:buFont typeface="WP IconicSymbolsA" pitchFamily="2" charset="2"/>
              <a:buNone/>
            </a:pPr>
            <a:r>
              <a:rPr lang="pt-BR" altLang="pt-BR" sz="2800" b="1" smtClean="0"/>
              <a:t>	“A saúde do corpo deve ser considerada como essencial para o crescimento na graça e para a aquisição de bom temperamento. Se o estômago não for bem cuidado, a formação de caráter moral íntegro será prejudicada. O cérebro e os nervos relacionam-se com o estômago. O comer e o beber impróprios resultam num pensar e agir impróprios também." </a:t>
            </a:r>
          </a:p>
          <a:p>
            <a:pPr marL="533400" indent="-533400" eaLnBrk="1" hangingPunct="1">
              <a:lnSpc>
                <a:spcPct val="90000"/>
              </a:lnSpc>
              <a:buFont typeface="WP IconicSymbolsA" pitchFamily="2" charset="2"/>
              <a:buNone/>
            </a:pPr>
            <a:r>
              <a:rPr lang="pt-BR" altLang="pt-BR" sz="2400" b="1" u="sng" smtClean="0"/>
              <a:t>	CSS,134</a:t>
            </a:r>
            <a:r>
              <a:rPr lang="pt-BR" altLang="pt-BR" sz="2400" u="sng"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179388" y="1700213"/>
            <a:ext cx="8686800" cy="4752975"/>
          </a:xfrm>
        </p:spPr>
        <p:txBody>
          <a:bodyPr/>
          <a:lstStyle/>
          <a:p>
            <a:pPr marL="179388" lvl="1" indent="0" eaLnBrk="1" hangingPunct="1">
              <a:lnSpc>
                <a:spcPct val="110000"/>
              </a:lnSpc>
              <a:buFont typeface="WP IconicSymbolsA" pitchFamily="2" charset="2"/>
              <a:buChar char="T"/>
            </a:pPr>
            <a:r>
              <a:rPr lang="pt-BR" altLang="pt-BR" b="1" smtClean="0"/>
              <a:t>	</a:t>
            </a:r>
            <a:r>
              <a:rPr lang="pt-BR" altLang="pt-BR" sz="3000" b="1" smtClean="0"/>
              <a:t>Ter mente sã em um corpo são para 	comunhão diária com Deus</a:t>
            </a:r>
            <a:r>
              <a:rPr lang="pt-BR" altLang="pt-BR" smtClean="0"/>
              <a:t> </a:t>
            </a:r>
          </a:p>
          <a:p>
            <a:pPr marL="179388" lvl="1" indent="0" eaLnBrk="1" hangingPunct="1">
              <a:lnSpc>
                <a:spcPct val="110000"/>
              </a:lnSpc>
              <a:buFont typeface="WP IconicSymbolsA" pitchFamily="2" charset="2"/>
              <a:buNone/>
            </a:pPr>
            <a:r>
              <a:rPr lang="pt-BR" altLang="pt-BR" smtClean="0"/>
              <a:t>	</a:t>
            </a:r>
            <a:r>
              <a:rPr lang="pt-BR" altLang="pt-BR" b="1" smtClean="0"/>
              <a:t>“Quando a mente de um homem é posta em comunhão com a mente de Deus, o finito com o infinito, o efeito sobre o corpo, a mente e a alma vai além do admissível. Em comunhão tal é encontrada a mais alta educação. É o método de desenvolvimento usado por Deus. "Une-te, pois, a Ele", é a mensagem do Senhor à </a:t>
            </a:r>
          </a:p>
          <a:p>
            <a:pPr marL="179388" lvl="1" indent="0" eaLnBrk="1" hangingPunct="1">
              <a:lnSpc>
                <a:spcPct val="110000"/>
              </a:lnSpc>
              <a:buFont typeface="WP IconicSymbolsA" pitchFamily="2" charset="2"/>
              <a:buNone/>
            </a:pPr>
            <a:r>
              <a:rPr lang="pt-BR" altLang="pt-BR" b="1" smtClean="0"/>
              <a:t>humanidade. </a:t>
            </a:r>
            <a:r>
              <a:rPr lang="pt-BR" altLang="pt-BR" sz="2400" b="1" u="sng" smtClean="0"/>
              <a:t>Jó 22:21</a:t>
            </a:r>
            <a:r>
              <a:rPr lang="pt-BR" altLang="pt-BR" sz="2400" b="1" smtClean="0"/>
              <a:t>” - </a:t>
            </a:r>
            <a:r>
              <a:rPr lang="pt-BR" altLang="pt-BR" sz="2400" b="1" u="sng" smtClean="0"/>
              <a:t>AA,126</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1916113"/>
            <a:ext cx="8435975" cy="4210050"/>
          </a:xfrm>
        </p:spPr>
        <p:txBody>
          <a:bodyPr/>
          <a:lstStyle/>
          <a:p>
            <a:pPr marL="92075" indent="-92075" eaLnBrk="1" hangingPunct="1">
              <a:buFontTx/>
              <a:buNone/>
            </a:pPr>
            <a:r>
              <a:rPr lang="pt-BR" altLang="pt-BR" smtClean="0"/>
              <a:t>	</a:t>
            </a:r>
            <a:r>
              <a:rPr lang="pt-BR" altLang="pt-BR" smtClean="0">
                <a:solidFill>
                  <a:srgbClr val="FF3300"/>
                </a:solidFill>
                <a:sym typeface="WP IconicSymbolsA" pitchFamily="2" charset="2"/>
              </a:rPr>
              <a:t>	</a:t>
            </a:r>
            <a:r>
              <a:rPr lang="pt-BR" altLang="pt-BR" sz="2800" b="1" u="sng" smtClean="0">
                <a:sym typeface="WP IconicSymbolsA" pitchFamily="2" charset="2"/>
              </a:rPr>
              <a:t>O meu preparo para a vinda de 	Cristo.</a:t>
            </a:r>
          </a:p>
          <a:p>
            <a:pPr marL="92075" indent="-92075" eaLnBrk="1" hangingPunct="1">
              <a:buFontTx/>
              <a:buNone/>
            </a:pPr>
            <a:r>
              <a:rPr lang="pt-BR" altLang="pt-BR" b="1" smtClean="0">
                <a:sym typeface="WP IconicSymbolsA" pitchFamily="2" charset="2"/>
              </a:rPr>
              <a:t>	</a:t>
            </a:r>
            <a:r>
              <a:rPr lang="pt-BR" altLang="pt-BR" sz="2800" b="1" smtClean="0">
                <a:sym typeface="WP IconicSymbolsA" pitchFamily="2" charset="2"/>
              </a:rPr>
              <a:t>“A reforma de saúde é um dos ramos da grande obra que deve preparar um povo para a vinda do Senhor. Ela está tão estreitamente relacionada com a mensagem do terceiro anjo quanto a mão o está com o corpo. O povo remanescente de Deus deve estar convertido. A apresentação desta mensagem, visa à conversão e santificação das pessoas.”</a:t>
            </a:r>
          </a:p>
          <a:p>
            <a:pPr marL="92075" indent="-92075" eaLnBrk="1" hangingPunct="1">
              <a:buFontTx/>
              <a:buNone/>
            </a:pPr>
            <a:r>
              <a:rPr lang="pt-BR" altLang="pt-BR" sz="2800" b="1" smtClean="0">
                <a:sym typeface="WP IconicSymbolsA" pitchFamily="2" charset="2"/>
              </a:rPr>
              <a:t> </a:t>
            </a:r>
            <a:r>
              <a:rPr lang="pt-BR" altLang="pt-BR" sz="2400" b="1" smtClean="0">
                <a:sym typeface="WP IconicSymbolsA" pitchFamily="2" charset="2"/>
              </a:rPr>
              <a:t>CSS,127.</a:t>
            </a:r>
            <a:r>
              <a:rPr lang="pt-BR" altLang="pt-BR" smtClean="0">
                <a:sym typeface="WP IconicSymbolsA" pitchFamily="2" charset="2"/>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468313" y="1989138"/>
            <a:ext cx="8229600" cy="4525962"/>
          </a:xfrm>
        </p:spPr>
        <p:txBody>
          <a:bodyPr/>
          <a:lstStyle/>
          <a:p>
            <a:pPr marL="715963" indent="-623888" eaLnBrk="1" hangingPunct="1">
              <a:buFont typeface="WP IconicSymbolsA" pitchFamily="2" charset="2"/>
              <a:buChar char="T"/>
            </a:pPr>
            <a:r>
              <a:rPr lang="pt-BR" altLang="pt-BR" sz="2800" b="1" u="sng" smtClean="0">
                <a:sym typeface="WP IconicSymbolsA" pitchFamily="2" charset="2"/>
              </a:rPr>
              <a:t>É uma recomendação profética</a:t>
            </a:r>
            <a:r>
              <a:rPr lang="pt-BR" altLang="pt-BR" sz="2800" smtClean="0">
                <a:sym typeface="WP IconicSymbolsA" pitchFamily="2" charset="2"/>
              </a:rPr>
              <a:t> </a:t>
            </a:r>
          </a:p>
          <a:p>
            <a:pPr marL="715963" indent="-623888" eaLnBrk="1" hangingPunct="1">
              <a:buFont typeface="WP IconicSymbolsA" pitchFamily="2" charset="2"/>
              <a:buNone/>
            </a:pPr>
            <a:r>
              <a:rPr lang="pt-BR" altLang="pt-BR" sz="2800" b="1" smtClean="0"/>
              <a:t>	“Os princípios que nos foram propostos no começo desta mensagem são tão importantes e devem ser considerados com tanta consciência hoje em dia como o foram então... É tempo de tirar a luz de sob o alqueire e fazê-la resplandecer com radiação clara e luminosa.” </a:t>
            </a:r>
            <a:r>
              <a:rPr lang="pt-BR" altLang="pt-BR" sz="2400" b="1" u="sng" smtClean="0"/>
              <a:t>CSRA, 23</a:t>
            </a:r>
            <a:r>
              <a:rPr lang="pt-BR" altLang="pt-BR" sz="2800" b="1" smtClean="0"/>
              <a:t>.</a:t>
            </a:r>
            <a:r>
              <a:rPr lang="pt-BR" altLang="pt-BR" sz="2400" b="1" smtClean="0"/>
              <a:t>				</a:t>
            </a:r>
            <a:r>
              <a:rPr lang="pt-BR" altLang="pt-BR" sz="2400" smtClean="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7200" y="1916113"/>
            <a:ext cx="8229600" cy="4608512"/>
          </a:xfrm>
        </p:spPr>
        <p:txBody>
          <a:bodyPr/>
          <a:lstStyle/>
          <a:p>
            <a:pPr marL="361950" lvl="1" indent="3175" eaLnBrk="1" hangingPunct="1">
              <a:lnSpc>
                <a:spcPct val="140000"/>
              </a:lnSpc>
              <a:buFontTx/>
              <a:buNone/>
            </a:pPr>
            <a:r>
              <a:rPr lang="pt-BR" altLang="pt-BR" sz="1800" smtClean="0"/>
              <a:t>	</a:t>
            </a:r>
            <a:r>
              <a:rPr lang="pt-BR" altLang="pt-BR" sz="2400" b="1" smtClean="0"/>
              <a:t>“Devemos sentir neste movimento a virtude do Espírito de Deus. É esta uma mensagem maravilhosa e definida; significa tudo para quem a recebe e deve ser proclamada em alta voz. Devemos ter fé verdadeira e constante em que esta mensagem há de continuar aumentando de importância até ao fim.”</a:t>
            </a:r>
            <a:r>
              <a:rPr lang="pt-BR" altLang="pt-BR" sz="1800" smtClean="0"/>
              <a:t> </a:t>
            </a:r>
            <a:r>
              <a:rPr lang="pt-BR" altLang="pt-BR" sz="1800" b="1" smtClean="0"/>
              <a:t>- </a:t>
            </a:r>
            <a:r>
              <a:rPr lang="pt-BR" altLang="pt-BR" sz="1800" b="1" u="sng" smtClean="0"/>
              <a:t>CSS, 128.</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457200" y="1989138"/>
            <a:ext cx="8229600" cy="4137025"/>
          </a:xfrm>
        </p:spPr>
        <p:txBody>
          <a:bodyPr/>
          <a:lstStyle/>
          <a:p>
            <a:pPr eaLnBrk="1" hangingPunct="1">
              <a:lnSpc>
                <a:spcPct val="130000"/>
              </a:lnSpc>
              <a:buFontTx/>
              <a:buNone/>
            </a:pPr>
            <a:r>
              <a:rPr lang="pt-BR" altLang="pt-BR" sz="2400" smtClean="0"/>
              <a:t>	</a:t>
            </a:r>
            <a:r>
              <a:rPr lang="pt-BR" altLang="pt-BR" sz="2400" b="1" smtClean="0"/>
              <a:t>A </a:t>
            </a:r>
            <a:r>
              <a:rPr lang="pt-BR" altLang="pt-BR" sz="2800" b="1" smtClean="0"/>
              <a:t>sociedade moderna, através da doutrina da prosperidade, tem ensinado às pessoas a adorar com a finalidade de receber, enquanto a Bíblia nos ensina que adoramos dando. Quando Satanás estava tentando a Jesus, disse-Lhe: “Tudo isto te darei se, prostrado, me adorares” - </a:t>
            </a:r>
            <a:r>
              <a:rPr lang="pt-BR" altLang="pt-BR" sz="2800" b="1" u="sng" smtClean="0"/>
              <a:t>Mateus 4:9</a:t>
            </a:r>
            <a:r>
              <a:rPr lang="pt-BR" altLang="pt-BR" sz="2800" b="1"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457200" y="1916113"/>
            <a:ext cx="8229600" cy="4210050"/>
          </a:xfrm>
        </p:spPr>
        <p:txBody>
          <a:bodyPr/>
          <a:lstStyle/>
          <a:p>
            <a:pPr marL="0" indent="0" eaLnBrk="1" hangingPunct="1">
              <a:buFontTx/>
              <a:buNone/>
            </a:pPr>
            <a:r>
              <a:rPr lang="pt-BR" altLang="pt-BR" b="1" smtClean="0"/>
              <a:t>"Todos estão obrigados pelo mais sagrado dever a dar atenção à filosofia saudável e à experiência genuína que Deus lhes está agora proporcionando com relação à reforma de saúde. Ele deseja que o assunto seja debatido, e a mente do público profundamente despertada a verificá-la...” </a:t>
            </a:r>
            <a:r>
              <a:rPr lang="pt-BR" altLang="pt-BR" sz="2800" b="1" u="sng" smtClean="0"/>
              <a:t>CSS, 21.</a:t>
            </a:r>
            <a:r>
              <a:rPr lang="pt-BR" altLang="pt-BR" b="1" smtClean="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1916113"/>
            <a:ext cx="8686800" cy="4210050"/>
          </a:xfrm>
        </p:spPr>
        <p:txBody>
          <a:bodyPr/>
          <a:lstStyle/>
          <a:p>
            <a:pPr marL="0" indent="0" eaLnBrk="1" hangingPunct="1">
              <a:lnSpc>
                <a:spcPct val="130000"/>
              </a:lnSpc>
              <a:buFontTx/>
              <a:buNone/>
            </a:pPr>
            <a:r>
              <a:rPr lang="pt-BR" altLang="pt-BR" b="1" smtClean="0"/>
              <a:t>Hoje é comum vermos pessoas famosas mudando o estilo de vida, abstendo-se de alimentos cárneos, praticando exercícios, etc. simplesmente pelo culto ao corpo ou a busca da longevidade.</a:t>
            </a:r>
            <a:r>
              <a:rPr lang="pt-BR" altLang="pt-BR"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468313" y="1989138"/>
            <a:ext cx="8229600" cy="4525962"/>
          </a:xfrm>
        </p:spPr>
        <p:txBody>
          <a:bodyPr/>
          <a:lstStyle/>
          <a:p>
            <a:pPr marL="0" indent="0" eaLnBrk="1" hangingPunct="1">
              <a:lnSpc>
                <a:spcPct val="120000"/>
              </a:lnSpc>
              <a:buFontTx/>
              <a:buNone/>
            </a:pPr>
            <a:r>
              <a:rPr lang="pt-BR" altLang="pt-BR" sz="3600" b="1" smtClean="0"/>
              <a:t>Nossa igreja segue a orientação profética bíblica, e pelas impressões a nós dadas pelo Espírito Santo, sentimos que chegou a hora de reavivar a mensagem de saúde dentro de nossa igreja.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457200" y="1989138"/>
            <a:ext cx="8229600" cy="4137025"/>
          </a:xfrm>
        </p:spPr>
        <p:txBody>
          <a:bodyPr/>
          <a:lstStyle/>
          <a:p>
            <a:pPr marL="0" indent="0" eaLnBrk="1" hangingPunct="1">
              <a:buFontTx/>
              <a:buNone/>
            </a:pPr>
            <a:r>
              <a:rPr lang="pt-BR" altLang="pt-BR" b="1" smtClean="0"/>
              <a:t>O Espírito Santo habitando num corpo e mente saudável proporcionará uma alegria presente cujo resultado será a felicidade eterna com o Senhor Jesus.   </a:t>
            </a:r>
          </a:p>
          <a:p>
            <a:pPr marL="0" indent="0" eaLnBrk="1" hangingPunct="1">
              <a:buFontTx/>
              <a:buNone/>
            </a:pPr>
            <a:r>
              <a:rPr lang="pt-BR" altLang="pt-BR" b="1" smtClean="0"/>
              <a:t>Está profetizado que nós teremos uma grande alegria ao participarmos deste movimento profético. Nenhum poder terrestre poderá destruir a alegria que</a:t>
            </a:r>
          </a:p>
          <a:p>
            <a:pPr marL="0" indent="0" eaLnBrk="1" hangingPunct="1">
              <a:buFontTx/>
              <a:buNone/>
            </a:pPr>
            <a:r>
              <a:rPr lang="pt-BR" altLang="pt-BR" b="1" smtClean="0"/>
              <a:t>o Espírito colocará em nossa alma.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457200" y="1989138"/>
            <a:ext cx="8229600" cy="4137025"/>
          </a:xfrm>
        </p:spPr>
        <p:txBody>
          <a:bodyPr/>
          <a:lstStyle/>
          <a:p>
            <a:pPr marL="0" indent="0" eaLnBrk="1" hangingPunct="1">
              <a:lnSpc>
                <a:spcPct val="90000"/>
              </a:lnSpc>
              <a:buFont typeface="WP IconicSymbolsA" pitchFamily="2" charset="2"/>
              <a:buNone/>
            </a:pPr>
            <a:r>
              <a:rPr lang="pt-BR" altLang="pt-BR" sz="2400" b="1" smtClean="0"/>
              <a:t>“O amor difundido por Cristo por todo o ser é um poder vitalizante. Todo órgão vital - o cérebro, o coração, os nervos - esse amor toca, transmitindo cura. Por ele são despertadas para a atividade as mais altas energias do ser. Liberta a alma da culpa e da dor, da ansiedade e do cuidado que consomem as forças vitais. Vêm com ele serenidade e compostura. Implanta na alma uma alegria que coisa alguma terrestre pode destruir - a alegria do Espírito Santo - alegria que comunica saúde e vida.” </a:t>
            </a:r>
          </a:p>
          <a:p>
            <a:pPr marL="0" indent="0" eaLnBrk="1" hangingPunct="1">
              <a:lnSpc>
                <a:spcPct val="90000"/>
              </a:lnSpc>
              <a:buFont typeface="WP IconicSymbolsA" pitchFamily="2" charset="2"/>
              <a:buNone/>
            </a:pPr>
            <a:r>
              <a:rPr lang="pt-BR" altLang="pt-BR" sz="2400" b="1" u="sng" smtClean="0"/>
              <a:t>A Ciência do Bom Viver, pág. 115.</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539750" y="1989138"/>
            <a:ext cx="8229600" cy="4137025"/>
          </a:xfrm>
        </p:spPr>
        <p:txBody>
          <a:bodyPr/>
          <a:lstStyle/>
          <a:p>
            <a:pPr marL="0" indent="0" eaLnBrk="1" hangingPunct="1">
              <a:buFont typeface="WP IconicSymbolsA" pitchFamily="2" charset="2"/>
              <a:buNone/>
            </a:pPr>
            <a:r>
              <a:rPr lang="pt-BR" altLang="pt-BR" b="1" smtClean="0"/>
              <a:t>Vêm com ele serenidade e compostura. Implanta na alma uma alegria que coisa alguma terrestre pode destruir - a alegria do Espírito Santo - alegria que comunica saúde e vida.” </a:t>
            </a:r>
          </a:p>
          <a:p>
            <a:pPr marL="0" indent="0" eaLnBrk="1" hangingPunct="1">
              <a:buFont typeface="WP IconicSymbolsA" pitchFamily="2" charset="2"/>
              <a:buNone/>
            </a:pPr>
            <a:endParaRPr lang="pt-BR" altLang="pt-BR" b="1" smtClean="0"/>
          </a:p>
          <a:p>
            <a:pPr marL="0" indent="0" eaLnBrk="1" hangingPunct="1">
              <a:buFont typeface="WP IconicSymbolsA" pitchFamily="2" charset="2"/>
              <a:buNone/>
            </a:pPr>
            <a:r>
              <a:rPr lang="pt-BR" altLang="pt-BR" sz="2400" b="1" u="sng" smtClean="0"/>
              <a:t>A Ciência do Bom Viver, pág. 115.</a:t>
            </a:r>
          </a:p>
          <a:p>
            <a:pPr marL="0" indent="0" eaLnBrk="1" hangingPunct="1">
              <a:buFont typeface="WP IconicSymbolsA" pitchFamily="2" charset="2"/>
              <a:buNone/>
            </a:pPr>
            <a:endParaRPr lang="pt-BR" altLang="pt-BR" sz="2400" b="1"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8313" y="1989138"/>
            <a:ext cx="8229600" cy="4525962"/>
          </a:xfrm>
        </p:spPr>
        <p:txBody>
          <a:bodyPr/>
          <a:lstStyle/>
          <a:p>
            <a:pPr marL="0" indent="0" eaLnBrk="1" hangingPunct="1">
              <a:lnSpc>
                <a:spcPct val="160000"/>
              </a:lnSpc>
              <a:buFontTx/>
              <a:buNone/>
            </a:pPr>
            <a:r>
              <a:rPr lang="pt-BR" altLang="pt-BR" b="1" smtClean="0"/>
              <a:t>A mensagem de saúde não se presta apenas para levar o povo a evitar a doença e a ter um viver  saudável, ela visa a conversão e a santificação da igreja para o breve encontro com o Salvador.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2060575"/>
            <a:ext cx="8229600" cy="4065588"/>
          </a:xfrm>
        </p:spPr>
        <p:txBody>
          <a:bodyPr/>
          <a:lstStyle/>
          <a:p>
            <a:pPr marL="715963" indent="-623888" eaLnBrk="1" hangingPunct="1">
              <a:lnSpc>
                <a:spcPct val="120000"/>
              </a:lnSpc>
              <a:buFontTx/>
              <a:buAutoNum type="romanUcPeriod"/>
              <a:tabLst>
                <a:tab pos="1431925" algn="l"/>
              </a:tabLst>
            </a:pPr>
            <a:r>
              <a:rPr lang="pt-BR" altLang="pt-BR" b="1" smtClean="0"/>
              <a:t>Porque acreditar e viver a mensagem de saúde.</a:t>
            </a:r>
          </a:p>
          <a:p>
            <a:pPr marL="715963" indent="-623888" eaLnBrk="1" hangingPunct="1">
              <a:lnSpc>
                <a:spcPct val="120000"/>
              </a:lnSpc>
              <a:buFontTx/>
              <a:buNone/>
              <a:tabLst>
                <a:tab pos="1431925" algn="l"/>
              </a:tabLst>
            </a:pPr>
            <a:endParaRPr lang="pt-BR" altLang="pt-BR" b="1" smtClean="0"/>
          </a:p>
          <a:p>
            <a:pPr marL="715963" indent="-623888" eaLnBrk="1" hangingPunct="1">
              <a:lnSpc>
                <a:spcPct val="120000"/>
              </a:lnSpc>
              <a:buFontTx/>
              <a:buNone/>
              <a:tabLst>
                <a:tab pos="1431925" algn="l"/>
              </a:tabLst>
            </a:pPr>
            <a:r>
              <a:rPr lang="pt-BR" altLang="pt-BR" b="1" smtClean="0"/>
              <a:t>	</a:t>
            </a:r>
            <a:r>
              <a:rPr lang="pt-BR" altLang="pt-BR" b="1" smtClean="0">
                <a:sym typeface="WP IconicSymbolsA" pitchFamily="2" charset="2"/>
              </a:rPr>
              <a:t>	</a:t>
            </a:r>
            <a:r>
              <a:rPr lang="pt-BR" altLang="pt-BR" b="1" smtClean="0"/>
              <a:t>O corpo em que vivo não me 		pertence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457200" y="1916113"/>
            <a:ext cx="8229600" cy="4210050"/>
          </a:xfrm>
        </p:spPr>
        <p:txBody>
          <a:bodyPr/>
          <a:lstStyle/>
          <a:p>
            <a:pPr marL="0" indent="0" eaLnBrk="1" hangingPunct="1">
              <a:lnSpc>
                <a:spcPct val="90000"/>
              </a:lnSpc>
              <a:buFontTx/>
              <a:buNone/>
            </a:pPr>
            <a:r>
              <a:rPr lang="pt-BR" altLang="pt-BR" b="1" smtClean="0"/>
              <a:t>"Não sabeis vós que os vossos corpos são membros de Cristo?" "Ou não sabeis que o vosso corpo é templo do Espírito Santo, que habita em vós, proveniente de Deus, e que não sois de vós mesmos? Porque fostes comprados por bom preço; glorificai, pois a Deus no vosso corpo, e no vosso espírito, os quais pertencem a Deus." </a:t>
            </a:r>
            <a:r>
              <a:rPr lang="pt-BR" altLang="pt-BR" b="1" u="sng" smtClean="0"/>
              <a:t>I Cor. 6:15,19 e 20</a:t>
            </a:r>
            <a:r>
              <a:rPr lang="pt-BR" altLang="pt-BR" b="1"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23850" y="2276475"/>
            <a:ext cx="8569325" cy="4094163"/>
          </a:xfrm>
        </p:spPr>
        <p:txBody>
          <a:bodyPr/>
          <a:lstStyle/>
          <a:p>
            <a:pPr marL="533400" indent="-441325" eaLnBrk="1" hangingPunct="1">
              <a:lnSpc>
                <a:spcPct val="90000"/>
              </a:lnSpc>
            </a:pPr>
            <a:r>
              <a:rPr lang="pt-BR" altLang="pt-BR" b="1" smtClean="0"/>
              <a:t>A vida que temos é um empréstimo de Deus. Nosso corpo é propriedade de Cristo. Posso fazer o que eu quiser com o "meu" corpo?</a:t>
            </a:r>
            <a:r>
              <a:rPr lang="pt-BR" altLang="pt-BR" smtClean="0"/>
              <a:t> </a:t>
            </a:r>
            <a:r>
              <a:rPr lang="pt-BR" altLang="pt-BR" b="1" smtClean="0"/>
              <a:t>... O Criador confiou a mim o cuidado e manutenção deste santuário. Tenho que seguir as Suas orientações, para alcançar os propósitos dEle. Não fui criado por acaso. </a:t>
            </a:r>
          </a:p>
          <a:p>
            <a:pPr marL="533400" indent="-441325" eaLnBrk="1" hangingPunct="1">
              <a:lnSpc>
                <a:spcPct val="90000"/>
              </a:lnSpc>
            </a:pPr>
            <a:endParaRPr lang="pt-BR" altLang="pt-BR" sz="3400" b="1" smtClean="0"/>
          </a:p>
          <a:p>
            <a:pPr marL="533400" indent="-441325" eaLnBrk="1" hangingPunct="1">
              <a:lnSpc>
                <a:spcPct val="90000"/>
              </a:lnSpc>
              <a:buFontTx/>
              <a:buNone/>
            </a:pPr>
            <a:endParaRPr lang="pt-BR" altLang="pt-BR" b="1"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1916113"/>
            <a:ext cx="8229600" cy="4608512"/>
          </a:xfrm>
        </p:spPr>
        <p:txBody>
          <a:bodyPr/>
          <a:lstStyle/>
          <a:p>
            <a:pPr marL="533400" indent="-533400" eaLnBrk="1" hangingPunct="1">
              <a:lnSpc>
                <a:spcPct val="110000"/>
              </a:lnSpc>
              <a:buFontTx/>
              <a:buNone/>
            </a:pPr>
            <a:r>
              <a:rPr lang="pt-BR" altLang="pt-BR" sz="2000" b="1" smtClean="0"/>
              <a:t>	</a:t>
            </a:r>
            <a:r>
              <a:rPr lang="pt-BR" altLang="pt-BR" sz="2800" b="1" smtClean="0">
                <a:solidFill>
                  <a:srgbClr val="FF3300"/>
                </a:solidFill>
                <a:sym typeface="WP IconicSymbolsA" pitchFamily="2" charset="2"/>
              </a:rPr>
              <a:t></a:t>
            </a:r>
            <a:r>
              <a:rPr lang="pt-BR" altLang="pt-BR" sz="2800" b="1" smtClean="0">
                <a:sym typeface="WP IconicSymbolsA" pitchFamily="2" charset="2"/>
              </a:rPr>
              <a:t>	</a:t>
            </a:r>
            <a:r>
              <a:rPr lang="pt-BR" altLang="pt-BR" sz="2800" b="1" smtClean="0"/>
              <a:t>Fui criado para glorificar ao Criador</a:t>
            </a:r>
            <a:r>
              <a:rPr lang="pt-BR" altLang="pt-BR" sz="2000" smtClean="0"/>
              <a:t> </a:t>
            </a:r>
          </a:p>
          <a:p>
            <a:pPr marL="533400" indent="-533400" eaLnBrk="1" hangingPunct="1">
              <a:buFontTx/>
              <a:buNone/>
            </a:pPr>
            <a:r>
              <a:rPr lang="pt-BR" altLang="pt-BR" sz="2000" smtClean="0"/>
              <a:t>		</a:t>
            </a:r>
            <a:r>
              <a:rPr lang="pt-BR" altLang="pt-BR" sz="2400" b="1" smtClean="0"/>
              <a:t>"Portanto, quer comais, quer bebais ou façais outra cousa qualquer, fazei tudo para a glória de Deus."I Cor.10:31.</a:t>
            </a:r>
          </a:p>
          <a:p>
            <a:pPr marL="533400" indent="-533400" eaLnBrk="1" hangingPunct="1">
              <a:buFontTx/>
              <a:buNone/>
            </a:pPr>
            <a:r>
              <a:rPr lang="pt-BR" altLang="pt-BR" sz="2400" b="1" smtClean="0"/>
              <a:t>		Isto significa dizer que viver para si mesmo é desonrar a Deus. Viver para satisfazer o apetite ou os prazeres da carne é pecaminoso, pois viver de tal forma é alimentar o egoísmo. Nosso corpo é possessão de Cristo e não nos achamos na liberdade de fazer o que bem quisermos.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68313" y="1844675"/>
            <a:ext cx="8496300" cy="4525963"/>
          </a:xfrm>
        </p:spPr>
        <p:txBody>
          <a:bodyPr/>
          <a:lstStyle/>
          <a:p>
            <a:pPr eaLnBrk="1" hangingPunct="1">
              <a:lnSpc>
                <a:spcPct val="120000"/>
              </a:lnSpc>
              <a:buFontTx/>
              <a:buNone/>
            </a:pPr>
            <a:r>
              <a:rPr lang="pt-BR" altLang="pt-BR" smtClean="0"/>
              <a:t>	</a:t>
            </a:r>
            <a:r>
              <a:rPr lang="pt-BR" altLang="pt-BR" smtClean="0">
                <a:solidFill>
                  <a:srgbClr val="FF3300"/>
                </a:solidFill>
                <a:sym typeface="WP IconicSymbolsA" pitchFamily="2" charset="2"/>
              </a:rPr>
              <a:t></a:t>
            </a:r>
            <a:r>
              <a:rPr lang="pt-BR" altLang="pt-BR" b="1" smtClean="0">
                <a:solidFill>
                  <a:srgbClr val="FF3300"/>
                </a:solidFill>
              </a:rPr>
              <a:t>	</a:t>
            </a:r>
            <a:r>
              <a:rPr lang="pt-BR" altLang="pt-BR" b="1" smtClean="0"/>
              <a:t>Para compreender e apreciar as 	verdades sagradas:</a:t>
            </a:r>
          </a:p>
          <a:p>
            <a:pPr eaLnBrk="1" hangingPunct="1">
              <a:lnSpc>
                <a:spcPct val="120000"/>
              </a:lnSpc>
              <a:buFontTx/>
              <a:buNone/>
            </a:pPr>
            <a:r>
              <a:rPr lang="pt-BR" altLang="pt-BR" b="1" smtClean="0"/>
              <a:t>		</a:t>
            </a:r>
            <a:r>
              <a:rPr lang="pt-BR" altLang="pt-BR" sz="2800" b="1" smtClean="0"/>
              <a:t>"Todos estão obrigados pelo mais sagrado dever a dar atenção à filosofia saudável e à experiência genuína que Deus lhes está agora proporcionando com relação à reforma de saúde.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457200" y="1989138"/>
            <a:ext cx="8686800" cy="4137025"/>
          </a:xfrm>
        </p:spPr>
        <p:txBody>
          <a:bodyPr/>
          <a:lstStyle/>
          <a:p>
            <a:pPr marL="533400" indent="0" eaLnBrk="1" hangingPunct="1">
              <a:lnSpc>
                <a:spcPct val="120000"/>
              </a:lnSpc>
              <a:buFontTx/>
              <a:buNone/>
            </a:pPr>
            <a:r>
              <a:rPr lang="pt-BR" altLang="pt-BR" sz="2800" b="1" smtClean="0"/>
              <a:t>Ele deseja que o assunto seja debatido, e a mente do público profundamente despertada a verificá-la; pois é impossível aos homens e mulheres apreciarem as verdades sagradas enquanto se acham sob o poder de hábitos pecaminosos, destruidores da saúde e enfraquecedores do cérebro.“ </a:t>
            </a:r>
            <a:r>
              <a:rPr lang="pt-BR" altLang="pt-BR" sz="2800" b="1" u="sng" smtClean="0"/>
              <a:t>CSS, 21</a:t>
            </a:r>
          </a:p>
          <a:p>
            <a:pPr marL="533400" indent="0" eaLnBrk="1" hangingPunct="1">
              <a:buFontTx/>
              <a:buNone/>
            </a:pPr>
            <a:endParaRPr lang="pt-BR" altLang="pt-BR" smtClean="0"/>
          </a:p>
        </p:txBody>
      </p:sp>
    </p:spTree>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586</Words>
  <Application>Microsoft Office PowerPoint</Application>
  <PresentationFormat>Apresentação na tela (4:3)</PresentationFormat>
  <Paragraphs>43</Paragraphs>
  <Slides>22</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22</vt:i4>
      </vt:variant>
    </vt:vector>
  </HeadingPairs>
  <TitlesOfParts>
    <vt:vector size="25" baseType="lpstr">
      <vt:lpstr>Arial</vt:lpstr>
      <vt:lpstr>WP IconicSymbolsA</vt:lpstr>
      <vt:lpstr>Design padrão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Divisão Sul-Americana da IASD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SEMANA DE MORDOMIA 2006</dc:subject>
  <dc:creator>Pr. MARCELO AUGUSTO DE CARVALHO; Sede Administrativa</dc:creator>
  <cp:keywords>www.4tons.com</cp:keywords>
  <dc:description>COMÉRCIO PROIBIDO. USO PESSOAL</dc:description>
  <cp:lastModifiedBy>APV - Marcelo Augusto de Carvalho</cp:lastModifiedBy>
  <cp:revision>24</cp:revision>
  <dcterms:created xsi:type="dcterms:W3CDTF">2006-03-28T18:58:08Z</dcterms:created>
  <dcterms:modified xsi:type="dcterms:W3CDTF">2016-10-26T19:45:03Z</dcterms:modified>
  <cp:category>SM-SERMÕES</cp:category>
</cp:coreProperties>
</file>