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2" r:id="rId7"/>
    <p:sldId id="263" r:id="rId8"/>
    <p:sldId id="264" r:id="rId9"/>
    <p:sldId id="261"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865" autoAdjust="0"/>
  </p:normalViewPr>
  <p:slideViewPr>
    <p:cSldViewPr>
      <p:cViewPr varScale="1">
        <p:scale>
          <a:sx n="56" d="100"/>
          <a:sy n="56" d="100"/>
        </p:scale>
        <p:origin x="180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hangingPunct="1">
              <a:defRPr sz="1200" smtClean="0"/>
            </a:lvl1pPr>
          </a:lstStyle>
          <a:p>
            <a:pPr>
              <a:defRPr/>
            </a:pPr>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hangingPunct="1">
              <a:defRPr sz="1200" smtClean="0"/>
            </a:lvl1pPr>
          </a:lstStyle>
          <a:p>
            <a:pPr>
              <a:defRPr/>
            </a:pPr>
            <a:fld id="{2AE84B67-104A-4A77-AD85-4E6FB86F243D}" type="datetimeFigureOut">
              <a:rPr lang="pt-BR"/>
              <a:pPr>
                <a:defRPr/>
              </a:pPr>
              <a:t>26/10/2016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t-BR" noProof="0" smtClean="0"/>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noProof="0" smtClean="0"/>
              <a:t>Clique para editar o texto mestre</a:t>
            </a:r>
          </a:p>
          <a:p>
            <a:pPr lvl="1"/>
            <a:r>
              <a:rPr lang="pt-BR" noProof="0" smtClean="0"/>
              <a:t>Segundo nível</a:t>
            </a:r>
          </a:p>
          <a:p>
            <a:pPr lvl="2"/>
            <a:r>
              <a:rPr lang="pt-BR" noProof="0" smtClean="0"/>
              <a:t>Terceiro nível</a:t>
            </a:r>
          </a:p>
          <a:p>
            <a:pPr lvl="3"/>
            <a:r>
              <a:rPr lang="pt-BR" noProof="0" smtClean="0"/>
              <a:t>Quarto nível</a:t>
            </a:r>
          </a:p>
          <a:p>
            <a:pPr lvl="4"/>
            <a:r>
              <a:rPr lang="pt-BR" noProof="0" smtClean="0"/>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hangingPunct="1">
              <a:defRPr sz="1200" smtClean="0"/>
            </a:lvl1pPr>
          </a:lstStyle>
          <a:p>
            <a:pPr>
              <a:defRPr/>
            </a:pPr>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hangingPunct="1">
              <a:defRPr sz="1200" smtClean="0"/>
            </a:lvl1pPr>
          </a:lstStyle>
          <a:p>
            <a:pPr>
              <a:defRPr/>
            </a:pPr>
            <a:fld id="{970B0810-02F5-431A-AC63-25B2B95C4AD2}" type="slidenum">
              <a:rPr lang="pt-BR"/>
              <a:pPr>
                <a:defRPr/>
              </a:pPr>
              <a:t>‹nº›</a:t>
            </a:fld>
            <a:endParaRPr lang="pt-BR"/>
          </a:p>
        </p:txBody>
      </p:sp>
    </p:spTree>
    <p:extLst>
      <p:ext uri="{BB962C8B-B14F-4D97-AF65-F5344CB8AC3E}">
        <p14:creationId xmlns:p14="http://schemas.microsoft.com/office/powerpoint/2010/main" val="423273390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Espaço Reservado para Imagem de Slid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5" name="Espaço Reservado para Anotaçõ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a:spcBef>
                <a:spcPct val="0"/>
              </a:spcBef>
            </a:pPr>
            <a:r>
              <a:rPr lang="pt-BR" altLang="pt-BR" b="1" smtClean="0"/>
              <a:t>www.4tons.com</a:t>
            </a:r>
          </a:p>
          <a:p>
            <a:pPr algn="ctr">
              <a:spcBef>
                <a:spcPct val="0"/>
              </a:spcBef>
            </a:pPr>
            <a:r>
              <a:rPr lang="pt-BR" altLang="pt-BR" b="1" smtClean="0"/>
              <a:t>Pr. Marcelo Augusto de Carvalho</a:t>
            </a:r>
          </a:p>
          <a:p>
            <a:pPr>
              <a:spcBef>
                <a:spcPct val="0"/>
              </a:spcBef>
            </a:pPr>
            <a:endParaRPr lang="pt-BR" altLang="pt-BR" smtClean="0"/>
          </a:p>
        </p:txBody>
      </p:sp>
      <p:sp>
        <p:nvSpPr>
          <p:cNvPr id="3076" name="Espaço Reservado para Número de Slide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36F252D-515A-433F-B488-78F8624C4531}" type="slidenum">
              <a:rPr lang="pt-BR" altLang="pt-BR"/>
              <a:pPr/>
              <a:t>1</a:t>
            </a:fld>
            <a:endParaRPr lang="pt-BR" altLang="pt-BR"/>
          </a:p>
        </p:txBody>
      </p:sp>
    </p:spTree>
    <p:extLst>
      <p:ext uri="{BB962C8B-B14F-4D97-AF65-F5344CB8AC3E}">
        <p14:creationId xmlns:p14="http://schemas.microsoft.com/office/powerpoint/2010/main" val="9233614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36B49A90-C864-494E-9FE7-E36DE09B78BD}" type="slidenum">
              <a:rPr lang="pt-BR" altLang="pt-BR"/>
              <a:pPr>
                <a:defRPr/>
              </a:pPr>
              <a:t>‹nº›</a:t>
            </a:fld>
            <a:endParaRPr lang="pt-BR" altLang="pt-BR"/>
          </a:p>
        </p:txBody>
      </p:sp>
    </p:spTree>
    <p:extLst>
      <p:ext uri="{BB962C8B-B14F-4D97-AF65-F5344CB8AC3E}">
        <p14:creationId xmlns:p14="http://schemas.microsoft.com/office/powerpoint/2010/main" val="3800798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EACF0880-DC86-4E32-90A7-A20FE7E85B24}" type="slidenum">
              <a:rPr lang="pt-BR" altLang="pt-BR"/>
              <a:pPr>
                <a:defRPr/>
              </a:pPr>
              <a:t>‹nº›</a:t>
            </a:fld>
            <a:endParaRPr lang="pt-BR" altLang="pt-BR"/>
          </a:p>
        </p:txBody>
      </p:sp>
    </p:spTree>
    <p:extLst>
      <p:ext uri="{BB962C8B-B14F-4D97-AF65-F5344CB8AC3E}">
        <p14:creationId xmlns:p14="http://schemas.microsoft.com/office/powerpoint/2010/main" val="4182310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7FE21A67-CAD2-4D55-A2D3-69BE50A34744}" type="slidenum">
              <a:rPr lang="pt-BR" altLang="pt-BR"/>
              <a:pPr>
                <a:defRPr/>
              </a:pPr>
              <a:t>‹nº›</a:t>
            </a:fld>
            <a:endParaRPr lang="pt-BR" altLang="pt-BR"/>
          </a:p>
        </p:txBody>
      </p:sp>
    </p:spTree>
    <p:extLst>
      <p:ext uri="{BB962C8B-B14F-4D97-AF65-F5344CB8AC3E}">
        <p14:creationId xmlns:p14="http://schemas.microsoft.com/office/powerpoint/2010/main" val="958760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AC079B39-D415-4062-A673-58C694AC5BF7}" type="slidenum">
              <a:rPr lang="pt-BR" altLang="pt-BR"/>
              <a:pPr>
                <a:defRPr/>
              </a:pPr>
              <a:t>‹nº›</a:t>
            </a:fld>
            <a:endParaRPr lang="pt-BR" altLang="pt-BR"/>
          </a:p>
        </p:txBody>
      </p:sp>
    </p:spTree>
    <p:extLst>
      <p:ext uri="{BB962C8B-B14F-4D97-AF65-F5344CB8AC3E}">
        <p14:creationId xmlns:p14="http://schemas.microsoft.com/office/powerpoint/2010/main" val="64641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8"/>
            <a:ext cx="78867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pt-BR" smtClean="0"/>
              <a:t>Clique para editar 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6" name="Rectangle 6"/>
          <p:cNvSpPr>
            <a:spLocks noGrp="1" noChangeArrowheads="1"/>
          </p:cNvSpPr>
          <p:nvPr>
            <p:ph type="sldNum" sz="quarter" idx="12"/>
          </p:nvPr>
        </p:nvSpPr>
        <p:spPr>
          <a:ln/>
        </p:spPr>
        <p:txBody>
          <a:bodyPr/>
          <a:lstStyle>
            <a:lvl1pPr>
              <a:defRPr/>
            </a:lvl1pPr>
          </a:lstStyle>
          <a:p>
            <a:pPr>
              <a:defRPr/>
            </a:pPr>
            <a:fld id="{0509EBDA-429F-4D6E-9B95-F22D4FE11FAA}" type="slidenum">
              <a:rPr lang="pt-BR" altLang="pt-BR"/>
              <a:pPr>
                <a:defRPr/>
              </a:pPr>
              <a:t>‹nº›</a:t>
            </a:fld>
            <a:endParaRPr lang="pt-BR" altLang="pt-BR"/>
          </a:p>
        </p:txBody>
      </p:sp>
    </p:spTree>
    <p:extLst>
      <p:ext uri="{BB962C8B-B14F-4D97-AF65-F5344CB8AC3E}">
        <p14:creationId xmlns:p14="http://schemas.microsoft.com/office/powerpoint/2010/main" val="1661765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926CB9E0-1704-4263-A4D8-61A7DE4E4DD6}" type="slidenum">
              <a:rPr lang="pt-BR" altLang="pt-BR"/>
              <a:pPr>
                <a:defRPr/>
              </a:pPr>
              <a:t>‹nº›</a:t>
            </a:fld>
            <a:endParaRPr lang="pt-BR" altLang="pt-BR"/>
          </a:p>
        </p:txBody>
      </p:sp>
    </p:spTree>
    <p:extLst>
      <p:ext uri="{BB962C8B-B14F-4D97-AF65-F5344CB8AC3E}">
        <p14:creationId xmlns:p14="http://schemas.microsoft.com/office/powerpoint/2010/main" val="3121561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30238" y="365125"/>
            <a:ext cx="78867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630238" y="2505075"/>
            <a:ext cx="386873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29150" y="2505075"/>
            <a:ext cx="38877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8"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9" name="Rectangle 6"/>
          <p:cNvSpPr>
            <a:spLocks noGrp="1" noChangeArrowheads="1"/>
          </p:cNvSpPr>
          <p:nvPr>
            <p:ph type="sldNum" sz="quarter" idx="12"/>
          </p:nvPr>
        </p:nvSpPr>
        <p:spPr>
          <a:ln/>
        </p:spPr>
        <p:txBody>
          <a:bodyPr/>
          <a:lstStyle>
            <a:lvl1pPr>
              <a:defRPr/>
            </a:lvl1pPr>
          </a:lstStyle>
          <a:p>
            <a:pPr>
              <a:defRPr/>
            </a:pPr>
            <a:fld id="{10FA9383-AB7F-4666-AE49-A637EE339544}" type="slidenum">
              <a:rPr lang="pt-BR" altLang="pt-BR"/>
              <a:pPr>
                <a:defRPr/>
              </a:pPr>
              <a:t>‹nº›</a:t>
            </a:fld>
            <a:endParaRPr lang="pt-BR" altLang="pt-BR"/>
          </a:p>
        </p:txBody>
      </p:sp>
    </p:spTree>
    <p:extLst>
      <p:ext uri="{BB962C8B-B14F-4D97-AF65-F5344CB8AC3E}">
        <p14:creationId xmlns:p14="http://schemas.microsoft.com/office/powerpoint/2010/main" val="23568129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4"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5" name="Rectangle 6"/>
          <p:cNvSpPr>
            <a:spLocks noGrp="1" noChangeArrowheads="1"/>
          </p:cNvSpPr>
          <p:nvPr>
            <p:ph type="sldNum" sz="quarter" idx="12"/>
          </p:nvPr>
        </p:nvSpPr>
        <p:spPr>
          <a:ln/>
        </p:spPr>
        <p:txBody>
          <a:bodyPr/>
          <a:lstStyle>
            <a:lvl1pPr>
              <a:defRPr/>
            </a:lvl1pPr>
          </a:lstStyle>
          <a:p>
            <a:pPr>
              <a:defRPr/>
            </a:pPr>
            <a:fld id="{F8C753DA-F1B2-4E32-88CB-D8F5129722E9}" type="slidenum">
              <a:rPr lang="pt-BR" altLang="pt-BR"/>
              <a:pPr>
                <a:defRPr/>
              </a:pPr>
              <a:t>‹nº›</a:t>
            </a:fld>
            <a:endParaRPr lang="pt-BR" altLang="pt-BR"/>
          </a:p>
        </p:txBody>
      </p:sp>
    </p:spTree>
    <p:extLst>
      <p:ext uri="{BB962C8B-B14F-4D97-AF65-F5344CB8AC3E}">
        <p14:creationId xmlns:p14="http://schemas.microsoft.com/office/powerpoint/2010/main" val="2127425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3"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4" name="Rectangle 6"/>
          <p:cNvSpPr>
            <a:spLocks noGrp="1" noChangeArrowheads="1"/>
          </p:cNvSpPr>
          <p:nvPr>
            <p:ph type="sldNum" sz="quarter" idx="12"/>
          </p:nvPr>
        </p:nvSpPr>
        <p:spPr>
          <a:ln/>
        </p:spPr>
        <p:txBody>
          <a:bodyPr/>
          <a:lstStyle>
            <a:lvl1pPr>
              <a:defRPr/>
            </a:lvl1pPr>
          </a:lstStyle>
          <a:p>
            <a:pPr>
              <a:defRPr/>
            </a:pPr>
            <a:fld id="{F88306A1-0284-4DC3-85F2-DC472BD3EFB8}" type="slidenum">
              <a:rPr lang="pt-BR" altLang="pt-BR"/>
              <a:pPr>
                <a:defRPr/>
              </a:pPr>
              <a:t>‹nº›</a:t>
            </a:fld>
            <a:endParaRPr lang="pt-BR" altLang="pt-BR"/>
          </a:p>
        </p:txBody>
      </p:sp>
    </p:spTree>
    <p:extLst>
      <p:ext uri="{BB962C8B-B14F-4D97-AF65-F5344CB8AC3E}">
        <p14:creationId xmlns:p14="http://schemas.microsoft.com/office/powerpoint/2010/main" val="427810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ABBFB199-712F-4525-9707-DCA2AFFBF13D}" type="slidenum">
              <a:rPr lang="pt-BR" altLang="pt-BR"/>
              <a:pPr>
                <a:defRPr/>
              </a:pPr>
              <a:t>‹nº›</a:t>
            </a:fld>
            <a:endParaRPr lang="pt-BR" altLang="pt-BR"/>
          </a:p>
        </p:txBody>
      </p:sp>
    </p:spTree>
    <p:extLst>
      <p:ext uri="{BB962C8B-B14F-4D97-AF65-F5344CB8AC3E}">
        <p14:creationId xmlns:p14="http://schemas.microsoft.com/office/powerpoint/2010/main" val="1897528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30238" y="457200"/>
            <a:ext cx="2949575"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smtClean="0"/>
          </a:p>
        </p:txBody>
      </p:sp>
      <p:sp>
        <p:nvSpPr>
          <p:cNvPr id="4" name="Espaço Reservado para Texto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pt-BR"/>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pt-BR"/>
          </a:p>
        </p:txBody>
      </p:sp>
      <p:sp>
        <p:nvSpPr>
          <p:cNvPr id="7" name="Rectangle 6"/>
          <p:cNvSpPr>
            <a:spLocks noGrp="1" noChangeArrowheads="1"/>
          </p:cNvSpPr>
          <p:nvPr>
            <p:ph type="sldNum" sz="quarter" idx="12"/>
          </p:nvPr>
        </p:nvSpPr>
        <p:spPr>
          <a:ln/>
        </p:spPr>
        <p:txBody>
          <a:bodyPr/>
          <a:lstStyle>
            <a:lvl1pPr>
              <a:defRPr/>
            </a:lvl1pPr>
          </a:lstStyle>
          <a:p>
            <a:pPr>
              <a:defRPr/>
            </a:pPr>
            <a:fld id="{54BAA7D9-589F-47A6-878B-8FC84D1AEF3E}" type="slidenum">
              <a:rPr lang="pt-BR" altLang="pt-BR"/>
              <a:pPr>
                <a:defRPr/>
              </a:pPr>
              <a:t>‹nº›</a:t>
            </a:fld>
            <a:endParaRPr lang="pt-BR" altLang="pt-BR"/>
          </a:p>
        </p:txBody>
      </p:sp>
    </p:spTree>
    <p:extLst>
      <p:ext uri="{BB962C8B-B14F-4D97-AF65-F5344CB8AC3E}">
        <p14:creationId xmlns:p14="http://schemas.microsoft.com/office/powerpoint/2010/main" val="2908028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pt-BR" altLang="pt-BR" smtClean="0"/>
              <a:t>Clique para editar o estilo do título mestre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pt-BR" altLang="pt-BR" smtClean="0"/>
              <a:t>Clique para editar os estilos do texto mestre</a:t>
            </a:r>
          </a:p>
          <a:p>
            <a:pPr lvl="1"/>
            <a:r>
              <a:rPr lang="pt-BR" altLang="pt-BR" smtClean="0"/>
              <a:t>Segundo nível</a:t>
            </a:r>
          </a:p>
          <a:p>
            <a:pPr lvl="2"/>
            <a:r>
              <a:rPr lang="pt-BR" altLang="pt-BR" smtClean="0"/>
              <a:t>Terceiro nível</a:t>
            </a:r>
          </a:p>
          <a:p>
            <a:pPr lvl="3"/>
            <a:r>
              <a:rPr lang="pt-BR" altLang="pt-BR" smtClean="0"/>
              <a:t>Quarto nível</a:t>
            </a:r>
          </a:p>
          <a:p>
            <a:pPr lvl="4"/>
            <a:r>
              <a:rPr lang="pt-BR" altLang="pt-BR" smtClean="0"/>
              <a:t>Quinto nível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pt-BR" altLang="pt-B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pt-BR" altLang="pt-B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CC0F8CEC-A8AB-42AA-B481-18C016B1F657}"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r>
              <a:rPr lang="pt-BR" altLang="pt-BR" sz="2800" b="1" smtClean="0"/>
              <a:t>“Quando Ele enviou os doze, e depois os setenta, para proclamarem o reino de Deus, estava-lhes ensinando o dever de repartir com outros o que lhes havia dado a conhecer.  Em toda a Sua obra Ele os estava preparando pra trabalho individual, que devia ser expandido à medida que seu número aumentasse, e finalmente alcançar os confins da Terra” – </a:t>
            </a:r>
            <a:r>
              <a:rPr lang="pt-BR" altLang="pt-BR" sz="2400" b="1" u="sng" smtClean="0"/>
              <a:t>Atos dos Apóstolos, pág. 32</a:t>
            </a:r>
            <a:r>
              <a:rPr lang="pt-BR" altLang="pt-BR" sz="2400" u="sng"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468313" y="1916113"/>
            <a:ext cx="8229600" cy="4525962"/>
          </a:xfrm>
        </p:spPr>
        <p:txBody>
          <a:bodyPr/>
          <a:lstStyle/>
          <a:p>
            <a:pPr eaLnBrk="1" hangingPunct="1"/>
            <a:r>
              <a:rPr lang="pt-BR" altLang="pt-BR" b="1" smtClean="0"/>
              <a:t>“Não somente sobre o ministro ordenado repousa a responsabilidade de sair a cumprir esta missão.  Todo o que haja recebido a Cristo é chamado a trabalhar pela salvação de seus semelhantes” </a:t>
            </a:r>
          </a:p>
          <a:p>
            <a:pPr eaLnBrk="1" hangingPunct="1">
              <a:buFontTx/>
              <a:buNone/>
            </a:pPr>
            <a:r>
              <a:rPr lang="pt-BR" altLang="pt-BR" b="1" smtClean="0"/>
              <a:t>	– </a:t>
            </a:r>
            <a:r>
              <a:rPr lang="pt-BR" altLang="pt-BR" sz="2400" b="1" u="sng" smtClean="0"/>
              <a:t>Atos dos Apóstolos</a:t>
            </a:r>
            <a:r>
              <a:rPr lang="pt-BR" altLang="pt-BR" sz="2400" b="1" smtClean="0"/>
              <a:t>, pág. 110.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p:txBody>
          <a:bodyPr/>
          <a:lstStyle/>
          <a:p>
            <a:pPr eaLnBrk="1" hangingPunct="1"/>
            <a:r>
              <a:rPr lang="pt-BR" altLang="pt-BR" sz="2800" b="1" smtClean="0"/>
              <a:t>“O verdadeiro caráter da igreja não se mede pela elevada profissão que ela faz, nem pelos nomes que se encontram em seu registro, mas pelo que ela está em realidade fazendo pelo Mestre, pelo número de seus obreiros perseverantes e fiéis. O interesse pessoal, e os esforços individuais atentos conseguirão mais para a causa de Cristo do que pode ser efetuado por sermões ou doutrinas.” </a:t>
            </a:r>
          </a:p>
          <a:p>
            <a:pPr eaLnBrk="1" hangingPunct="1">
              <a:buFontTx/>
              <a:buNone/>
            </a:pPr>
            <a:r>
              <a:rPr lang="pt-BR" altLang="pt-BR" sz="2800" smtClean="0"/>
              <a:t>	– </a:t>
            </a:r>
            <a:r>
              <a:rPr lang="pt-BR" altLang="pt-BR" sz="2400" b="1" u="sng" smtClean="0"/>
              <a:t>Serviço Cristão</a:t>
            </a:r>
            <a:r>
              <a:rPr lang="pt-BR" altLang="pt-BR" sz="2400" u="sng" smtClean="0"/>
              <a:t>, pág. 12.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p:txBody>
          <a:bodyPr/>
          <a:lstStyle/>
          <a:p>
            <a:pPr eaLnBrk="1" hangingPunct="1">
              <a:lnSpc>
                <a:spcPct val="90000"/>
              </a:lnSpc>
            </a:pPr>
            <a:r>
              <a:rPr lang="pt-BR" altLang="pt-BR" sz="2800" b="1" smtClean="0"/>
              <a:t>“Há trabalho para todas as mentes e todas as mãos.  Existe uma variedade de trabalho, adaptado a mentalidades diversas e variadas aptidões” – </a:t>
            </a:r>
            <a:r>
              <a:rPr lang="pt-BR" altLang="pt-BR" sz="2400" b="1" u="sng" smtClean="0"/>
              <a:t>Idem, pág. 12.</a:t>
            </a:r>
          </a:p>
          <a:p>
            <a:pPr eaLnBrk="1" hangingPunct="1">
              <a:lnSpc>
                <a:spcPct val="90000"/>
              </a:lnSpc>
            </a:pPr>
            <a:r>
              <a:rPr lang="pt-BR" altLang="pt-BR" sz="2800" b="1" smtClean="0"/>
              <a:t>“Ele vos confiou sagrada verdade; Cristo, habitando nos membros individuais da igreja, é fonte de água que brota para vida eterna.  Sois culpados diante de Deus se não fizerdes todo esforço possível para dispensar aos outros essa água viva.” </a:t>
            </a:r>
          </a:p>
          <a:p>
            <a:pPr eaLnBrk="1" hangingPunct="1">
              <a:lnSpc>
                <a:spcPct val="90000"/>
              </a:lnSpc>
              <a:buFontTx/>
              <a:buNone/>
            </a:pPr>
            <a:r>
              <a:rPr lang="pt-BR" altLang="pt-BR" sz="2800" b="1" smtClean="0"/>
              <a:t>	– </a:t>
            </a:r>
            <a:r>
              <a:rPr lang="pt-BR" altLang="pt-BR" sz="2400" b="1" u="sng" smtClean="0"/>
              <a:t>Idem, pág. 12</a:t>
            </a:r>
            <a:r>
              <a:rPr lang="pt-BR" altLang="pt-BR" sz="2800" b="1" smtClean="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p:txBody>
          <a:bodyPr/>
          <a:lstStyle/>
          <a:p>
            <a:pPr eaLnBrk="1" hangingPunct="1"/>
            <a:r>
              <a:rPr lang="pt-BR" altLang="pt-BR" sz="2800" b="1" smtClean="0"/>
              <a:t>“Não estamos, como cristãos, fazendo a vigésima parte do que deveríamos fazer para ganhar almas para Cristo.  Há um mundo por ser advertido, e todo cristão sincero deve ser  um guia e exemplo para outros, em fidelidade, em suportar a própria cruz, em pronta e vigorosa ação, em inabalável fidelidade à causa da verdade, e em sacrifícios e trabalhos para promover a causa de Deus” – </a:t>
            </a:r>
            <a:r>
              <a:rPr lang="pt-BR" altLang="pt-BR" sz="2400" b="1" u="sng" smtClean="0"/>
              <a:t>Idem, pág. 12.</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p:txBody>
          <a:bodyPr/>
          <a:lstStyle/>
          <a:p>
            <a:pPr eaLnBrk="1" hangingPunct="1"/>
            <a:r>
              <a:rPr lang="pt-BR" altLang="pt-BR" sz="2800" b="1" smtClean="0"/>
              <a:t>“Na extensão em que alcançam as suas oportunidades, todo que recebeu a luz da verdade está sob a mesma responsabilidade que pesava sobre o profeta de Israel, ao qual veio a palavra: “A ti, pois, ó filho do homem, te constituí por atalaia sobre a casa de Israel; tu pois ouvirás a palavra da Minha boca, e lha anunciarás da Minha parte.” Ezequiel 33:7” – </a:t>
            </a:r>
            <a:r>
              <a:rPr lang="pt-BR" altLang="pt-BR" sz="2400" b="1" smtClean="0"/>
              <a:t>Testemunhos Seletos, vol. 3, págs. 288 e 289.</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body" idx="1"/>
          </p:nvPr>
        </p:nvSpPr>
        <p:spPr>
          <a:xfrm>
            <a:off x="457200" y="1600200"/>
            <a:ext cx="8507413" cy="4525963"/>
          </a:xfrm>
        </p:spPr>
        <p:txBody>
          <a:bodyPr/>
          <a:lstStyle/>
          <a:p>
            <a:pPr eaLnBrk="1" hangingPunct="1">
              <a:lnSpc>
                <a:spcPct val="90000"/>
              </a:lnSpc>
            </a:pPr>
            <a:r>
              <a:rPr lang="pt-BR" altLang="pt-BR" sz="2400" b="1" smtClean="0"/>
              <a:t>“A todos quantos se tornam participantes de Sua graça, o Senhor indica uma obra em benefício de outros.  Cumpre-nos estar, individualmente, em nosso posto, dizendo: “Eis-me aqui, envia-me a mim.” </a:t>
            </a:r>
            <a:r>
              <a:rPr lang="pt-BR" altLang="pt-BR" sz="2400" b="1" u="sng" smtClean="0"/>
              <a:t>Isaías 6:8</a:t>
            </a:r>
            <a:r>
              <a:rPr lang="pt-BR" altLang="pt-BR" sz="2400" b="1" smtClean="0"/>
              <a:t>.  Sobre o ministro da Palavra, a enfermeira missionária, o médico cristão, o cristão individualmente, seja ele comerciante ou fazendeiro, profissional ou mecânico – sobre todos repousa a responsabilidade.  É nossa obra revelar aos homens</a:t>
            </a:r>
          </a:p>
          <a:p>
            <a:pPr eaLnBrk="1" hangingPunct="1">
              <a:lnSpc>
                <a:spcPct val="90000"/>
              </a:lnSpc>
              <a:buFontTx/>
              <a:buNone/>
            </a:pPr>
            <a:r>
              <a:rPr lang="pt-BR" altLang="pt-BR" sz="2400" b="1" smtClean="0"/>
              <a:t>	o evangelho de sua salvação.  Todo empreendimento em que nos empenhemos deve ser um meio para esse fim” – </a:t>
            </a:r>
            <a:r>
              <a:rPr lang="pt-BR" altLang="pt-BR" sz="2400" b="1" u="sng" smtClean="0"/>
              <a:t>A Ciência do Bom Viver, pág. 148</a:t>
            </a:r>
            <a:r>
              <a:rPr lang="pt-BR" altLang="pt-BR" sz="2000" u="sng" smtClean="0"/>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457200" y="1600200"/>
            <a:ext cx="8229600" cy="4781550"/>
          </a:xfrm>
        </p:spPr>
        <p:txBody>
          <a:bodyPr/>
          <a:lstStyle/>
          <a:p>
            <a:pPr eaLnBrk="1" hangingPunct="1">
              <a:lnSpc>
                <a:spcPct val="90000"/>
              </a:lnSpc>
            </a:pPr>
            <a:r>
              <a:rPr lang="pt-BR" altLang="pt-BR" b="1" smtClean="0"/>
              <a:t>Quando o pai de família chamou a seus servos, deu-lhes a cada uma sua obra.  A toda a família de Deus cabe a responsabilidade de empregar os bens de seu Senhor.  Toda a pessoa, desde a mais humilde e desconhecida à mais importante e exaltada, é um agente moral dotado de aptidões pela quais é responsável diante de Deus.” </a:t>
            </a:r>
          </a:p>
          <a:p>
            <a:pPr eaLnBrk="1" hangingPunct="1">
              <a:lnSpc>
                <a:spcPct val="90000"/>
              </a:lnSpc>
              <a:buFontTx/>
              <a:buNone/>
            </a:pPr>
            <a:r>
              <a:rPr lang="pt-BR" altLang="pt-BR" b="1" smtClean="0"/>
              <a:t>	– </a:t>
            </a:r>
            <a:r>
              <a:rPr lang="pt-BR" altLang="pt-BR" b="1" u="sng" smtClean="0"/>
              <a:t>Serviço Cristão, pág. 13</a:t>
            </a:r>
            <a:r>
              <a:rPr lang="pt-BR" altLang="pt-BR" b="1" smtClean="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endParaRPr lang="pt-BR" altLang="pt-BR" smtClean="0"/>
          </a:p>
        </p:txBody>
      </p:sp>
      <p:sp>
        <p:nvSpPr>
          <p:cNvPr id="20483" name="Rectangle 3"/>
          <p:cNvSpPr>
            <a:spLocks noGrp="1" noChangeArrowheads="1"/>
          </p:cNvSpPr>
          <p:nvPr>
            <p:ph type="body" idx="1"/>
          </p:nvPr>
        </p:nvSpPr>
        <p:spPr/>
        <p:txBody>
          <a:bodyPr/>
          <a:lstStyle/>
          <a:p>
            <a:pPr eaLnBrk="1" hangingPunct="1"/>
            <a:endParaRPr lang="pt-BR" altLang="pt-BR"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457200" y="1773238"/>
            <a:ext cx="8229600" cy="4352925"/>
          </a:xfrm>
        </p:spPr>
        <p:txBody>
          <a:bodyPr/>
          <a:lstStyle/>
          <a:p>
            <a:pPr marL="92075" indent="-92075" eaLnBrk="1" hangingPunct="1">
              <a:lnSpc>
                <a:spcPct val="110000"/>
              </a:lnSpc>
              <a:buFontTx/>
              <a:buNone/>
            </a:pPr>
            <a:r>
              <a:rPr lang="pt-BR" altLang="pt-BR" b="1" smtClean="0"/>
              <a:t>Vamos considerar duas questões básicas para que possamos cumprir essa missão com sucesso:</a:t>
            </a:r>
          </a:p>
          <a:p>
            <a:pPr marL="92075" indent="-92075" eaLnBrk="1" hangingPunct="1">
              <a:lnSpc>
                <a:spcPct val="110000"/>
              </a:lnSpc>
              <a:buFontTx/>
              <a:buNone/>
            </a:pPr>
            <a:endParaRPr lang="pt-BR" altLang="pt-BR" sz="1400" b="1" smtClean="0"/>
          </a:p>
          <a:p>
            <a:pPr marL="92075" indent="-92075" eaLnBrk="1" hangingPunct="1">
              <a:lnSpc>
                <a:spcPct val="110000"/>
              </a:lnSpc>
            </a:pPr>
            <a:r>
              <a:rPr lang="pt-BR" altLang="pt-BR" smtClean="0"/>
              <a:t> 	</a:t>
            </a:r>
            <a:r>
              <a:rPr lang="pt-BR" altLang="pt-BR" b="1" smtClean="0"/>
              <a:t>Sou responsável pela continuidade 	do ministério de Cristo;</a:t>
            </a:r>
          </a:p>
          <a:p>
            <a:pPr marL="92075" indent="-92075" eaLnBrk="1" hangingPunct="1">
              <a:lnSpc>
                <a:spcPct val="110000"/>
              </a:lnSpc>
              <a:buFontTx/>
              <a:buNone/>
            </a:pPr>
            <a:endParaRPr lang="pt-BR" altLang="pt-BR" sz="1400" b="1" smtClean="0"/>
          </a:p>
          <a:p>
            <a:pPr marL="92075" indent="-92075" eaLnBrk="1" hangingPunct="1">
              <a:lnSpc>
                <a:spcPct val="110000"/>
              </a:lnSpc>
            </a:pPr>
            <a:r>
              <a:rPr lang="pt-BR" altLang="pt-BR" smtClean="0"/>
              <a:t>	</a:t>
            </a:r>
            <a:r>
              <a:rPr lang="pt-BR" altLang="pt-BR" b="1" smtClean="0"/>
              <a:t>E pelo chamado que é individual.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p:txBody>
          <a:bodyPr/>
          <a:lstStyle/>
          <a:p>
            <a:pPr marL="533400" indent="-533400" eaLnBrk="1" hangingPunct="1">
              <a:buFontTx/>
              <a:buAutoNum type="romanUcPeriod"/>
            </a:pPr>
            <a:r>
              <a:rPr lang="pt-BR" altLang="pt-BR" b="1" smtClean="0"/>
              <a:t>Sou responsável pela continuidade do ministério de Cristo</a:t>
            </a:r>
            <a:r>
              <a:rPr lang="pt-BR" altLang="pt-BR" smtClean="0"/>
              <a:t>.</a:t>
            </a:r>
          </a:p>
          <a:p>
            <a:pPr marL="533400" indent="-533400" eaLnBrk="1" hangingPunct="1">
              <a:buFontTx/>
              <a:buNone/>
            </a:pPr>
            <a:endParaRPr lang="pt-BR" altLang="pt-BR" sz="1400" smtClean="0"/>
          </a:p>
          <a:p>
            <a:pPr marL="533400" indent="-533400" eaLnBrk="1" hangingPunct="1">
              <a:buFontTx/>
              <a:buNone/>
            </a:pPr>
            <a:r>
              <a:rPr lang="pt-BR" altLang="pt-BR" b="1" smtClean="0"/>
              <a:t>	</a:t>
            </a:r>
            <a:r>
              <a:rPr lang="pt-BR" altLang="pt-BR" b="1" u="sng" smtClean="0"/>
              <a:t>João 17: 18:</a:t>
            </a:r>
            <a:r>
              <a:rPr lang="pt-BR" altLang="pt-BR" b="1" smtClean="0"/>
              <a:t> “Assim como tu me enviaste ao mundo, também eu os enviei ao mundo.”</a:t>
            </a:r>
          </a:p>
          <a:p>
            <a:pPr marL="533400" indent="-533400" eaLnBrk="1" hangingPunct="1">
              <a:buFontTx/>
              <a:buNone/>
            </a:pPr>
            <a:endParaRPr lang="pt-BR" altLang="pt-BR" sz="1400" b="1" smtClean="0"/>
          </a:p>
          <a:p>
            <a:pPr marL="533400" indent="-533400" eaLnBrk="1" hangingPunct="1">
              <a:buFontTx/>
              <a:buNone/>
            </a:pPr>
            <a:r>
              <a:rPr lang="pt-BR" altLang="pt-BR" b="1" smtClean="0"/>
              <a:t>	</a:t>
            </a:r>
            <a:r>
              <a:rPr lang="pt-BR" altLang="pt-BR" b="1" u="sng" smtClean="0"/>
              <a:t>Marcos 16: 15:</a:t>
            </a:r>
            <a:r>
              <a:rPr lang="pt-BR" altLang="pt-BR" b="1" smtClean="0"/>
              <a:t> “Ide por todo o mundo e pregai o evangelho a toda criatura.”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457200" y="1916113"/>
            <a:ext cx="8229600" cy="4210050"/>
          </a:xfrm>
        </p:spPr>
        <p:txBody>
          <a:bodyPr/>
          <a:lstStyle/>
          <a:p>
            <a:pPr eaLnBrk="1" hangingPunct="1">
              <a:lnSpc>
                <a:spcPct val="120000"/>
              </a:lnSpc>
              <a:buFontTx/>
              <a:buNone/>
            </a:pPr>
            <a:r>
              <a:rPr lang="pt-BR" altLang="pt-BR" b="1" smtClean="0"/>
              <a:t>	</a:t>
            </a:r>
            <a:r>
              <a:rPr lang="pt-BR" altLang="pt-BR" b="1" u="sng" smtClean="0"/>
              <a:t>Atos 20:24:</a:t>
            </a:r>
            <a:r>
              <a:rPr lang="pt-BR" altLang="pt-BR" b="1" smtClean="0"/>
              <a:t>  “Porém, em nada considero a vida preciosa para mim mesmo, contanto que complete a minha carreira, e o ministério que recebi do Senhor Jesus para testemunhar o evangelho da graça de Deus.”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p:txBody>
          <a:bodyPr/>
          <a:lstStyle/>
          <a:p>
            <a:pPr marL="812800" indent="-812800" eaLnBrk="1" hangingPunct="1">
              <a:buFontTx/>
              <a:buAutoNum type="romanUcPeriod" startAt="2"/>
            </a:pPr>
            <a:r>
              <a:rPr lang="pt-BR" altLang="pt-BR" b="1" smtClean="0"/>
              <a:t>Um Chamado Individual</a:t>
            </a:r>
          </a:p>
          <a:p>
            <a:pPr marL="812800" indent="-812800" eaLnBrk="1" hangingPunct="1">
              <a:buFontTx/>
              <a:buNone/>
            </a:pPr>
            <a:endParaRPr lang="pt-BR" altLang="pt-BR" sz="1400" b="1" smtClean="0"/>
          </a:p>
          <a:p>
            <a:pPr marL="812800" indent="-812800" eaLnBrk="1" hangingPunct="1">
              <a:lnSpc>
                <a:spcPct val="110000"/>
              </a:lnSpc>
              <a:buFontTx/>
              <a:buNone/>
            </a:pPr>
            <a:r>
              <a:rPr lang="pt-BR" altLang="pt-BR" sz="2800" b="1" smtClean="0"/>
              <a:t>	- “A cada cristão é designada uma obra definida” - </a:t>
            </a:r>
            <a:r>
              <a:rPr lang="pt-BR" altLang="pt-BR" sz="2800" b="1" u="sng" smtClean="0"/>
              <a:t>Serviço Cristão, pág. 9.</a:t>
            </a:r>
          </a:p>
          <a:p>
            <a:pPr marL="812800" indent="-812800" eaLnBrk="1" hangingPunct="1">
              <a:lnSpc>
                <a:spcPct val="110000"/>
              </a:lnSpc>
              <a:buFontTx/>
              <a:buNone/>
            </a:pPr>
            <a:endParaRPr lang="pt-BR" altLang="pt-BR" sz="1400" b="1" u="sng" smtClean="0"/>
          </a:p>
          <a:p>
            <a:pPr marL="812800" indent="-812800" eaLnBrk="1" hangingPunct="1">
              <a:lnSpc>
                <a:spcPct val="110000"/>
              </a:lnSpc>
              <a:buFontTx/>
              <a:buNone/>
            </a:pPr>
            <a:r>
              <a:rPr lang="pt-BR" altLang="pt-BR" sz="2800" b="1" smtClean="0"/>
              <a:t>	- “Deus requer que todos sejam obreiros em Sua vinha.  Vós deveis lançar-vos à obra de que fostes incumbidos, e fazê-la fielmente” – </a:t>
            </a:r>
            <a:r>
              <a:rPr lang="pt-BR" altLang="pt-BR" sz="2800" b="1" u="sng" smtClean="0"/>
              <a:t>Idem, pág. 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p:txBody>
          <a:bodyPr/>
          <a:lstStyle/>
          <a:p>
            <a:pPr eaLnBrk="1" hangingPunct="1"/>
            <a:r>
              <a:rPr lang="pt-BR" altLang="pt-BR" b="1" smtClean="0"/>
              <a:t>“Toda alma que Cristo salvou é chamada a atuar em Seu nome pela salvação dos perdidos.  Esta obra fora negligenciada em Israel.  Não é também hoje negligenciada pelos que professam ser seguidores de Cristo?”  </a:t>
            </a:r>
            <a:r>
              <a:rPr lang="pt-BR" altLang="pt-BR" sz="2800" b="1" smtClean="0"/>
              <a:t>– </a:t>
            </a:r>
            <a:r>
              <a:rPr lang="pt-BR" altLang="pt-BR" sz="2800" b="1" u="sng" smtClean="0"/>
              <a:t>Serviço Cristão, pág. 10.</a:t>
            </a:r>
            <a:r>
              <a:rPr lang="pt-BR" altLang="pt-BR" smtClean="0"/>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p:txBody>
          <a:bodyPr/>
          <a:lstStyle/>
          <a:p>
            <a:pPr eaLnBrk="1" hangingPunct="1"/>
            <a:r>
              <a:rPr lang="pt-BR" altLang="pt-BR" sz="2800" b="1" smtClean="0"/>
              <a:t>“Há para cada um alguma coisa a fazer.  Toda alma que crê na verdade deve permanecer em seu lugar, dizendo: “Eis-me aqui, envia-me a mim.” </a:t>
            </a:r>
            <a:r>
              <a:rPr lang="pt-BR" altLang="pt-BR" sz="2800" b="1" u="sng" smtClean="0"/>
              <a:t>Isa. 6:8</a:t>
            </a:r>
            <a:r>
              <a:rPr lang="pt-BR" altLang="pt-BR" sz="2800" b="1" smtClean="0"/>
              <a:t> – </a:t>
            </a:r>
            <a:r>
              <a:rPr lang="pt-BR" altLang="pt-BR" sz="2400" b="1" i="1" u="sng" smtClean="0"/>
              <a:t>Idem, pág. 10</a:t>
            </a:r>
            <a:r>
              <a:rPr lang="pt-BR" altLang="pt-BR" sz="2800" b="1" i="1" smtClean="0"/>
              <a:t>.</a:t>
            </a:r>
          </a:p>
          <a:p>
            <a:pPr eaLnBrk="1" hangingPunct="1">
              <a:buFontTx/>
              <a:buNone/>
            </a:pPr>
            <a:endParaRPr lang="pt-BR" altLang="pt-BR" sz="2800" b="1" smtClean="0"/>
          </a:p>
          <a:p>
            <a:pPr eaLnBrk="1" hangingPunct="1"/>
            <a:r>
              <a:rPr lang="pt-BR" altLang="pt-BR" sz="2800" b="1" smtClean="0"/>
              <a:t>“Todo cristão tem o privilégio, não só de esperar a vinda de nosso Senhor Jesus Cristo, como também de apressá-la” – </a:t>
            </a:r>
            <a:r>
              <a:rPr lang="pt-BR" altLang="pt-BR" sz="2800" b="1" i="1" u="sng" smtClean="0"/>
              <a:t>Parábolas de Jesus, pág. 69</a:t>
            </a:r>
            <a:r>
              <a:rPr lang="pt-BR" altLang="pt-BR" sz="2800" b="1" smtClean="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p:txBody>
          <a:bodyPr/>
          <a:lstStyle/>
          <a:p>
            <a:pPr eaLnBrk="1" hangingPunct="1"/>
            <a:r>
              <a:rPr lang="pt-BR" altLang="pt-BR" sz="2800" smtClean="0"/>
              <a:t>“Todos podem encontrar alguma coisa para fazer.  Ninguém deve achar que não há lugar em que possa trabalhar por Cristo.  O Salvador Se identifica com todo filho da humanidade” – </a:t>
            </a:r>
            <a:r>
              <a:rPr lang="pt-BR" altLang="pt-BR" sz="2800" b="1" smtClean="0"/>
              <a:t>A </a:t>
            </a:r>
            <a:r>
              <a:rPr lang="pt-BR" altLang="pt-BR" sz="2400" b="1" u="sng" smtClean="0"/>
              <a:t>Ciência do Bom Viver, pág. 104</a:t>
            </a:r>
            <a:r>
              <a:rPr lang="pt-BR" altLang="pt-BR" sz="2400" b="1" smtClean="0"/>
              <a:t>.</a:t>
            </a:r>
            <a:endParaRPr lang="pt-BR" altLang="pt-BR" sz="2400" smtClean="0"/>
          </a:p>
          <a:p>
            <a:pPr eaLnBrk="1" hangingPunct="1"/>
            <a:r>
              <a:rPr lang="pt-BR" altLang="pt-BR" sz="2800" smtClean="0"/>
              <a:t>“Os que se uniram ao Senhor em concerto de serviço, acham-se sob obrigação de a Ele se unir também na grande sublime obra de salvar almas” – </a:t>
            </a:r>
            <a:r>
              <a:rPr lang="pt-BR" altLang="pt-BR" sz="2400" b="1" u="sng" smtClean="0"/>
              <a:t>Testemunhos Seletos, </a:t>
            </a:r>
            <a:r>
              <a:rPr lang="pt-BR" altLang="pt-BR" sz="2400" u="sng" smtClean="0"/>
              <a:t>vol. 3, pág. 82.</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type="body" idx="1"/>
          </p:nvPr>
        </p:nvSpPr>
        <p:spPr/>
        <p:txBody>
          <a:bodyPr/>
          <a:lstStyle/>
          <a:p>
            <a:pPr eaLnBrk="1" hangingPunct="1"/>
            <a:r>
              <a:rPr lang="pt-BR" altLang="pt-BR" sz="2800" b="1" smtClean="0"/>
              <a:t>“Tão vasto é o campo, tão compreensivo o desígnio, que todo coração santificado será levado para o serviço, como instrumento do poder divino” – </a:t>
            </a:r>
            <a:r>
              <a:rPr lang="pt-BR" altLang="pt-BR" sz="2400" b="1" u="sng" smtClean="0"/>
              <a:t>Testemunhos Seletos, vol. 3, pág. 308.</a:t>
            </a:r>
          </a:p>
          <a:p>
            <a:pPr eaLnBrk="1" hangingPunct="1"/>
            <a:r>
              <a:rPr lang="pt-BR" altLang="pt-BR" sz="2800" b="1" smtClean="0"/>
              <a:t>“Longamente tem Deus esperado que o espírito de serviço se apodere de toda a igreja, de maneira que cada um trabalhe para Ele segundo sua habilidade” – </a:t>
            </a:r>
            <a:r>
              <a:rPr lang="pt-BR" altLang="pt-BR" sz="2400" b="1" u="sng" smtClean="0"/>
              <a:t>Atos dos Apóstolos, pág. 111 </a:t>
            </a:r>
          </a:p>
        </p:txBody>
      </p:sp>
    </p:spTree>
  </p:cSld>
  <p:clrMapOvr>
    <a:masterClrMapping/>
  </p:clrMapOvr>
</p:sld>
</file>

<file path=ppt/theme/theme1.xml><?xml version="1.0" encoding="utf-8"?>
<a:theme xmlns:a="http://schemas.openxmlformats.org/drawingml/2006/main" name="Design padrão">
  <a:themeElements>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sign padrão">
      <a:majorFont>
        <a:latin typeface="Arial"/>
        <a:ea typeface=""/>
        <a:cs typeface=""/>
      </a:majorFont>
      <a:minorFont>
        <a:latin typeface="Arial"/>
        <a:ea typeface=""/>
        <a:cs typeface=""/>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sign padrã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sign padrã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sign padrã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sign padrã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sign padrã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sign padrã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sign padrã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sign padrã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sign padrã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sign padrã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sign padrã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sign padrã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899</Words>
  <Application>Microsoft Office PowerPoint</Application>
  <PresentationFormat>Apresentação na tela (4:3)</PresentationFormat>
  <Paragraphs>41</Paragraphs>
  <Slides>18</Slides>
  <Notes>1</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18</vt:i4>
      </vt:variant>
    </vt:vector>
  </HeadingPairs>
  <TitlesOfParts>
    <vt:vector size="21" baseType="lpstr">
      <vt:lpstr>Arial</vt:lpstr>
      <vt:lpstr>Calibri</vt:lpstr>
      <vt:lpstr>Design padrão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Divisão Sul-Americana da IASD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SEMANA DE MORDOMIA 2006</dc:subject>
  <dc:creator>Pr. MARCELO AUGUSTO DE CARVALHO; Sede Administrativa</dc:creator>
  <cp:keywords>www.4tons.com</cp:keywords>
  <dc:description>COMÉRCIO PROIBIDO. USO PESSOAL</dc:description>
  <cp:lastModifiedBy>APV - Marcelo Augusto de Carvalho</cp:lastModifiedBy>
  <cp:revision>8</cp:revision>
  <dcterms:created xsi:type="dcterms:W3CDTF">2006-03-28T19:00:39Z</dcterms:created>
  <dcterms:modified xsi:type="dcterms:W3CDTF">2016-10-26T19:44:51Z</dcterms:modified>
  <cp:category>SM-SERMÕES</cp:category>
</cp:coreProperties>
</file>