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72" r:id="rId14"/>
    <p:sldId id="273" r:id="rId15"/>
    <p:sldId id="274" r:id="rId16"/>
    <p:sldId id="276" r:id="rId17"/>
    <p:sldId id="277" r:id="rId18"/>
    <p:sldId id="278" r:id="rId19"/>
    <p:sldId id="275" r:id="rId20"/>
    <p:sldId id="279" r:id="rId21"/>
    <p:sldId id="280" r:id="rId22"/>
    <p:sldId id="285" r:id="rId23"/>
    <p:sldId id="281" r:id="rId24"/>
    <p:sldId id="282" r:id="rId25"/>
    <p:sldId id="283" r:id="rId26"/>
    <p:sldId id="284" r:id="rId27"/>
    <p:sldId id="286" r:id="rId28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558" autoAdjust="0"/>
  </p:normalViewPr>
  <p:slideViewPr>
    <p:cSldViewPr>
      <p:cViewPr varScale="1">
        <p:scale>
          <a:sx n="58" d="100"/>
          <a:sy n="58" d="100"/>
        </p:scale>
        <p:origin x="17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42AEC10-CBC1-4D86-94AE-659A91A1B854}" type="datetimeFigureOut">
              <a:rPr lang="pt-BR"/>
              <a:pPr>
                <a:defRPr/>
              </a:pPr>
              <a:t>26/10/2016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7FB1417-8717-48F6-BF48-84AAD7C3FC2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28412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pt-BR" altLang="pt-BR" b="1" smtClean="0"/>
              <a:t>www.4tons.com</a:t>
            </a:r>
          </a:p>
          <a:p>
            <a:pPr algn="ctr">
              <a:spcBef>
                <a:spcPct val="0"/>
              </a:spcBef>
            </a:pPr>
            <a:r>
              <a:rPr lang="pt-BR" altLang="pt-BR" b="1" smtClean="0"/>
              <a:t>Pr. Marcelo Augusto de Carvalho</a:t>
            </a:r>
          </a:p>
          <a:p>
            <a:pPr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307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DF02B6-179E-4234-8575-A3148EE639C2}" type="slidenum">
              <a:rPr lang="pt-BR" altLang="pt-BR"/>
              <a:pPr/>
              <a:t>1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33729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E4BD6-5529-4E7A-81E6-ACAA7041EDE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24165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C5108-7D1F-49B1-918C-73872F9E668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76507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E2AE9-ADF1-4FCB-BB7B-63B1E071436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7060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CD219-5047-439F-9E2F-7B722BAB4A2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3009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5B0AC-C721-45F0-9C5E-C4CC093B4DA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8864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5E545-6C1B-40E3-9259-377370BC096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50948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9FA620-FA58-4BBF-B748-F491F26EBED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61279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3EBAA-06A9-466A-BDF4-E26291664CE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46984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21655-E0C6-4FF9-834B-13327BD27ED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2286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EAC78-0D9E-45F3-A2DC-D0FD2CB48D9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59719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5888C-67F8-4776-948E-93D4F6BCE37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13726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AE1DEFD8-47E5-4CE8-AC92-7C0C7D833DD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110000"/>
              </a:lnSpc>
              <a:buFontTx/>
              <a:buNone/>
              <a:tabLst>
                <a:tab pos="0" algn="l"/>
              </a:tabLst>
            </a:pPr>
            <a:r>
              <a:rPr lang="pt-BR" altLang="pt-BR" b="1" smtClean="0"/>
              <a:t>Quando mudamos detalhes da orientação e dos princípios de Deus, para se ajustarem a nossa conveniência, a nossa maneira de pensar e viver, corremos riscos. Talvez venhamos pensar: “Quem se importa com isto?” Deus se importa. E para provar isto ao rei, Deus tirou a vida de Uzá.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pPr marL="0" indent="0" eaLnBrk="1" hangingPunct="1">
              <a:lnSpc>
                <a:spcPct val="140000"/>
              </a:lnSpc>
              <a:buFontTx/>
              <a:buNone/>
            </a:pPr>
            <a:r>
              <a:rPr lang="pt-BR" altLang="pt-BR" b="1" smtClean="0"/>
              <a:t>Deus assim nos chama: “Vós, porém, sois raça eleita, sacerdote real, nação santa, povo de propriedade exclusiva de Deus...” - I </a:t>
            </a:r>
            <a:r>
              <a:rPr lang="pt-BR" altLang="pt-BR" b="1" u="sng" smtClean="0"/>
              <a:t>Pedro 2:9.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FontTx/>
              <a:buNone/>
            </a:pPr>
            <a:r>
              <a:rPr lang="pt-BR" altLang="pt-BR" b="1" smtClean="0"/>
              <a:t>Uzá estendeu a mão para não deixar cair a arca. Foi tudo o que fez. A final de contas, não era o gesto prático a fazer? Em vez de deixá-la cair e possivelmente se quebrar ou entortar, você tem de agarrá-la, certo? Não.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12800" indent="-812800" eaLnBrk="1" hangingPunct="1">
              <a:buFontTx/>
              <a:buAutoNum type="romanUcPeriod" startAt="2"/>
            </a:pPr>
            <a:r>
              <a:rPr lang="pt-BR" altLang="pt-BR" b="1" smtClean="0"/>
              <a:t>Os Santos Agem Como Santos – Obedecem – Vivem em Santidade.</a:t>
            </a:r>
          </a:p>
          <a:p>
            <a:pPr marL="812800" indent="-812800" eaLnBrk="1" hangingPunct="1">
              <a:buFontTx/>
              <a:buNone/>
            </a:pPr>
            <a:endParaRPr lang="pt-BR" altLang="pt-BR" b="1" smtClean="0"/>
          </a:p>
          <a:p>
            <a:pPr marL="812800" indent="-812800" eaLnBrk="1" hangingPunct="1">
              <a:buFontTx/>
              <a:buNone/>
            </a:pPr>
            <a:r>
              <a:rPr lang="pt-BR" altLang="pt-BR" b="1" smtClean="0"/>
              <a:t>	</a:t>
            </a:r>
            <a:r>
              <a:rPr lang="pt-BR" altLang="pt-BR" b="1" smtClean="0">
                <a:solidFill>
                  <a:srgbClr val="FF3300"/>
                </a:solidFill>
                <a:sym typeface="WP IconicSymbolsA" pitchFamily="2" charset="2"/>
              </a:rPr>
              <a:t></a:t>
            </a:r>
            <a:r>
              <a:rPr lang="pt-BR" altLang="pt-BR" b="1" smtClean="0"/>
              <a:t>	Quando Deus fala que algo é 		santo, é porque santo é.</a:t>
            </a:r>
          </a:p>
          <a:p>
            <a:pPr marL="812800" indent="-812800" eaLnBrk="1" hangingPunct="1">
              <a:buFontTx/>
              <a:buNone/>
            </a:pPr>
            <a:r>
              <a:rPr lang="pt-BR" altLang="pt-BR" b="1" smtClean="0"/>
              <a:t>	 </a:t>
            </a:r>
            <a:r>
              <a:rPr lang="pt-BR" altLang="pt-BR" smtClean="0">
                <a:solidFill>
                  <a:srgbClr val="FF3300"/>
                </a:solidFill>
                <a:sym typeface="WP IconicSymbolsA" pitchFamily="2" charset="2"/>
              </a:rPr>
              <a:t></a:t>
            </a:r>
            <a:r>
              <a:rPr lang="pt-BR" altLang="pt-BR" b="1" smtClean="0"/>
              <a:t> 	Quando Deus diz que Sua 			Palavra é santa, é porque santa 		ela é.</a:t>
            </a:r>
            <a:r>
              <a:rPr lang="pt-BR" altLang="pt-BR" smtClean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700213"/>
            <a:ext cx="8075612" cy="4425950"/>
          </a:xfrm>
        </p:spPr>
        <p:txBody>
          <a:bodyPr/>
          <a:lstStyle/>
          <a:p>
            <a:pPr marL="0" indent="0" eaLnBrk="1" hangingPunct="1">
              <a:lnSpc>
                <a:spcPct val="140000"/>
              </a:lnSpc>
              <a:buFontTx/>
              <a:buNone/>
            </a:pPr>
            <a:r>
              <a:rPr lang="pt-BR" altLang="pt-BR" b="1" smtClean="0"/>
              <a:t>“A Bíblia, e a Bíblia tão-só, deve ser nosso credo, o único laço de união; todos os que se submeterem a essa Santa Palavra estarão em harmonia</a:t>
            </a:r>
          </a:p>
          <a:p>
            <a:pPr marL="0" indent="0" eaLnBrk="1" hangingPunct="1">
              <a:lnSpc>
                <a:spcPct val="140000"/>
              </a:lnSpc>
              <a:buFontTx/>
              <a:buNone/>
            </a:pPr>
            <a:r>
              <a:rPr lang="pt-BR" altLang="pt-BR" b="1" smtClean="0"/>
              <a:t>entre si.” </a:t>
            </a:r>
          </a:p>
          <a:p>
            <a:pPr marL="0" indent="0" eaLnBrk="1" hangingPunct="1">
              <a:lnSpc>
                <a:spcPct val="140000"/>
              </a:lnSpc>
              <a:buFontTx/>
              <a:buNone/>
            </a:pPr>
            <a:r>
              <a:rPr lang="pt-BR" altLang="pt-BR" sz="2400" b="1" i="1" u="sng" smtClean="0"/>
              <a:t>Mensagens Escolhidas,</a:t>
            </a:r>
            <a:r>
              <a:rPr lang="pt-BR" altLang="pt-BR" sz="2400" b="1" i="1" smtClean="0"/>
              <a:t> Vol. I, pág. 416.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marL="365125" indent="0" eaLnBrk="1" hangingPunct="1">
              <a:buFontTx/>
              <a:buNone/>
            </a:pPr>
            <a:r>
              <a:rPr lang="pt-BR" altLang="pt-BR" b="1" i="1" smtClean="0"/>
              <a:t>	Os santos agem como santos, os 	santos obedecem, os santos vivem 	em santidade.</a:t>
            </a:r>
          </a:p>
          <a:p>
            <a:pPr marL="365125" indent="0" eaLnBrk="1" hangingPunct="1">
              <a:buFontTx/>
              <a:buNone/>
            </a:pPr>
            <a:endParaRPr lang="pt-BR" altLang="pt-BR" sz="1600" b="1" i="1" smtClean="0"/>
          </a:p>
          <a:p>
            <a:pPr marL="365125" indent="0" eaLnBrk="1" hangingPunct="1">
              <a:buFontTx/>
              <a:buNone/>
            </a:pPr>
            <a:r>
              <a:rPr lang="pt-BR" altLang="pt-BR" b="1" smtClean="0">
                <a:solidFill>
                  <a:srgbClr val="FF3300"/>
                </a:solidFill>
                <a:sym typeface="WP IconicSymbolsA" pitchFamily="2" charset="2"/>
              </a:rPr>
              <a:t></a:t>
            </a:r>
            <a:r>
              <a:rPr lang="pt-BR" altLang="pt-BR" b="1" smtClean="0"/>
              <a:t>	Quando Deus fala que sua lei é 	santa, é porque santa ela é. E o 	homem tão tem o direito de 	transgredir um mandamento desta 	lei.</a:t>
            </a:r>
            <a:r>
              <a:rPr lang="pt-BR" altLang="pt-BR" smtClean="0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pt-BR" altLang="pt-BR" smtClean="0"/>
              <a:t>	</a:t>
            </a:r>
            <a:r>
              <a:rPr lang="pt-BR" altLang="pt-BR" smtClean="0">
                <a:solidFill>
                  <a:srgbClr val="FF3300"/>
                </a:solidFill>
                <a:sym typeface="WP IconicSymbolsA" pitchFamily="2" charset="2"/>
              </a:rPr>
              <a:t></a:t>
            </a:r>
            <a:r>
              <a:rPr lang="pt-BR" altLang="pt-BR" smtClean="0">
                <a:sym typeface="WP IconicSymbolsA" pitchFamily="2" charset="2"/>
              </a:rPr>
              <a:t>	</a:t>
            </a:r>
            <a:r>
              <a:rPr lang="pt-BR" altLang="pt-BR" b="1" smtClean="0"/>
              <a:t>Quando Deus fala que o casamento 	é santo, é porque santo é. E não 	cabe ao homem, por qualquer razão 	tentar anular esta união a não ser 	que aja adultério de uma das partes 	envolvidas.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marL="365125" indent="0" eaLnBrk="1" hangingPunct="1">
              <a:lnSpc>
                <a:spcPct val="110000"/>
              </a:lnSpc>
              <a:buFontTx/>
              <a:buNone/>
            </a:pPr>
            <a:r>
              <a:rPr lang="pt-BR" altLang="pt-BR" b="1" smtClean="0"/>
              <a:t>“(Deus) Ordenou que homens e mulheres se unissem em santo matrimônio, para constituir famílias cujos membros, coroados de honra, fossem reconhecidos como membros da família celestial.” </a:t>
            </a:r>
          </a:p>
          <a:p>
            <a:pPr marL="365125" indent="0" eaLnBrk="1" hangingPunct="1">
              <a:lnSpc>
                <a:spcPct val="110000"/>
              </a:lnSpc>
              <a:buFontTx/>
              <a:buNone/>
            </a:pPr>
            <a:r>
              <a:rPr lang="pt-BR" altLang="pt-BR" sz="2800" b="1" i="1" u="sng" smtClean="0"/>
              <a:t>O Lar Adventista</a:t>
            </a:r>
            <a:r>
              <a:rPr lang="pt-BR" altLang="pt-BR" sz="2800" b="1" i="1" smtClean="0"/>
              <a:t>, pág. 99.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marL="365125" indent="-365125" eaLnBrk="1" hangingPunct="1">
              <a:lnSpc>
                <a:spcPct val="110000"/>
              </a:lnSpc>
              <a:buFontTx/>
              <a:buNone/>
            </a:pPr>
            <a:r>
              <a:rPr lang="pt-BR" altLang="pt-BR" sz="2800" smtClean="0"/>
              <a:t>	</a:t>
            </a:r>
            <a:r>
              <a:rPr lang="pt-BR" altLang="pt-BR" sz="2800" smtClean="0">
                <a:solidFill>
                  <a:srgbClr val="FF3300"/>
                </a:solidFill>
                <a:sym typeface="WP IconicSymbolsA" pitchFamily="2" charset="2"/>
              </a:rPr>
              <a:t>	</a:t>
            </a:r>
            <a:r>
              <a:rPr lang="pt-BR" altLang="pt-BR" sz="2800" smtClean="0"/>
              <a:t>Quando Deus diz que o nosso corpo, que 	é o templo do espírito Santo é santo, é 	porque santo é.</a:t>
            </a:r>
          </a:p>
          <a:p>
            <a:pPr marL="365125" indent="-365125" eaLnBrk="1" hangingPunct="1">
              <a:lnSpc>
                <a:spcPct val="110000"/>
              </a:lnSpc>
              <a:buFontTx/>
              <a:buNone/>
            </a:pPr>
            <a:endParaRPr lang="pt-BR" altLang="pt-BR" sz="1400" smtClean="0"/>
          </a:p>
          <a:p>
            <a:pPr marL="365125" indent="-365125" eaLnBrk="1" hangingPunct="1">
              <a:lnSpc>
                <a:spcPct val="110000"/>
              </a:lnSpc>
              <a:buFontTx/>
              <a:buNone/>
            </a:pPr>
            <a:r>
              <a:rPr lang="pt-BR" altLang="pt-BR" sz="2800" smtClean="0"/>
              <a:t>		“Ele nos diz que o nosso corpo é o templo 	do Espírito Santo; e requer de nós que 	cuidemos deste templo, a fim de que seja 	habitação apropriada para o Seu Espírito”  	</a:t>
            </a:r>
            <a:r>
              <a:rPr lang="pt-BR" altLang="pt-BR" sz="2000" b="1" i="1" u="sng" smtClean="0"/>
              <a:t>Conselhos Sobre o Regime Alimentar, pág. 21.</a:t>
            </a:r>
            <a:r>
              <a:rPr lang="pt-BR" altLang="pt-BR" sz="2800" smtClean="0"/>
              <a:t> 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BR" altLang="pt-BR" sz="2800" smtClean="0"/>
              <a:t>	</a:t>
            </a:r>
            <a:r>
              <a:rPr lang="pt-BR" altLang="pt-BR" sz="2800" smtClean="0">
                <a:solidFill>
                  <a:srgbClr val="FF3300"/>
                </a:solidFill>
                <a:sym typeface="WP IconicSymbolsA" pitchFamily="2" charset="2"/>
              </a:rPr>
              <a:t></a:t>
            </a:r>
            <a:r>
              <a:rPr lang="pt-BR" altLang="pt-BR" sz="2800" smtClean="0">
                <a:sym typeface="WP IconicSymbolsA" pitchFamily="2" charset="2"/>
              </a:rPr>
              <a:t>	</a:t>
            </a:r>
            <a:r>
              <a:rPr lang="pt-BR" altLang="pt-BR" sz="2600" b="1" smtClean="0"/>
              <a:t>Quando Deus fala que o sábado é 	santo, é 	porque santo ele é. E o homem não deve 	nem que seja por um minuto deixar de 	santificar este dia.</a:t>
            </a:r>
            <a:r>
              <a:rPr lang="pt-BR" altLang="pt-BR" sz="2600" smtClean="0"/>
              <a:t> </a:t>
            </a:r>
          </a:p>
          <a:p>
            <a:pPr eaLnBrk="1" hangingPunct="1">
              <a:buFontTx/>
              <a:buNone/>
            </a:pPr>
            <a:r>
              <a:rPr lang="pt-BR" altLang="pt-BR" sz="2800" smtClean="0"/>
              <a:t>		</a:t>
            </a:r>
            <a:r>
              <a:rPr lang="pt-BR" altLang="pt-BR" sz="2800" b="1" smtClean="0"/>
              <a:t>“O sábado foi feito para benefício do 	homem; e transgredir conscientemente 	o santo mandamento que proíbe o 	trabalho no sétimo dia é um crime à 	vista do Céu...”  </a:t>
            </a:r>
          </a:p>
          <a:p>
            <a:pPr eaLnBrk="1" hangingPunct="1">
              <a:buFontTx/>
              <a:buNone/>
            </a:pPr>
            <a:r>
              <a:rPr lang="pt-BR" altLang="pt-BR" sz="2000" b="1" smtClean="0"/>
              <a:t>		- Testemunhos Seletos, Vol. I, pág.  175.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pt-BR" altLang="pt-BR" b="1" smtClean="0"/>
              <a:t>Quando Davi é mencionado, a maioria das pessoas faz imediatamente a seguinte associação: Davi e Golias.</a:t>
            </a:r>
            <a:r>
              <a:rPr lang="pt-BR" altLang="pt-BR" smtClean="0"/>
              <a:t> </a:t>
            </a:r>
          </a:p>
          <a:p>
            <a:pPr marL="0" indent="0" eaLnBrk="1" hangingPunct="1">
              <a:buFontTx/>
              <a:buNone/>
            </a:pPr>
            <a:endParaRPr lang="pt-BR" altLang="pt-BR" smtClean="0"/>
          </a:p>
          <a:p>
            <a:pPr marL="0" indent="0" eaLnBrk="1" hangingPunct="1">
              <a:buFontTx/>
              <a:buNone/>
            </a:pPr>
            <a:r>
              <a:rPr lang="pt-BR" altLang="pt-BR" b="1" smtClean="0"/>
              <a:t>O que Deus lembra de Davi, terá de procurar no livro de Atos 13:22: “...Achei a Davi, filho de Jessé, varão conforme o Meu coração ...”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altLang="pt-BR" smtClean="0"/>
              <a:t>	</a:t>
            </a:r>
            <a:r>
              <a:rPr lang="pt-BR" altLang="pt-BR" smtClean="0">
                <a:solidFill>
                  <a:srgbClr val="FF3300"/>
                </a:solidFill>
                <a:sym typeface="WP IconicSymbolsA" pitchFamily="2" charset="2"/>
              </a:rPr>
              <a:t></a:t>
            </a:r>
            <a:r>
              <a:rPr lang="pt-BR" altLang="pt-BR" smtClean="0">
                <a:sym typeface="WP IconicSymbolsA" pitchFamily="2" charset="2"/>
              </a:rPr>
              <a:t>	</a:t>
            </a:r>
            <a:r>
              <a:rPr lang="pt-BR" altLang="pt-BR" b="1" smtClean="0"/>
              <a:t>Quando Deus fala que os dízimos 	são 	santos ao Senhor, é porque 	santos eles são. E o homem não 	tem 	o direito de fazer o que bem entende 	com aquilo que o Senhor tem 	separado para Si.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altLang="pt-BR" b="1" smtClean="0"/>
              <a:t>		“De igual maneira, o dízimo de 	nossas rendas santo é ao Senhor" -  	- </a:t>
            </a:r>
            <a:r>
              <a:rPr lang="pt-BR" altLang="pt-BR" sz="2400" b="1" i="1" smtClean="0"/>
              <a:t>Conselhos Sobre Mordomia, pág. 66</a:t>
            </a:r>
            <a:r>
              <a:rPr lang="pt-BR" altLang="pt-BR" i="1" smtClean="0"/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pt-BR" altLang="pt-BR" smtClean="0"/>
              <a:t>		</a:t>
            </a:r>
            <a:r>
              <a:rPr lang="pt-BR" altLang="pt-BR" b="1" smtClean="0"/>
              <a:t>Não podemos deixar de considerar que somos uma “nação santa, propriedade exclusiva de Deus” </a:t>
            </a:r>
            <a:r>
              <a:rPr lang="pt-BR" altLang="pt-BR" b="1" u="sng" smtClean="0"/>
              <a:t>I Pedro 2:9</a:t>
            </a:r>
            <a:r>
              <a:rPr lang="pt-BR" altLang="pt-BR" b="1" smtClean="0"/>
              <a:t>. E como santos devemos agir como tais, obedecendo aquilo que o Senhor tem apontado como santo, pois os santos obedecem, os santos vivem em santidade.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12800" indent="-812800" eaLnBrk="1" hangingPunct="1">
              <a:lnSpc>
                <a:spcPct val="120000"/>
              </a:lnSpc>
              <a:buFontTx/>
              <a:buAutoNum type="romanUcPeriod" startAt="3"/>
            </a:pPr>
            <a:r>
              <a:rPr lang="pt-BR" altLang="pt-BR" sz="2800" b="1" i="1" smtClean="0"/>
              <a:t>Sentimentos e Atitudes de Um Homem Segundo o Coração de Deus.</a:t>
            </a:r>
          </a:p>
          <a:p>
            <a:pPr marL="812800" indent="-812800" eaLnBrk="1" hangingPunct="1">
              <a:lnSpc>
                <a:spcPct val="120000"/>
              </a:lnSpc>
              <a:buFontTx/>
              <a:buNone/>
            </a:pPr>
            <a:endParaRPr lang="pt-BR" altLang="pt-BR" sz="2000" b="1" i="1" smtClean="0"/>
          </a:p>
          <a:p>
            <a:pPr marL="812800" indent="-812800" eaLnBrk="1" hangingPunct="1">
              <a:lnSpc>
                <a:spcPct val="120000"/>
              </a:lnSpc>
              <a:buFontTx/>
              <a:buNone/>
            </a:pPr>
            <a:r>
              <a:rPr lang="pt-BR" altLang="pt-BR" sz="2000" b="1" i="1" smtClean="0"/>
              <a:t>	</a:t>
            </a:r>
            <a:r>
              <a:rPr lang="pt-BR" altLang="pt-BR" sz="2400" b="1" i="1" smtClean="0"/>
              <a:t>A Bíblia nos diz que Davi desgostou-se; “Desgostou-se Davi, porque o Senhor irrompera contra Uzá” Verso 8. As pessoas segundo o coração de Deus também são sensíveis, possuem sentimentos. Mas as pessoas segundo o coração de Deus procuram corrigir o seu erro.</a:t>
            </a:r>
            <a:r>
              <a:rPr lang="pt-BR" altLang="pt-BR" sz="2000" smtClean="0"/>
              <a:t> </a:t>
            </a:r>
          </a:p>
          <a:p>
            <a:pPr marL="1168400" lvl="1" indent="-711200" eaLnBrk="1" hangingPunct="1">
              <a:lnSpc>
                <a:spcPct val="120000"/>
              </a:lnSpc>
              <a:buFontTx/>
              <a:buNone/>
            </a:pPr>
            <a:endParaRPr lang="pt-BR" altLang="pt-BR" sz="2000" b="1" i="1" smtClean="0"/>
          </a:p>
          <a:p>
            <a:pPr marL="812800" indent="-812800" eaLnBrk="1" hangingPunct="1">
              <a:lnSpc>
                <a:spcPct val="80000"/>
              </a:lnSpc>
              <a:buFontTx/>
              <a:buNone/>
            </a:pPr>
            <a:endParaRPr lang="pt-BR" altLang="pt-BR" sz="200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pt-BR" altLang="pt-BR" sz="2800" b="1" smtClean="0"/>
              <a:t>O que fez Davi?</a:t>
            </a:r>
          </a:p>
          <a:p>
            <a:pPr marL="0" indent="0" eaLnBrk="1" hangingPunct="1">
              <a:lnSpc>
                <a:spcPct val="120000"/>
              </a:lnSpc>
              <a:buFontTx/>
              <a:buNone/>
            </a:pPr>
            <a:r>
              <a:rPr lang="pt-BR" altLang="pt-BR" sz="2400" b="1" smtClean="0"/>
              <a:t>“Reuniu Davi os filhos de Arão e os levitas...Chamou Davi os sacerdotes Zadoque e Abiatar, e os levitas...e lhes disse: Vós sois os cabeças das famílias dos levitas: santificai-vos, vós e vossos irmãos, para que façais subir a arca do Senhor, Deus de Israel, ao lugar que lhe preparei. Pois, visto que não a levastes na primeira vez, o Senhor nosso Deus irrompeu contra nós, porque não o buscamos segundo nos fora ordenado” - </a:t>
            </a:r>
            <a:r>
              <a:rPr lang="pt-BR" altLang="pt-BR" sz="2400" b="1" u="sng" smtClean="0"/>
              <a:t>I Crônicas 15:4, 11-13.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120000"/>
              </a:lnSpc>
              <a:buFontTx/>
              <a:buChar char="-"/>
            </a:pPr>
            <a:r>
              <a:rPr lang="pt-BR" altLang="pt-BR" sz="2400" b="1" smtClean="0"/>
              <a:t>Davi buscava ardentemente fazer a vontade de Deus. Só que agora, ele entende que deve seguir todas as especificações divinas.</a:t>
            </a:r>
            <a:r>
              <a:rPr lang="pt-BR" altLang="pt-BR" sz="2400" smtClean="0"/>
              <a:t> </a:t>
            </a:r>
          </a:p>
          <a:p>
            <a:pPr marL="533400" indent="-533400" eaLnBrk="1" hangingPunct="1">
              <a:lnSpc>
                <a:spcPct val="120000"/>
              </a:lnSpc>
              <a:buFontTx/>
              <a:buNone/>
            </a:pPr>
            <a:endParaRPr lang="pt-BR" altLang="pt-BR" sz="1000" smtClean="0"/>
          </a:p>
          <a:p>
            <a:pPr marL="533400" indent="-533400" eaLnBrk="1" hangingPunct="1">
              <a:lnSpc>
                <a:spcPct val="120000"/>
              </a:lnSpc>
              <a:buFontTx/>
              <a:buChar char="-"/>
            </a:pPr>
            <a:r>
              <a:rPr lang="pt-BR" altLang="pt-BR" sz="2400" b="1" smtClean="0"/>
              <a:t>Como Davi era um homem segundo o coração de Deus, ele entendeu e obedeceu.</a:t>
            </a:r>
          </a:p>
          <a:p>
            <a:pPr marL="533400" indent="-533400" eaLnBrk="1" hangingPunct="1">
              <a:lnSpc>
                <a:spcPct val="120000"/>
              </a:lnSpc>
              <a:buFontTx/>
              <a:buNone/>
            </a:pPr>
            <a:endParaRPr lang="pt-BR" altLang="pt-BR" sz="1000" b="1" smtClean="0"/>
          </a:p>
          <a:p>
            <a:pPr marL="533400" indent="-533400" eaLnBrk="1" hangingPunct="1">
              <a:lnSpc>
                <a:spcPct val="120000"/>
              </a:lnSpc>
              <a:buFontTx/>
              <a:buChar char="-"/>
            </a:pPr>
            <a:r>
              <a:rPr lang="pt-BR" altLang="pt-BR" sz="2400" b="1" smtClean="0"/>
              <a:t>Um homem segundo o coração de Deus. que vive em santidade sempre será obediente à palavra divina.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pt-BR" altLang="pt-BR" smtClean="0">
                <a:sym typeface="WP IconicSymbolsA" pitchFamily="2" charset="2"/>
              </a:rPr>
              <a:t>	</a:t>
            </a:r>
            <a:r>
              <a:rPr lang="pt-BR" altLang="pt-BR" b="1" smtClean="0"/>
              <a:t>Na família de Deus sempre existirão duas categorias de pessoas. As do primeiro grupo passam muito tempo no caminho da deslealdade; muito tempo gemendo e se lamentando, e mais tarde, se recuperando de incursões fora do plano e da vontade de Deus.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FontTx/>
              <a:buNone/>
            </a:pPr>
            <a:r>
              <a:rPr lang="pt-BR" altLang="pt-BR" b="1" i="1" smtClean="0"/>
              <a:t>	“Era quando ele andava no conselho 	de Deus que era chamado homem 	segundo o coração de Deus” - 	</a:t>
            </a:r>
            <a:r>
              <a:rPr lang="pt-BR" altLang="pt-BR" sz="2400" b="1" i="1" u="sng" smtClean="0"/>
              <a:t>Patriarcas e Profetas, pág. 723.</a:t>
            </a:r>
          </a:p>
          <a:p>
            <a:pPr marL="0" indent="0" eaLnBrk="1" hangingPunct="1">
              <a:lnSpc>
                <a:spcPct val="120000"/>
              </a:lnSpc>
              <a:buFontTx/>
              <a:buNone/>
            </a:pPr>
            <a:endParaRPr lang="pt-BR" altLang="pt-BR" sz="2400" b="1" i="1" u="sng" smtClean="0"/>
          </a:p>
          <a:p>
            <a:pPr marL="0" indent="0" eaLnBrk="1" hangingPunct="1">
              <a:lnSpc>
                <a:spcPct val="120000"/>
              </a:lnSpc>
              <a:buFontTx/>
              <a:buNone/>
            </a:pPr>
            <a:endParaRPr lang="pt-BR" altLang="pt-BR" sz="1400" b="1" i="1" smtClean="0"/>
          </a:p>
          <a:p>
            <a:pPr marL="0" indent="0" eaLnBrk="1" hangingPunct="1">
              <a:lnSpc>
                <a:spcPct val="120000"/>
              </a:lnSpc>
              <a:buFontTx/>
              <a:buNone/>
            </a:pPr>
            <a:r>
              <a:rPr lang="pt-BR" altLang="pt-BR" b="1" i="1" smtClean="0"/>
              <a:t>	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pt-BR" altLang="pt-BR" smtClean="0"/>
              <a:t>	</a:t>
            </a:r>
            <a:r>
              <a:rPr lang="pt-BR" altLang="pt-BR" b="1" smtClean="0"/>
              <a:t>Você quer ser como Davi? Quer tornar-se um homem ou uma mulher segundo o coração de Deus? Você quer viver em santidade? Então dê atenção às coisas que Deus considera santas e importantes. Observe os detalhes. Em uma palavra: OBEDEÇA.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12800" indent="-812800" eaLnBrk="1" hangingPunct="1">
              <a:buFontTx/>
              <a:buAutoNum type="romanUcPeriod"/>
            </a:pPr>
            <a:r>
              <a:rPr lang="pt-BR" altLang="pt-BR" b="1" i="1" smtClean="0"/>
              <a:t>O Desejo de Um Homem Segundo o Coração de Deus.</a:t>
            </a:r>
          </a:p>
          <a:p>
            <a:pPr marL="812800" indent="-812800" eaLnBrk="1" hangingPunct="1">
              <a:buFontTx/>
              <a:buNone/>
            </a:pPr>
            <a:endParaRPr lang="pt-BR" altLang="pt-BR" b="1" i="1" smtClean="0"/>
          </a:p>
          <a:p>
            <a:pPr marL="812800" indent="-812800" eaLnBrk="1" hangingPunct="1">
              <a:buFontTx/>
              <a:buNone/>
            </a:pPr>
            <a:r>
              <a:rPr lang="pt-BR" altLang="pt-BR" b="1" smtClean="0"/>
              <a:t>	</a:t>
            </a:r>
            <a:r>
              <a:rPr lang="pt-BR" altLang="pt-BR" sz="3000" b="1" smtClean="0"/>
              <a:t>Por que será que Davi é chamado de </a:t>
            </a:r>
          </a:p>
          <a:p>
            <a:pPr marL="812800" indent="-812800" eaLnBrk="1" hangingPunct="1">
              <a:buFontTx/>
              <a:buNone/>
            </a:pPr>
            <a:r>
              <a:rPr lang="pt-BR" altLang="pt-BR" sz="3000" b="1" smtClean="0"/>
              <a:t>	“segundo o coração de Deus”? Vamos analisar um pouco a vida deste homem.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pt-BR" altLang="pt-BR" b="1" smtClean="0"/>
              <a:t>Quando Davi subiu ao trono, ele viu que a arca da aliança não mais se encontrava ali; não havia um centro de adoração. O andar espiritual do povo de Israel se tornara então medíocre. O coração deles não ardia por Deus. Como líder, Davi sabia que precisava fazer algo; precisava recolocar esta parte da mobília em seu devido lugar, como Deus estabelecera.</a:t>
            </a:r>
            <a:r>
              <a:rPr lang="pt-BR" altLang="pt-BR" smtClean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pt-BR" altLang="pt-BR" b="1" u="sng" smtClean="0"/>
              <a:t>O que fez Davi?</a:t>
            </a:r>
          </a:p>
          <a:p>
            <a:pPr marL="0" indent="0" eaLnBrk="1" hangingPunct="1">
              <a:buFontTx/>
              <a:buNone/>
            </a:pPr>
            <a:endParaRPr lang="pt-BR" altLang="pt-BR" b="1" u="sng" smtClean="0"/>
          </a:p>
          <a:p>
            <a:pPr marL="0" indent="0" eaLnBrk="1" hangingPunct="1">
              <a:lnSpc>
                <a:spcPct val="120000"/>
              </a:lnSpc>
              <a:buFontTx/>
              <a:buNone/>
            </a:pPr>
            <a:r>
              <a:rPr lang="pt-BR" altLang="pt-BR" b="1" smtClean="0"/>
              <a:t>“Tornou Davi a ajuntar todos os escolhidos de Israel, em número de</a:t>
            </a:r>
          </a:p>
          <a:p>
            <a:pPr marL="0" indent="0" eaLnBrk="1" hangingPunct="1">
              <a:lnSpc>
                <a:spcPct val="120000"/>
              </a:lnSpc>
              <a:buFontTx/>
              <a:buNone/>
            </a:pPr>
            <a:r>
              <a:rPr lang="pt-BR" altLang="pt-BR" b="1" smtClean="0"/>
              <a:t>trinta mil...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pt-BR" altLang="pt-BR" b="1" smtClean="0"/>
              <a:t>Levaram-no com a arca de Deus, da casa de Abinadabe, que estava no outeiro; e Aiô ia adiante da arca. Davi e toda a casa de Israel alegravam-se perante o Senhor, com toda sorte de instrumentos de pau de faia, com harpas, com saltérios, com tamborins, com pandeiros e com címbalos”.</a:t>
            </a:r>
            <a:r>
              <a:rPr lang="pt-BR" altLang="pt-BR" smtClean="0"/>
              <a:t>  </a:t>
            </a:r>
          </a:p>
          <a:p>
            <a:pPr marL="0" indent="0" eaLnBrk="1" hangingPunct="1">
              <a:buFontTx/>
              <a:buNone/>
            </a:pPr>
            <a:endParaRPr lang="pt-BR" altLang="pt-BR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130000"/>
              </a:lnSpc>
              <a:buFontTx/>
              <a:buNone/>
            </a:pPr>
            <a:r>
              <a:rPr lang="pt-BR" altLang="pt-BR" sz="2800" b="1" smtClean="0"/>
              <a:t>Vejam que Davi se alegrou, sabendo que a arca da aliança estava voltando para a casa a que pertencia, em Sião. Havia música e a alegria da obediência batendo no coração de Davi. </a:t>
            </a:r>
          </a:p>
          <a:p>
            <a:pPr marL="0" indent="0" eaLnBrk="1" hangingPunct="1">
              <a:lnSpc>
                <a:spcPct val="130000"/>
              </a:lnSpc>
              <a:buFontTx/>
              <a:buNone/>
            </a:pPr>
            <a:endParaRPr lang="pt-BR" altLang="pt-BR" sz="1600" b="1" smtClean="0"/>
          </a:p>
          <a:p>
            <a:pPr marL="0" indent="0" eaLnBrk="1" hangingPunct="1">
              <a:lnSpc>
                <a:spcPct val="130000"/>
              </a:lnSpc>
              <a:buFontTx/>
              <a:buNone/>
            </a:pPr>
            <a:r>
              <a:rPr lang="pt-BR" altLang="pt-BR" sz="2800" b="1" smtClean="0"/>
              <a:t>A arca era uma peça tão santa, que o Senhor deu instruções claras de como devia ser carregada.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pt-BR" altLang="pt-BR" b="1" smtClean="0"/>
              <a:t>Davi era o rei e como rei, ele tomava as decisões. Ele sabia que para adorar, o povo precisaria da arca da aliança. </a:t>
            </a:r>
          </a:p>
          <a:p>
            <a:pPr marL="0" indent="0" eaLnBrk="1" hangingPunct="1">
              <a:buFontTx/>
              <a:buNone/>
            </a:pPr>
            <a:endParaRPr lang="pt-BR" altLang="pt-BR" b="1" smtClean="0"/>
          </a:p>
          <a:p>
            <a:pPr marL="0" indent="0" eaLnBrk="1" hangingPunct="1">
              <a:buFontTx/>
              <a:buNone/>
            </a:pPr>
            <a:r>
              <a:rPr lang="pt-BR" altLang="pt-BR" b="1" smtClean="0"/>
              <a:t>Os homens de Davi estavam levando arca da aliança para Sião, com os dois filhos de Abinadabe, Uzá e Aiô, quando aconteceu algo terrível.</a:t>
            </a:r>
            <a:r>
              <a:rPr lang="pt-BR" altLang="pt-BR" smtClean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Char char="-"/>
            </a:pPr>
            <a:r>
              <a:rPr lang="pt-BR" altLang="pt-BR" b="1" smtClean="0"/>
              <a:t>Lembre-se que a arca não corria perigo se fosse levado exatamente como Deus ordenara. </a:t>
            </a:r>
          </a:p>
          <a:p>
            <a:pPr marL="0" indent="0" eaLnBrk="1" hangingPunct="1">
              <a:lnSpc>
                <a:spcPct val="90000"/>
              </a:lnSpc>
              <a:buFontTx/>
              <a:buChar char="-"/>
            </a:pPr>
            <a:endParaRPr lang="pt-BR" altLang="pt-BR" sz="1600" b="1" smtClean="0"/>
          </a:p>
          <a:p>
            <a:pPr marL="0" indent="0" eaLnBrk="1" hangingPunct="1">
              <a:lnSpc>
                <a:spcPct val="90000"/>
              </a:lnSpc>
              <a:buFontTx/>
              <a:buChar char="-"/>
            </a:pPr>
            <a:r>
              <a:rPr lang="pt-BR" altLang="pt-BR" b="1" smtClean="0"/>
              <a:t> Os levitas é que deviam carregá-la.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pt-BR" altLang="pt-BR" sz="1600" b="1" smtClean="0"/>
          </a:p>
          <a:p>
            <a:pPr marL="0" indent="0" eaLnBrk="1" hangingPunct="1">
              <a:lnSpc>
                <a:spcPct val="90000"/>
              </a:lnSpc>
              <a:buFontTx/>
              <a:buChar char="-"/>
            </a:pPr>
            <a:r>
              <a:rPr lang="pt-BR" altLang="pt-BR" b="1" smtClean="0"/>
              <a:t> Mas Davi não fez isto. Ele agiu de acordo com a sua conveniência e mudou os detalhes para que se ajustassem às conveniências do momento.</a:t>
            </a:r>
            <a:r>
              <a:rPr lang="pt-BR" altLang="pt-BR" smtClean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798</Words>
  <Application>Microsoft Office PowerPoint</Application>
  <PresentationFormat>Apresentação na tela (4:3)</PresentationFormat>
  <Paragraphs>68</Paragraphs>
  <Slides>27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31" baseType="lpstr">
      <vt:lpstr>Arial</vt:lpstr>
      <vt:lpstr>Calibri</vt:lpstr>
      <vt:lpstr>WP IconicSymbolsA</vt:lpstr>
      <vt:lpstr>Design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Divisão Sul-Americana da IASD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SEMANA DE MORDOMIA 2006</dc:subject>
  <dc:creator>Pr. MARCELO AUGUSTO DE CARVALHO; Sede Administrativa</dc:creator>
  <cp:keywords>www.4tons.com</cp:keywords>
  <dc:description>COMÉRCIO PROIBIDO. USO PESSOAL</dc:description>
  <cp:lastModifiedBy>APV - Marcelo Augusto de Carvalho</cp:lastModifiedBy>
  <cp:revision>15</cp:revision>
  <dcterms:created xsi:type="dcterms:W3CDTF">2006-03-28T19:02:05Z</dcterms:created>
  <dcterms:modified xsi:type="dcterms:W3CDTF">2016-10-26T19:44:22Z</dcterms:modified>
  <cp:category>SM-SERMÕES</cp:category>
</cp:coreProperties>
</file>