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404" autoAdjust="0"/>
  </p:normalViewPr>
  <p:slideViewPr>
    <p:cSldViewPr>
      <p:cViewPr varScale="1">
        <p:scale>
          <a:sx n="56" d="100"/>
          <a:sy n="56" d="100"/>
        </p:scale>
        <p:origin x="180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C05E389-6ED6-444F-939E-3F3288CCA6D8}" type="datetimeFigureOut">
              <a:rPr lang="pt-BR"/>
              <a:pPr>
                <a:defRPr/>
              </a:pPr>
              <a:t>26/10/2016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FB23AE9-A86E-4D69-A2E9-677070AD92A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05800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pt-BR" altLang="pt-BR" b="1" smtClean="0"/>
              <a:t>www.4tons.com</a:t>
            </a:r>
          </a:p>
          <a:p>
            <a:pPr algn="ctr">
              <a:spcBef>
                <a:spcPct val="0"/>
              </a:spcBef>
            </a:pPr>
            <a:r>
              <a:rPr lang="pt-BR" altLang="pt-BR" b="1" smtClean="0"/>
              <a:t>Pr. Marcelo Augusto de Carvalho</a:t>
            </a:r>
          </a:p>
          <a:p>
            <a:pPr>
              <a:spcBef>
                <a:spcPct val="0"/>
              </a:spcBef>
            </a:pPr>
            <a:endParaRPr lang="pt-BR" altLang="pt-BR" smtClean="0"/>
          </a:p>
        </p:txBody>
      </p:sp>
      <p:sp>
        <p:nvSpPr>
          <p:cNvPr id="307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70CB17-4A20-41CA-86AE-6D30D172D801}" type="slidenum">
              <a:rPr lang="pt-BR" altLang="pt-BR"/>
              <a:pPr/>
              <a:t>1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67161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0A805-29C4-431A-900D-64D65C95FD6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48068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79813-8F25-4E4D-BD58-6CC5664EB3D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56260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7EFADC-E4AE-4424-AAA0-4AF434A8D80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97422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33123-117C-497B-8D7F-5FE48A8D0D7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83004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ADD023-F6D7-455D-8F95-E30395733FB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94931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4BF881-6179-48CE-B5B1-DD7072AF46F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83150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90C8D-0BEA-45CF-90BB-639BDB5CC66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46159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956145-ED6A-4227-B217-6A63C7AAE40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37457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B2A1E-5E5F-4A14-8347-B014EE2C8D1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62423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F23185-279F-462D-8605-5B5E402DA7C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01687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EDB495-01D9-452F-BF11-5B592DEE21D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4666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3357F61B-24FC-4EF5-8796-9028B81196C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752975"/>
          </a:xfrm>
        </p:spPr>
        <p:txBody>
          <a:bodyPr/>
          <a:lstStyle/>
          <a:p>
            <a:pPr eaLnBrk="1" hangingPunct="1"/>
            <a:r>
              <a:rPr lang="pt-BR" altLang="pt-BR" sz="2800" b="1" smtClean="0"/>
              <a:t>Para que possam fazer boas decisões em sua vida, para que tenham sabedoria, para que cresçam na graça, para que o Espírito de Deus os cubra de proteção.</a:t>
            </a:r>
          </a:p>
          <a:p>
            <a:pPr eaLnBrk="1" hangingPunct="1">
              <a:buFontTx/>
              <a:buNone/>
            </a:pPr>
            <a:endParaRPr lang="pt-BR" altLang="pt-BR" sz="1000" b="1" smtClean="0"/>
          </a:p>
          <a:p>
            <a:pPr eaLnBrk="1" hangingPunct="1"/>
            <a:r>
              <a:rPr lang="pt-BR" altLang="pt-BR" sz="2800" b="1" smtClean="0"/>
              <a:t>Quando oro e busco a Deus, abro mediante a oração, novos canais de ação que permitem que Deus, no contexto do conflito entre o bem e o mal, possa fazer coisas que de outra maneira não faria.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01675" indent="-701675" eaLnBrk="1" hangingPunct="1">
              <a:buFontTx/>
              <a:buAutoNum type="arabicPeriod" startAt="2"/>
            </a:pPr>
            <a:r>
              <a:rPr lang="pt-BR" altLang="pt-BR" sz="2800" b="1" smtClean="0"/>
              <a:t>Segundo, a oração intercessória é poderosa.</a:t>
            </a:r>
          </a:p>
          <a:p>
            <a:pPr marL="701675" indent="-701675" eaLnBrk="1" hangingPunct="1">
              <a:buFontTx/>
              <a:buNone/>
            </a:pPr>
            <a:endParaRPr lang="pt-BR" altLang="pt-BR" sz="2800" smtClean="0"/>
          </a:p>
          <a:p>
            <a:pPr marL="701675" indent="-701675" eaLnBrk="1" hangingPunct="1"/>
            <a:r>
              <a:rPr lang="pt-BR" altLang="pt-BR" sz="2800" b="1" smtClean="0"/>
              <a:t>Ao orar, Deus derrama Seu Espírito por nosso intermédio.</a:t>
            </a:r>
          </a:p>
          <a:p>
            <a:pPr marL="701675" indent="-701675" eaLnBrk="1" hangingPunct="1">
              <a:buFontTx/>
              <a:buNone/>
            </a:pPr>
            <a:endParaRPr lang="pt-BR" altLang="pt-BR" sz="2800" b="1" smtClean="0"/>
          </a:p>
          <a:p>
            <a:pPr marL="701675" indent="-701675" eaLnBrk="1" hangingPunct="1"/>
            <a:r>
              <a:rPr lang="pt-BR" altLang="pt-BR" sz="2800" b="1" smtClean="0"/>
              <a:t>O que acontece quando nós intercedemos: </a:t>
            </a:r>
            <a:r>
              <a:rPr lang="pt-BR" altLang="pt-BR" sz="2800" b="1" i="1" smtClean="0"/>
              <a:t>“E esta é a confiança que temos para com ele...</a:t>
            </a:r>
            <a:r>
              <a:rPr lang="pt-BR" altLang="pt-BR" sz="2800" b="1" smtClean="0"/>
              <a:t>” </a:t>
            </a:r>
            <a:r>
              <a:rPr lang="pt-BR" altLang="pt-BR" sz="2800" b="1" u="sng" smtClean="0"/>
              <a:t>I João 5:14-16</a:t>
            </a:r>
            <a:r>
              <a:rPr lang="pt-BR" altLang="pt-BR" sz="2800" b="1" smtClean="0"/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3000" b="1" smtClean="0"/>
              <a:t>Nossa confiança </a:t>
            </a:r>
            <a:r>
              <a:rPr lang="pt-BR" altLang="pt-BR" sz="3000" b="1" u="sng" smtClean="0"/>
              <a:t>não está em nossos corações, não descansa sobre nossa fé.</a:t>
            </a:r>
            <a:r>
              <a:rPr lang="pt-BR" altLang="pt-BR" sz="3000" b="1" smtClean="0"/>
              <a:t> Nossa confiança está nEle.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pt-BR" altLang="pt-BR" sz="1000" b="1" smtClean="0"/>
          </a:p>
          <a:p>
            <a:pPr eaLnBrk="1" hangingPunct="1">
              <a:lnSpc>
                <a:spcPct val="90000"/>
              </a:lnSpc>
            </a:pPr>
            <a:r>
              <a:rPr lang="pt-BR" altLang="pt-BR" sz="3000" b="1" smtClean="0"/>
              <a:t>Vocês e eu chegamos a ser o elo entre o céu e a terra.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pt-BR" altLang="pt-BR" sz="1200" b="1" smtClean="0"/>
          </a:p>
          <a:p>
            <a:pPr eaLnBrk="1" hangingPunct="1">
              <a:lnSpc>
                <a:spcPct val="90000"/>
              </a:lnSpc>
            </a:pPr>
            <a:r>
              <a:rPr lang="pt-BR" altLang="pt-BR" sz="3000" b="1" smtClean="0"/>
              <a:t>Chegamos a ser canais pelos quais Deus derrama as águas do rio da vida. O poder de Deus é derramado por meio de intercessores.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b="1" smtClean="0"/>
              <a:t>Quando oramos, Deus responde. Se o Espírito Santo é derramado, Deus nos dá sabedoria e poder.</a:t>
            </a:r>
          </a:p>
          <a:p>
            <a:pPr eaLnBrk="1" hangingPunct="1">
              <a:buFontTx/>
              <a:buNone/>
            </a:pPr>
            <a:endParaRPr lang="pt-BR" altLang="pt-BR" b="1" smtClean="0"/>
          </a:p>
          <a:p>
            <a:pPr eaLnBrk="1" hangingPunct="1"/>
            <a:r>
              <a:rPr lang="pt-BR" altLang="pt-BR" b="1" smtClean="0"/>
              <a:t>Eu sou fraco, mas </a:t>
            </a:r>
            <a:r>
              <a:rPr lang="pt-BR" altLang="pt-BR" b="1" u="sng" smtClean="0"/>
              <a:t>Ele é forte.</a:t>
            </a:r>
            <a:r>
              <a:rPr lang="pt-BR" altLang="pt-BR" b="1" smtClean="0"/>
              <a:t>  Ignorante, mas </a:t>
            </a:r>
            <a:r>
              <a:rPr lang="pt-BR" altLang="pt-BR" b="1" u="sng" smtClean="0"/>
              <a:t>Ele é sábio.</a:t>
            </a:r>
            <a:r>
              <a:rPr lang="pt-BR" altLang="pt-BR" b="1" smtClean="0"/>
              <a:t>  Frágil, mas </a:t>
            </a:r>
            <a:r>
              <a:rPr lang="pt-BR" altLang="pt-BR" b="1" u="sng" smtClean="0"/>
              <a:t>Ele é Todo-Poderoso</a:t>
            </a:r>
            <a:r>
              <a:rPr lang="pt-BR" altLang="pt-BR" b="1" smtClean="0"/>
              <a:t>.</a:t>
            </a:r>
          </a:p>
          <a:p>
            <a:pPr eaLnBrk="1" hangingPunct="1"/>
            <a:endParaRPr lang="pt-BR" altLang="pt-BR" b="1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8229600" cy="4525962"/>
          </a:xfrm>
        </p:spPr>
        <p:txBody>
          <a:bodyPr/>
          <a:lstStyle/>
          <a:p>
            <a:pPr eaLnBrk="1" hangingPunct="1"/>
            <a:r>
              <a:rPr lang="pt-BR" altLang="pt-BR" b="1" smtClean="0"/>
              <a:t>Eu não posso, mas </a:t>
            </a:r>
            <a:r>
              <a:rPr lang="pt-BR" altLang="pt-BR" b="1" u="sng" smtClean="0"/>
              <a:t>Ele pode</a:t>
            </a:r>
            <a:r>
              <a:rPr lang="pt-BR" altLang="pt-BR" b="1" smtClean="0"/>
              <a:t>, não sei como alcançar os meus queridos, mas </a:t>
            </a:r>
            <a:r>
              <a:rPr lang="pt-BR" altLang="pt-BR" b="1" u="sng" smtClean="0"/>
              <a:t>Ele sabe</a:t>
            </a:r>
            <a:r>
              <a:rPr lang="pt-BR" altLang="pt-BR" b="1" smtClean="0"/>
              <a:t>.</a:t>
            </a:r>
          </a:p>
          <a:p>
            <a:pPr eaLnBrk="1" hangingPunct="1">
              <a:buFontTx/>
              <a:buNone/>
            </a:pPr>
            <a:endParaRPr lang="pt-BR" altLang="pt-BR" b="1" smtClean="0"/>
          </a:p>
          <a:p>
            <a:pPr eaLnBrk="1" hangingPunct="1"/>
            <a:r>
              <a:rPr lang="pt-BR" altLang="pt-BR" b="1" smtClean="0"/>
              <a:t>Na intercessão, confio que Ele cumpra Seu propósito em minha vida e nas vidas daqueles pelos quais oro.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812800" indent="-812800" eaLnBrk="1" hangingPunct="1">
              <a:buFontTx/>
              <a:buAutoNum type="romanUcPeriod" startAt="3"/>
            </a:pPr>
            <a:r>
              <a:rPr lang="pt-BR" altLang="pt-BR" b="1" smtClean="0"/>
              <a:t>O PODER DA INTERCESSÃO</a:t>
            </a:r>
          </a:p>
          <a:p>
            <a:pPr marL="812800" indent="-812800" eaLnBrk="1" hangingPunct="1">
              <a:buFontTx/>
              <a:buNone/>
            </a:pPr>
            <a:endParaRPr lang="pt-BR" altLang="pt-BR" sz="1400" smtClean="0"/>
          </a:p>
          <a:p>
            <a:pPr marL="812800" indent="-812800" eaLnBrk="1" hangingPunct="1">
              <a:lnSpc>
                <a:spcPct val="110000"/>
              </a:lnSpc>
              <a:buFontTx/>
              <a:buNone/>
            </a:pPr>
            <a:r>
              <a:rPr lang="pt-BR" altLang="pt-BR" smtClean="0"/>
              <a:t>	</a:t>
            </a:r>
            <a:r>
              <a:rPr lang="pt-BR" altLang="pt-BR" b="1" smtClean="0"/>
              <a:t>A oração intercessória </a:t>
            </a:r>
            <a:r>
              <a:rPr lang="pt-BR" altLang="pt-BR" b="1" u="sng" smtClean="0"/>
              <a:t>é poderosa</a:t>
            </a:r>
            <a:r>
              <a:rPr lang="pt-BR" altLang="pt-BR" b="1" smtClean="0"/>
              <a:t>.</a:t>
            </a:r>
          </a:p>
          <a:p>
            <a:pPr marL="812800" indent="-812800" eaLnBrk="1" hangingPunct="1">
              <a:lnSpc>
                <a:spcPct val="110000"/>
              </a:lnSpc>
              <a:buFontTx/>
              <a:buNone/>
            </a:pPr>
            <a:r>
              <a:rPr lang="pt-BR" altLang="pt-BR" b="1" smtClean="0"/>
              <a:t>	A oração intercessória produz diferença. </a:t>
            </a:r>
          </a:p>
          <a:p>
            <a:pPr marL="812800" indent="-812800" eaLnBrk="1" hangingPunct="1">
              <a:lnSpc>
                <a:spcPct val="110000"/>
              </a:lnSpc>
              <a:buFontTx/>
              <a:buNone/>
            </a:pPr>
            <a:r>
              <a:rPr lang="pt-BR" altLang="pt-BR" b="1" smtClean="0"/>
              <a:t>	A oração intercessória </a:t>
            </a:r>
            <a:r>
              <a:rPr lang="pt-BR" altLang="pt-BR" b="1" u="sng" smtClean="0"/>
              <a:t>muda</a:t>
            </a:r>
            <a:r>
              <a:rPr lang="pt-BR" altLang="pt-BR" b="1" smtClean="0"/>
              <a:t> as coisas.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42913" indent="-442913" eaLnBrk="1" hangingPunct="1"/>
            <a:r>
              <a:rPr lang="pt-BR" altLang="pt-BR" sz="2800" b="1" smtClean="0"/>
              <a:t>Deus está limitado por nossas escolhas. Ele nunca violará a liberdade de escolha de nenhuma pessoa. Ele tem limite. </a:t>
            </a:r>
            <a:r>
              <a:rPr lang="pt-BR" altLang="pt-BR" sz="2800" b="1" u="sng" smtClean="0"/>
              <a:t>Ele influi, mas não obriga. </a:t>
            </a:r>
            <a:r>
              <a:rPr lang="pt-BR" altLang="pt-BR" sz="2800" b="1" smtClean="0"/>
              <a:t>	</a:t>
            </a:r>
            <a:r>
              <a:rPr lang="es-ES" altLang="pt-BR" sz="2800" b="1" u="sng" smtClean="0"/>
              <a:t>Convence, mas não força ninguém. Guia, mas não impõe.</a:t>
            </a:r>
          </a:p>
          <a:p>
            <a:pPr marL="442913" indent="-442913" eaLnBrk="1" hangingPunct="1">
              <a:buFontTx/>
              <a:buNone/>
            </a:pPr>
            <a:r>
              <a:rPr lang="es-ES" altLang="pt-BR" sz="2800" b="1" u="sng" smtClean="0"/>
              <a:t> </a:t>
            </a:r>
          </a:p>
          <a:p>
            <a:pPr marL="442913" indent="-442913" eaLnBrk="1" hangingPunct="1"/>
            <a:r>
              <a:rPr lang="pt-BR" altLang="pt-BR" sz="2800" b="1" smtClean="0"/>
              <a:t>Quando oramos por outra pessoa, Deus derrama Seu Espírito e por nosso intermédio, alcançamos a pessoa.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137025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Tx/>
              <a:buNone/>
            </a:pPr>
            <a:r>
              <a:rPr lang="pt-BR" altLang="pt-BR" i="1" smtClean="0"/>
              <a:t>	“Faz parte do plano de Deus conceder-nos, em resposta à oração da fé, aquilo que Ele não outorgaria se o não pedíssemos assim.” 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pt-BR" altLang="pt-BR" i="1" smtClean="0"/>
              <a:t>	 </a:t>
            </a:r>
            <a:r>
              <a:rPr lang="pt-BR" altLang="pt-BR" sz="2400" i="1" smtClean="0"/>
              <a:t>- </a:t>
            </a:r>
            <a:r>
              <a:rPr lang="pt-BR" altLang="pt-BR" sz="2400" i="1" u="sng" smtClean="0"/>
              <a:t>O Grande Conflito</a:t>
            </a:r>
            <a:r>
              <a:rPr lang="pt-BR" altLang="pt-BR" sz="2400" i="1" smtClean="0"/>
              <a:t>, pág. 525.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4973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800" b="1" smtClean="0"/>
              <a:t>A oração intercessória é poderosa. Muda o destino das nações. Altera o curso da história. Transforma, radicalmente a maneira como as coisas acontecem.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pt-BR" altLang="pt-BR" sz="1000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t-BR" altLang="pt-BR" sz="2800" b="1" smtClean="0"/>
              <a:t>	-  A promessa de Deus continua de pé.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t-BR" altLang="pt-BR" sz="2800" b="1" smtClean="0"/>
              <a:t>	 </a:t>
            </a:r>
            <a:r>
              <a:rPr lang="pt-BR" altLang="pt-BR" sz="2800" b="1" u="sng" smtClean="0"/>
              <a:t>2 Crôn. 7:14</a:t>
            </a:r>
            <a:r>
              <a:rPr lang="pt-BR" altLang="pt-BR" sz="2800" b="1" smtClean="0"/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pt-BR" altLang="pt-BR" sz="1400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t-BR" altLang="pt-BR" sz="2800" b="1" smtClean="0"/>
              <a:t>	- A oração abre as portas para que Deus opere milagres maravilhosos e abre os recursos do céu.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altLang="pt-BR" sz="2800" smtClean="0"/>
              <a:t>	</a:t>
            </a:r>
            <a:r>
              <a:rPr lang="pt-BR" altLang="pt-BR" sz="2800" b="1" smtClean="0"/>
              <a:t>- Influi desde as casas da vizinhança mais pobre. Alcança as mansões e palacetes.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altLang="pt-BR" sz="2800" b="1" smtClean="0"/>
              <a:t>	 </a:t>
            </a:r>
            <a:r>
              <a:rPr lang="es-ES" altLang="pt-BR" sz="2800" b="1" smtClean="0"/>
              <a:t>A enfermidade não pode ser limitada.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altLang="pt-BR" sz="2800" b="1" smtClean="0"/>
              <a:t>	 </a:t>
            </a:r>
            <a:r>
              <a:rPr lang="pt-BR" altLang="pt-BR" sz="2800" b="1" smtClean="0"/>
              <a:t>A adversidade não pode ser acorrentada.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altLang="pt-BR" sz="2800" b="1" smtClean="0"/>
              <a:t>	 A pobreza não pode ser estorvada.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pt-BR" altLang="pt-BR" sz="10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altLang="pt-BR" sz="2800" b="1" smtClean="0"/>
              <a:t>	- Não é preciso dinheiro para orar. Você não precisa ter um título universitário, não precisa saber ler.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pt-BR" altLang="pt-BR" sz="10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altLang="pt-BR" sz="2800" b="1" smtClean="0"/>
              <a:t>	- Tudo o que se necessita fazer para orar, É ORAR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47050" cy="4525963"/>
          </a:xfrm>
        </p:spPr>
        <p:txBody>
          <a:bodyPr/>
          <a:lstStyle/>
          <a:p>
            <a:pPr marL="441325" indent="-441325" eaLnBrk="1" hangingPunct="1">
              <a:lnSpc>
                <a:spcPct val="90000"/>
              </a:lnSpc>
              <a:buFontTx/>
              <a:buNone/>
            </a:pPr>
            <a:r>
              <a:rPr lang="pt-BR" altLang="pt-BR" sz="2400" b="1" smtClean="0"/>
              <a:t>I.	INTRODUÇÃO</a:t>
            </a:r>
          </a:p>
          <a:p>
            <a:pPr marL="441325" indent="-441325" eaLnBrk="1" hangingPunct="1">
              <a:lnSpc>
                <a:spcPct val="90000"/>
              </a:lnSpc>
              <a:buFontTx/>
              <a:buNone/>
            </a:pPr>
            <a:endParaRPr lang="pt-BR" altLang="pt-BR" sz="2400" smtClean="0"/>
          </a:p>
          <a:p>
            <a:pPr marL="441325" indent="-441325" eaLnBrk="1" hangingPunct="1">
              <a:lnSpc>
                <a:spcPct val="90000"/>
              </a:lnSpc>
            </a:pPr>
            <a:r>
              <a:rPr lang="pt-BR" altLang="pt-BR" sz="2400" b="1" smtClean="0"/>
              <a:t>Deus convida a cada um de nós para ser Seus poderosos intercessores. </a:t>
            </a:r>
          </a:p>
          <a:p>
            <a:pPr marL="441325" indent="-441325" eaLnBrk="1" hangingPunct="1">
              <a:lnSpc>
                <a:spcPct val="90000"/>
              </a:lnSpc>
            </a:pPr>
            <a:r>
              <a:rPr lang="pt-BR" altLang="pt-BR" sz="2400" b="1" smtClean="0"/>
              <a:t>Seu Espírito está conduzindo os crentes neste mundo para formarem parte de um poderoso movimento de oração.</a:t>
            </a:r>
          </a:p>
          <a:p>
            <a:pPr marL="441325" indent="-441325" eaLnBrk="1" hangingPunct="1">
              <a:lnSpc>
                <a:spcPct val="90000"/>
              </a:lnSpc>
            </a:pPr>
            <a:r>
              <a:rPr lang="pt-BR" altLang="pt-BR" sz="2400" b="1" smtClean="0"/>
              <a:t>Por que? Porque na oração intercessória nos lançamos, impotentes, aos pés do Salvador, e buscamos Seu poder para mudar dramaticamente circunstâncias que de outro modo parecem ser desesperadoras.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25475" indent="-625475" eaLnBrk="1" hangingPunct="1">
              <a:lnSpc>
                <a:spcPct val="80000"/>
              </a:lnSpc>
              <a:buFontTx/>
              <a:buAutoNum type="romanUcPeriod" startAt="4"/>
            </a:pPr>
            <a:r>
              <a:rPr lang="pt-BR" altLang="pt-BR" sz="2400" b="1" smtClean="0"/>
              <a:t>DEUS AINDA RESPONDE</a:t>
            </a:r>
          </a:p>
          <a:p>
            <a:pPr marL="625475" indent="-625475" eaLnBrk="1" hangingPunct="1">
              <a:lnSpc>
                <a:spcPct val="80000"/>
              </a:lnSpc>
              <a:buFontTx/>
              <a:buNone/>
            </a:pPr>
            <a:endParaRPr lang="pt-BR" altLang="pt-BR" sz="2400" b="1" smtClean="0"/>
          </a:p>
          <a:p>
            <a:pPr marL="625475" indent="-625475" eaLnBrk="1" hangingPunct="1">
              <a:buFontTx/>
              <a:buNone/>
            </a:pPr>
            <a:r>
              <a:rPr lang="pt-BR" altLang="pt-BR" sz="1800" b="1" smtClean="0"/>
              <a:t>	</a:t>
            </a:r>
            <a:r>
              <a:rPr lang="pt-BR" altLang="pt-BR" sz="2000" b="1" smtClean="0"/>
              <a:t>1.	 A ORAÇÃO E O GANHO DE ALMAS</a:t>
            </a:r>
          </a:p>
          <a:p>
            <a:pPr marL="625475" indent="-625475" eaLnBrk="1" hangingPunct="1">
              <a:buFontTx/>
              <a:buNone/>
            </a:pPr>
            <a:endParaRPr lang="pt-BR" altLang="pt-BR" sz="1000" b="1" i="1" smtClean="0"/>
          </a:p>
          <a:p>
            <a:pPr marL="625475" indent="-625475" eaLnBrk="1" hangingPunct="1">
              <a:buFontTx/>
              <a:buNone/>
            </a:pPr>
            <a:r>
              <a:rPr lang="pt-BR" altLang="pt-BR" sz="2000" i="1" smtClean="0"/>
              <a:t>		</a:t>
            </a:r>
            <a:r>
              <a:rPr lang="pt-BR" altLang="pt-BR" sz="2000" b="1" i="1" smtClean="0"/>
              <a:t>“Se os membros da igreja usassem os poderes da mente, 	em esforços bem definidos, com planos bem 	amadurecidos, poderiam fazer </a:t>
            </a:r>
            <a:r>
              <a:rPr lang="pt-BR" altLang="pt-BR" sz="2000" b="1" i="1" u="sng" smtClean="0"/>
              <a:t>cem</a:t>
            </a:r>
            <a:r>
              <a:rPr lang="pt-BR" altLang="pt-BR" sz="2000" b="1" i="1" smtClean="0"/>
              <a:t> vezes mais por Cristo 	do que estão fazendo agora. Se </a:t>
            </a:r>
            <a:r>
              <a:rPr lang="pt-BR" altLang="pt-BR" sz="2000" b="1" i="1" u="sng" smtClean="0"/>
              <a:t>saíssem</a:t>
            </a:r>
            <a:r>
              <a:rPr lang="pt-BR" altLang="pt-BR" sz="2000" b="1" i="1" smtClean="0"/>
              <a:t> com fervorosa 	oração, coração humilde e manso, procurando 	compartilhar pessoalmente o conhecimento da salvação 	aos outros, a mensagem poderia alcançar os habitantes 	da terra.” </a:t>
            </a:r>
          </a:p>
          <a:p>
            <a:pPr marL="625475" indent="-625475" eaLnBrk="1" hangingPunct="1">
              <a:lnSpc>
                <a:spcPct val="80000"/>
              </a:lnSpc>
              <a:buFontTx/>
              <a:buNone/>
            </a:pPr>
            <a:r>
              <a:rPr lang="pt-BR" altLang="pt-BR" sz="1800" b="1" i="1" smtClean="0"/>
              <a:t>		- </a:t>
            </a:r>
            <a:r>
              <a:rPr lang="pt-BR" altLang="pt-BR" sz="1800" b="1" i="1" u="sng" smtClean="0"/>
              <a:t>Review and Herald</a:t>
            </a:r>
            <a:r>
              <a:rPr lang="pt-BR" altLang="pt-BR" sz="1800" b="1" i="1" smtClean="0"/>
              <a:t>, 1º de abril de 1893.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pt-BR" altLang="pt-BR" b="1" i="1" smtClean="0"/>
              <a:t>“Selecionai uma nova alma, e ainda outra, buscando diariamente guia de Deus, em Suas mãos depondo tudo em fervente oração, e trabalhando na sabedoria divina. Ao fazerdes isto, vereis que Deus </a:t>
            </a:r>
            <a:r>
              <a:rPr lang="pt-BR" altLang="pt-BR" b="1" i="1" u="sng" smtClean="0"/>
              <a:t>dará o Espírito Santo para convencer a alma, e o poder da verdade para convertê-la.</a:t>
            </a:r>
            <a:r>
              <a:rPr lang="pt-BR" altLang="pt-BR" b="1" i="1" smtClean="0"/>
              <a:t>”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pt-BR" altLang="pt-BR" b="1" i="1" smtClean="0"/>
              <a:t>- </a:t>
            </a:r>
            <a:r>
              <a:rPr lang="pt-BR" altLang="pt-BR" sz="2400" b="1" i="1" u="sng" smtClean="0"/>
              <a:t>Medicina e Salvação</a:t>
            </a:r>
            <a:r>
              <a:rPr lang="pt-BR" altLang="pt-BR" sz="2400" b="1" i="1" smtClean="0"/>
              <a:t>, pág. 245.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t-BR" altLang="pt-BR" sz="2400" b="1" i="1" smtClean="0"/>
              <a:t>“Começai a orar por almas, achegai-vos a Cristo, bem próximo a Seu lado ensangüentado. Seja vossa vida adornada por um espírito manso e quieto, e ascendam a Ele vossas fervorosas, contritas e humildes petições em busca de sabedoria a fim de terdes êxito em salvar, não somente a própria alma, mas a de outros”  - </a:t>
            </a:r>
            <a:r>
              <a:rPr lang="pt-BR" altLang="pt-BR" sz="2400" b="1" i="1" u="sng" smtClean="0"/>
              <a:t>Mensagens aos Jovens</a:t>
            </a:r>
            <a:r>
              <a:rPr lang="pt-BR" altLang="pt-BR" sz="2400" b="1" i="1" smtClean="0"/>
              <a:t>, pág. 207.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pt-BR" altLang="pt-BR" sz="2400" b="1" i="1" smtClean="0"/>
          </a:p>
          <a:p>
            <a:pPr eaLnBrk="1" hangingPunct="1">
              <a:lnSpc>
                <a:spcPct val="80000"/>
              </a:lnSpc>
            </a:pPr>
            <a:r>
              <a:rPr lang="pt-BR" altLang="pt-BR" sz="2400" b="1" i="1" smtClean="0"/>
              <a:t>“Buscai as almas, orai por elas e trabalhai em seu favor. Devem fazer apelos e orações fervorosas. Nossas petições débeis e sem fé devem ser substituídas por súplicas de intenso fervor” - </a:t>
            </a:r>
            <a:r>
              <a:rPr lang="pt-BR" altLang="pt-BR" sz="2400" b="1" i="1" u="sng" smtClean="0"/>
              <a:t>Testemonies for The Church</a:t>
            </a:r>
            <a:r>
              <a:rPr lang="pt-BR" altLang="pt-BR" sz="2400" b="1" i="1" smtClean="0"/>
              <a:t>, T7, pág. 14, 15.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 eaLnBrk="1" hangingPunct="1">
              <a:lnSpc>
                <a:spcPct val="80000"/>
              </a:lnSpc>
              <a:buFontTx/>
              <a:buAutoNum type="arabicPeriod" startAt="2"/>
            </a:pPr>
            <a:r>
              <a:rPr lang="pt-BR" altLang="pt-BR" sz="2800" b="1" smtClean="0"/>
              <a:t>COMO CHEGAR A SER UM PODEROSO INTERCESSOR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endParaRPr lang="pt-BR" altLang="pt-BR" sz="1200" smtClean="0"/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pt-BR" altLang="pt-BR" sz="2800" smtClean="0"/>
              <a:t>	</a:t>
            </a:r>
            <a:r>
              <a:rPr lang="pt-BR" altLang="pt-BR" sz="2800" b="1" smtClean="0"/>
              <a:t>Quando intercedemos em favor de outros, unimo-nos com Jesus em Sua poderosa obra de intercessão. </a:t>
            </a:r>
            <a:r>
              <a:rPr lang="pt-BR" altLang="pt-BR" sz="2800" b="1" u="sng" smtClean="0"/>
              <a:t>Isaías 52:12</a:t>
            </a:r>
            <a:r>
              <a:rPr lang="pt-BR" altLang="pt-BR" sz="2800" b="1" smtClean="0"/>
              <a:t>.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endParaRPr lang="pt-BR" altLang="pt-BR" sz="1200" b="1" smtClean="0"/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pt-BR" altLang="pt-BR" sz="2800" b="1" smtClean="0"/>
              <a:t>	“Ao interceder por outros, nossos corações se unem com o Seu. Nossas mentes estão conectadas com Seus propósitos divinos. Chegamos a ser um com Ele por meio da intimidade da oração, com laços de amor extraordinário.”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endParaRPr lang="pt-BR" altLang="pt-BR" sz="2800" b="1" smtClean="0"/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pt-BR" altLang="pt-BR" sz="2800" b="1" smtClean="0"/>
              <a:t>	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pt-BR" altLang="pt-BR" b="1" smtClean="0"/>
              <a:t>	“Se tentarmos ganhar outros para Cristo, manifestando em nossas orações preocupação por eles, nosso coração palpitará pela influência vivificadora da graça de Deus; nossos próprios afetos arderão com mais divino fervor; toda a nossa vida cristã será mais e mais uma realidade, mais sincera e mais devota” - </a:t>
            </a:r>
            <a:r>
              <a:rPr lang="pt-BR" altLang="pt-BR" b="1" u="sng" smtClean="0"/>
              <a:t>Parábolas de Jesus</a:t>
            </a:r>
            <a:r>
              <a:rPr lang="pt-BR" altLang="pt-BR" b="1" smtClean="0"/>
              <a:t>, pág. 354.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pt-BR" altLang="pt-BR" sz="240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pt-BR" altLang="pt-BR" b="1" smtClean="0"/>
              <a:t>“Solicitai orações pelas almas por quem trabalhais; apresentai-as perante a igreja como objetos de súplica. Será justamente o que a igreja necessita, para ter sua mente desviada de suas pequenas e prediletas dificuldades, sentir grande fardo, pessoal interesse por uma alma que esteja prestes a perecer” - </a:t>
            </a:r>
            <a:r>
              <a:rPr lang="pt-BR" altLang="pt-BR" sz="2400" b="1" u="sng" smtClean="0"/>
              <a:t>Medicina e Salvação</a:t>
            </a:r>
            <a:r>
              <a:rPr lang="pt-BR" altLang="pt-BR" sz="2400" b="1" smtClean="0"/>
              <a:t>, págs. 244, 245.</a:t>
            </a:r>
            <a:r>
              <a:rPr lang="pt-BR" altLang="pt-BR" sz="2400" smtClean="0"/>
              <a:t>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pt-BR" altLang="pt-BR" sz="2800" b="1" smtClean="0"/>
              <a:t>“Seres celestiais estão destinados a responder as orações dos que estão trabalhando desinteressadamente para promover a causa de Deus. Os anjos mais excelsos das cortes celestiais estão designados para que as orações que ascendem à Deus, sejam eficazes para o avanço da obra do Senhor. Cada anjo tem seu lugar particular, do qual não lhe é permitido distanciar ou ir para outro lugar.  Se distanciarem os poderes das trevas obterão vantagens.” - </a:t>
            </a:r>
            <a:r>
              <a:rPr lang="pt-BR" altLang="pt-BR" sz="2800" b="1" u="sng" smtClean="0"/>
              <a:t>CBA, T 4, pág. 1195</a:t>
            </a:r>
            <a:r>
              <a:rPr lang="pt-BR" altLang="pt-BR" sz="2800" b="1" smtClean="0"/>
              <a:t>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pt-BR" altLang="pt-BR" i="1" smtClean="0"/>
              <a:t>“</a:t>
            </a:r>
            <a:r>
              <a:rPr lang="pt-BR" altLang="pt-BR" b="1" i="1" smtClean="0"/>
              <a:t>Deus determinou que os anjos que fazem a Sua vontade respondam as orações dos mansos da Terra, e guiem seus pastores com conselho e critério. Agentes celestiais estão constantemente procurando comunicar graça, força e conselho aos fiéis filhos de Deus, a fim de que possam desempenhar sua parte na obra de comunicar luz ao mundo” - </a:t>
            </a:r>
            <a:r>
              <a:rPr lang="pt-BR" altLang="pt-BR" sz="2400" b="1" i="1" u="sng" smtClean="0"/>
              <a:t>Testemunhos para Ministros</a:t>
            </a:r>
            <a:r>
              <a:rPr lang="pt-BR" altLang="pt-BR" sz="2400" b="1" i="1" smtClean="0"/>
              <a:t>..., pág. 484.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441325" eaLnBrk="1" hangingPunct="1">
              <a:buFontTx/>
              <a:buAutoNum type="arabicPeriod" startAt="3"/>
            </a:pPr>
            <a:r>
              <a:rPr lang="pt-BR" altLang="pt-BR" sz="2800" b="1" smtClean="0"/>
              <a:t>Se você quiser começar hoje a unir-se a Jesus em seu ministério de intercessão, pode fazê-lo da seguinte forma:</a:t>
            </a:r>
          </a:p>
          <a:p>
            <a:pPr marL="533400" indent="-441325" eaLnBrk="1" hangingPunct="1">
              <a:buFontTx/>
              <a:buNone/>
            </a:pPr>
            <a:endParaRPr lang="pt-BR" altLang="pt-BR" sz="1200" b="1" smtClean="0"/>
          </a:p>
          <a:p>
            <a:pPr marL="533400" indent="-441325" eaLnBrk="1" hangingPunct="1"/>
            <a:r>
              <a:rPr lang="pt-BR" altLang="pt-BR" sz="2800" b="1" smtClean="0"/>
              <a:t> Jesus separava períodos específicos só para interceder. Mat. 1:35.</a:t>
            </a:r>
          </a:p>
          <a:p>
            <a:pPr marL="533400" indent="-441325" eaLnBrk="1" hangingPunct="1">
              <a:buFontTx/>
              <a:buNone/>
            </a:pPr>
            <a:endParaRPr lang="pt-BR" altLang="pt-BR" sz="1200" b="1" smtClean="0">
              <a:sym typeface="Symbol" panose="05050102010706020507" pitchFamily="18" charset="2"/>
            </a:endParaRPr>
          </a:p>
          <a:p>
            <a:pPr marL="533400" indent="-441325" eaLnBrk="1" hangingPunct="1">
              <a:buFontTx/>
              <a:buNone/>
            </a:pPr>
            <a:r>
              <a:rPr lang="pt-BR" altLang="pt-BR" sz="2800" b="1" smtClean="0">
                <a:sym typeface="Symbol" panose="05050102010706020507" pitchFamily="18" charset="2"/>
              </a:rPr>
              <a:t>	- </a:t>
            </a:r>
            <a:r>
              <a:rPr lang="pt-BR" altLang="pt-BR" sz="2800" b="1" smtClean="0"/>
              <a:t>Encontre um lugar reservado para estar a sós com Deus. O fator importante é que você esteja  </a:t>
            </a:r>
            <a:r>
              <a:rPr lang="pt-BR" altLang="pt-BR" sz="2800" b="1" u="sng" smtClean="0"/>
              <a:t>sozinho(a</a:t>
            </a:r>
            <a:r>
              <a:rPr lang="pt-BR" altLang="pt-BR" sz="2800" b="1" smtClean="0"/>
              <a:t>) com Jesus.</a:t>
            </a:r>
            <a:r>
              <a:rPr lang="pt-BR" altLang="pt-BR" sz="2800" smtClean="0"/>
              <a:t>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400" b="1" smtClean="0"/>
              <a:t>Jesus intercede por pessoas definidas - Lucas 22:32.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pt-BR" altLang="pt-BR" sz="1000" b="1" smtClean="0"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t-BR" altLang="pt-BR" sz="2400" b="1" smtClean="0"/>
              <a:t>	- Jesus orou particularmente por Pedro. Apresentou seu nome ao Pai.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pt-BR" altLang="pt-BR" sz="1000" b="1" smtClean="0"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t-BR" altLang="pt-BR" sz="2400" b="1" smtClean="0"/>
              <a:t>	- Se alguém levasse a causa de um homem perante Deus! Jó 16:21. Suplicar por outros, uma de cada vez, é a obra dos  intercessores de Cristo.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pt-BR" altLang="pt-BR" sz="1000" b="1" smtClean="0"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t-BR" altLang="pt-BR" sz="2400" b="1" smtClean="0"/>
              <a:t>	- Faça uma lista. Anote o nome de algumas pessoas definidas e comece a buscar a Deus diariamente por elas.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812800" indent="-812800" eaLnBrk="1" hangingPunct="1">
              <a:lnSpc>
                <a:spcPct val="90000"/>
              </a:lnSpc>
              <a:buFontTx/>
              <a:buAutoNum type="romanUcPeriod" startAt="2"/>
            </a:pPr>
            <a:r>
              <a:rPr lang="pt-BR" altLang="pt-BR" b="1" smtClean="0"/>
              <a:t>ELEMENTOS BÁSICOS NA ORAÇÃO INTERCESSÓRIA</a:t>
            </a:r>
          </a:p>
          <a:p>
            <a:pPr marL="812800" indent="-812800" eaLnBrk="1" hangingPunct="1">
              <a:lnSpc>
                <a:spcPct val="90000"/>
              </a:lnSpc>
              <a:buFontTx/>
              <a:buNone/>
            </a:pPr>
            <a:endParaRPr lang="pt-BR" altLang="pt-BR" smtClean="0"/>
          </a:p>
          <a:p>
            <a:pPr marL="812800" indent="-812800" eaLnBrk="1" hangingPunct="1">
              <a:lnSpc>
                <a:spcPct val="90000"/>
              </a:lnSpc>
              <a:buFontTx/>
              <a:buNone/>
            </a:pPr>
            <a:r>
              <a:rPr lang="pt-BR" altLang="pt-BR" b="1" smtClean="0"/>
              <a:t>	Aqui há dois fatos importantes sobre a oração intercessória:</a:t>
            </a:r>
          </a:p>
          <a:p>
            <a:pPr marL="812800" indent="-812800" eaLnBrk="1" hangingPunct="1">
              <a:lnSpc>
                <a:spcPct val="90000"/>
              </a:lnSpc>
              <a:buFontTx/>
              <a:buNone/>
            </a:pPr>
            <a:endParaRPr lang="pt-BR" altLang="pt-BR" b="1" smtClean="0"/>
          </a:p>
          <a:p>
            <a:pPr marL="812800" indent="-812800" eaLnBrk="1" hangingPunct="1">
              <a:lnSpc>
                <a:spcPct val="90000"/>
              </a:lnSpc>
              <a:buFontTx/>
              <a:buNone/>
            </a:pPr>
            <a:r>
              <a:rPr lang="pt-BR" altLang="pt-BR" b="1" smtClean="0"/>
              <a:t>	1.	Primeiro, a oração intercessória 		é bíblica.</a:t>
            </a:r>
          </a:p>
          <a:p>
            <a:pPr marL="812800" indent="-812800" eaLnBrk="1" hangingPunct="1">
              <a:lnSpc>
                <a:spcPct val="90000"/>
              </a:lnSpc>
              <a:buFontTx/>
              <a:buNone/>
            </a:pPr>
            <a:r>
              <a:rPr lang="pt-BR" altLang="pt-BR" b="1" smtClean="0"/>
              <a:t>		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b="1" smtClean="0"/>
              <a:t>As orações de intercessão de Jesus, freqüentemente eram pronunciadas em voz alta.</a:t>
            </a:r>
          </a:p>
          <a:p>
            <a:pPr eaLnBrk="1" hangingPunct="1">
              <a:buFontTx/>
              <a:buNone/>
            </a:pPr>
            <a:endParaRPr lang="pt-BR" altLang="pt-BR" sz="1200" b="1" smtClean="0"/>
          </a:p>
          <a:p>
            <a:pPr eaLnBrk="1" hangingPunct="1">
              <a:buFontTx/>
              <a:buNone/>
            </a:pPr>
            <a:r>
              <a:rPr lang="pt-BR" altLang="pt-BR" b="1" smtClean="0"/>
              <a:t>	- Quando os discípulos aproximaram-se dEle, como está registrado em Lucas 11, ouviram Suas poderosas orações e se emocionaram até o íntimo de seus corações.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pt-BR" altLang="pt-BR" sz="2400" smtClean="0"/>
              <a:t>	</a:t>
            </a:r>
            <a:r>
              <a:rPr lang="pt-BR" altLang="pt-BR" sz="2400" b="1" smtClean="0"/>
              <a:t>- Quando Ele intercedeu por este mundo no Getsêmani, poucas horas antes de Sua crucifixão, prostrou-se sobre seu rosto três vezes e orou dizendo: “Todavia, não seja como eu quero, e, sim, como tu queres” - </a:t>
            </a:r>
            <a:r>
              <a:rPr lang="pt-BR" altLang="pt-BR" sz="2400" b="1" u="sng" smtClean="0"/>
              <a:t>Mat. 26:39</a:t>
            </a:r>
            <a:r>
              <a:rPr lang="pt-BR" altLang="pt-BR" sz="2400" b="1" smtClean="0"/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pt-BR" altLang="pt-BR" sz="1000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t-BR" altLang="pt-BR" sz="2400" b="1" smtClean="0"/>
              <a:t>	- Quando oramos em voz alta, as hostes de Satanás tremem e fogem. Satanás não pode suportar o som de nossas fervorosas orações que sobem ao trono de Deus.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pt-BR" altLang="pt-BR" sz="1000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t-BR" altLang="pt-BR" sz="2400" b="1" smtClean="0"/>
              <a:t>	- “Aprendei a orar em voz alta onde apenas Deus os pode ouvir” - </a:t>
            </a:r>
            <a:r>
              <a:rPr lang="pt-BR" altLang="pt-BR" sz="2000" b="1" i="1" u="sng" smtClean="0"/>
              <a:t>Nossa Alta Vocação</a:t>
            </a:r>
            <a:r>
              <a:rPr lang="pt-BR" altLang="pt-BR" sz="2000" b="1" i="1" smtClean="0"/>
              <a:t>, pág. 128</a:t>
            </a:r>
            <a:r>
              <a:rPr lang="pt-BR" altLang="pt-BR" sz="2000" b="1" smtClean="0"/>
              <a:t>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pt-BR" altLang="pt-BR" b="1" smtClean="0"/>
              <a:t>V.	CONCLUSÃO</a:t>
            </a:r>
            <a:endParaRPr lang="pt-BR" altLang="pt-BR" smtClean="0"/>
          </a:p>
          <a:p>
            <a:pPr marL="533400" indent="-533400" eaLnBrk="1" hangingPunct="1">
              <a:buFontTx/>
              <a:buNone/>
            </a:pPr>
            <a:r>
              <a:rPr lang="pt-BR" altLang="pt-BR" smtClean="0"/>
              <a:t>	</a:t>
            </a:r>
            <a:r>
              <a:rPr lang="pt-BR" altLang="pt-BR" b="1" smtClean="0"/>
              <a:t>1.	 Você gostaria de ser um intercessor poderoso? Gostaria de alcançar as alturas com sua experiência cristã? Gostaria de desenvolver um companheirismo mais íntimo e profundo com Jesus?</a:t>
            </a:r>
          </a:p>
          <a:p>
            <a:pPr marL="533400" indent="-533400" eaLnBrk="1" hangingPunct="1">
              <a:buFontTx/>
              <a:buNone/>
            </a:pPr>
            <a:endParaRPr lang="pt-BR" altLang="pt-BR" sz="1000" b="1" smtClean="0"/>
          </a:p>
          <a:p>
            <a:pPr marL="533400" indent="-533400" eaLnBrk="1" hangingPunct="1">
              <a:buFontTx/>
              <a:buNone/>
            </a:pPr>
            <a:r>
              <a:rPr lang="pt-BR" altLang="pt-BR" b="1" smtClean="0"/>
              <a:t>	2.	 Você é salvo para viver em oração.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pt-BR" altLang="pt-BR" sz="2800" smtClean="0"/>
              <a:t>	</a:t>
            </a:r>
            <a:r>
              <a:rPr lang="pt-BR" altLang="pt-BR" sz="2800" b="1" smtClean="0"/>
              <a:t>3.	Una-se ao ministério de intercessão de 	Jesus:</a:t>
            </a:r>
          </a:p>
          <a:p>
            <a:pPr eaLnBrk="1" hangingPunct="1">
              <a:buFontTx/>
              <a:buNone/>
            </a:pPr>
            <a:endParaRPr lang="pt-BR" altLang="pt-BR" sz="1000" b="1" smtClean="0"/>
          </a:p>
          <a:p>
            <a:pPr eaLnBrk="1" hangingPunct="1">
              <a:buFontTx/>
              <a:buNone/>
            </a:pPr>
            <a:r>
              <a:rPr lang="pt-BR" altLang="pt-BR" sz="2800" b="1" smtClean="0"/>
              <a:t>		- Separando um momento específico 	para a intercessão em um lugar tranqüilo.</a:t>
            </a:r>
          </a:p>
          <a:p>
            <a:pPr eaLnBrk="1" hangingPunct="1">
              <a:buFontTx/>
              <a:buNone/>
            </a:pPr>
            <a:endParaRPr lang="pt-BR" altLang="pt-BR" sz="1000" b="1" smtClean="0"/>
          </a:p>
          <a:p>
            <a:pPr eaLnBrk="1" hangingPunct="1">
              <a:buFontTx/>
              <a:buNone/>
            </a:pPr>
            <a:r>
              <a:rPr lang="pt-BR" altLang="pt-BR" sz="2800" b="1" smtClean="0"/>
              <a:t>		- Fazendo uma lista de oração com os 	nomes de pessoas definidas.</a:t>
            </a:r>
          </a:p>
          <a:p>
            <a:pPr eaLnBrk="1" hangingPunct="1">
              <a:buFontTx/>
              <a:buNone/>
            </a:pPr>
            <a:endParaRPr lang="pt-BR" altLang="pt-BR" sz="1000" b="1" smtClean="0"/>
          </a:p>
          <a:p>
            <a:pPr eaLnBrk="1" hangingPunct="1">
              <a:buFontTx/>
              <a:buNone/>
            </a:pPr>
            <a:r>
              <a:rPr lang="pt-BR" altLang="pt-BR" sz="2800" b="1" smtClean="0"/>
              <a:t>		- Orando em voz alta aonde só Deus 	pode ouvi-lo.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pt-BR" altLang="pt-BR" b="1" smtClean="0"/>
              <a:t>4.	Observe o que Deus faz. Você ficará surpreso com os resultados. Sentirá que seu coração é atraído a Ele de maneira íntima. Sentirá de novo que Ele é fiel e ainda responde às orações de Seu povo</a:t>
            </a:r>
            <a:r>
              <a:rPr lang="pt-BR" altLang="pt-BR" smtClean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25475" indent="-625475" eaLnBrk="1" hangingPunct="1"/>
            <a:r>
              <a:rPr lang="pt-BR" altLang="pt-BR" b="1" smtClean="0"/>
              <a:t>Podemos não ser capazes de compreendê-la completamente, mas o fato de que não compreendamos algo, não significa que não seja certo.</a:t>
            </a:r>
          </a:p>
          <a:p>
            <a:pPr marL="625475" indent="-625475" eaLnBrk="1" hangingPunct="1"/>
            <a:endParaRPr lang="pt-BR" altLang="pt-BR" b="1" smtClean="0"/>
          </a:p>
          <a:p>
            <a:pPr marL="625475" indent="-625475" eaLnBrk="1" hangingPunct="1"/>
            <a:r>
              <a:rPr lang="pt-BR" altLang="pt-BR" b="1" smtClean="0"/>
              <a:t>Os heróis da fé, ao longo dos séculos, creram na oração intercessória. A oração intercessória é bíblica.	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9600" cy="4210050"/>
          </a:xfrm>
        </p:spPr>
        <p:txBody>
          <a:bodyPr/>
          <a:lstStyle/>
          <a:p>
            <a:pPr eaLnBrk="1" hangingPunct="1"/>
            <a:r>
              <a:rPr lang="pt-BR" altLang="pt-BR" b="1" smtClean="0"/>
              <a:t>Em </a:t>
            </a:r>
            <a:r>
              <a:rPr lang="pt-BR" altLang="pt-BR" b="1" u="sng" smtClean="0"/>
              <a:t>Efésios 1:15 e 16</a:t>
            </a:r>
            <a:r>
              <a:rPr lang="pt-BR" altLang="pt-BR" b="1" smtClean="0"/>
              <a:t>, o apóstolo Paulo afirma o mesmo.</a:t>
            </a:r>
          </a:p>
          <a:p>
            <a:pPr eaLnBrk="1" hangingPunct="1">
              <a:buFontTx/>
              <a:buNone/>
            </a:pPr>
            <a:endParaRPr lang="pt-BR" altLang="pt-BR" b="1" smtClean="0"/>
          </a:p>
          <a:p>
            <a:pPr eaLnBrk="1" hangingPunct="1"/>
            <a:r>
              <a:rPr lang="pt-BR" altLang="pt-BR" b="1" smtClean="0"/>
              <a:t>O exemplo de Paulo. Havia passado um ano e meio em Éfeso. Pensava nos amigos dessa cidade. Pensava nas pessoas que não sabia o nome.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681537"/>
          </a:xfrm>
        </p:spPr>
        <p:txBody>
          <a:bodyPr/>
          <a:lstStyle/>
          <a:p>
            <a:pPr eaLnBrk="1" hangingPunct="1"/>
            <a:r>
              <a:rPr lang="pt-BR" altLang="pt-BR" sz="2800" b="1" smtClean="0"/>
              <a:t>Como prisioneiro do governo romano, ele ajoelhava e orava, dizendo: “Querido Senhor, lembro de meus amigos de Éfeso.</a:t>
            </a:r>
          </a:p>
          <a:p>
            <a:pPr eaLnBrk="1" hangingPunct="1"/>
            <a:r>
              <a:rPr lang="pt-BR" altLang="pt-BR" sz="2800" b="1" smtClean="0"/>
              <a:t>Toca em seus corações, dá-lhes ânimo e esperança, levanta seu espírito, inspira seus corações.”</a:t>
            </a:r>
          </a:p>
          <a:p>
            <a:pPr eaLnBrk="1" hangingPunct="1"/>
            <a:r>
              <a:rPr lang="pt-BR" altLang="pt-BR" sz="2800" b="1" smtClean="0"/>
              <a:t>Paulo cria na oração intercessória. Sabia que o governo romano podia acorrentar seu corpo, mas não podia imobilizar suas orações.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29600" cy="4525963"/>
          </a:xfrm>
        </p:spPr>
        <p:txBody>
          <a:bodyPr/>
          <a:lstStyle/>
          <a:p>
            <a:pPr eaLnBrk="1" hangingPunct="1"/>
            <a:r>
              <a:rPr lang="pt-BR" altLang="pt-BR" b="1" smtClean="0"/>
              <a:t>Podia colocá-lo na prisão, mas suas orações podiam ascender mais além da cela até chegar ao trono de Deus. </a:t>
            </a:r>
          </a:p>
          <a:p>
            <a:pPr eaLnBrk="1" hangingPunct="1">
              <a:buFontTx/>
              <a:buNone/>
            </a:pPr>
            <a:endParaRPr lang="pt-BR" altLang="pt-BR" b="1" smtClean="0"/>
          </a:p>
          <a:p>
            <a:pPr eaLnBrk="1" hangingPunct="1"/>
            <a:r>
              <a:rPr lang="pt-BR" altLang="pt-BR" b="1" smtClean="0"/>
              <a:t>E, enquanto orava, algo poderia acontecer, que sem as orações, sem ter buscado a Deus não sucederia.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</p:spPr>
        <p:txBody>
          <a:bodyPr/>
          <a:lstStyle/>
          <a:p>
            <a:pPr eaLnBrk="1" hangingPunct="1"/>
            <a:r>
              <a:rPr lang="pt-BR" altLang="pt-BR" b="1" smtClean="0"/>
              <a:t>Paulo cria que, através da oração, </a:t>
            </a:r>
            <a:r>
              <a:rPr lang="pt-BR" altLang="pt-BR" b="1" u="sng" smtClean="0"/>
              <a:t>podia tocar o coração de Deus.</a:t>
            </a:r>
            <a:endParaRPr lang="pt-BR" altLang="pt-BR" b="1" smtClean="0"/>
          </a:p>
          <a:p>
            <a:pPr eaLnBrk="1" hangingPunct="1"/>
            <a:r>
              <a:rPr lang="pt-BR" altLang="pt-BR" b="1" smtClean="0"/>
              <a:t>Estava convencido de que Deus podia operar milagres por meio da oração.</a:t>
            </a:r>
          </a:p>
          <a:p>
            <a:pPr eaLnBrk="1" hangingPunct="1"/>
            <a:r>
              <a:rPr lang="pt-BR" altLang="pt-BR" b="1" u="sng" smtClean="0"/>
              <a:t>Filipenses 1:3-5</a:t>
            </a:r>
            <a:r>
              <a:rPr lang="pt-BR" altLang="pt-BR" b="1" smtClean="0"/>
              <a:t> - Ele cria que quando orava aconteciam milagres, coisas que não haveriam acontecido se ele não houvesse orado.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9600" cy="4210050"/>
          </a:xfrm>
        </p:spPr>
        <p:txBody>
          <a:bodyPr/>
          <a:lstStyle/>
          <a:p>
            <a:pPr eaLnBrk="1" hangingPunct="1"/>
            <a:r>
              <a:rPr lang="pt-BR" altLang="pt-BR" b="1" u="sng" smtClean="0"/>
              <a:t>Colossenses 1: 3, 9</a:t>
            </a:r>
            <a:r>
              <a:rPr lang="pt-BR" altLang="pt-BR" b="1" smtClean="0"/>
              <a:t> - Para que você está orando, Paulo? A resposta dele a essa pergunta seria:</a:t>
            </a:r>
          </a:p>
          <a:p>
            <a:pPr eaLnBrk="1" hangingPunct="1">
              <a:buFontTx/>
              <a:buNone/>
            </a:pPr>
            <a:endParaRPr lang="pt-BR" altLang="pt-BR" b="1" smtClean="0"/>
          </a:p>
          <a:p>
            <a:pPr eaLnBrk="1" hangingPunct="1">
              <a:buFontTx/>
              <a:buNone/>
            </a:pPr>
            <a:r>
              <a:rPr lang="pt-BR" altLang="pt-BR" b="1" smtClean="0"/>
              <a:t>	Estou orando para que vocês possam conhecer </a:t>
            </a:r>
            <a:r>
              <a:rPr lang="pt-BR" altLang="pt-BR" b="1" u="sng" smtClean="0"/>
              <a:t>a vontade </a:t>
            </a:r>
            <a:r>
              <a:rPr lang="pt-BR" altLang="pt-BR" b="1" smtClean="0"/>
              <a:t> de Deus.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1081</Words>
  <Application>Microsoft Office PowerPoint</Application>
  <PresentationFormat>Apresentação na tela (4:3)</PresentationFormat>
  <Paragraphs>129</Paragraphs>
  <Slides>34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34</vt:i4>
      </vt:variant>
    </vt:vector>
  </HeadingPairs>
  <TitlesOfParts>
    <vt:vector size="38" baseType="lpstr">
      <vt:lpstr>Arial</vt:lpstr>
      <vt:lpstr>Calibri</vt:lpstr>
      <vt:lpstr>Symbol</vt:lpstr>
      <vt:lpstr>Design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Divisão Sul-Americana da IASD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SEMANA DE MORDOMIA 2006</dc:subject>
  <dc:creator>Pr. MARCELO AUGUSTO DE CARVALHO; Sede Administrativa</dc:creator>
  <cp:keywords>www.4tons.com</cp:keywords>
  <dc:description>COMÉRCIO PROIBIDO. USO PESSOAL</dc:description>
  <cp:lastModifiedBy>APV - Marcelo Augusto de Carvalho</cp:lastModifiedBy>
  <cp:revision>12</cp:revision>
  <dcterms:created xsi:type="dcterms:W3CDTF">2006-03-28T18:47:39Z</dcterms:created>
  <dcterms:modified xsi:type="dcterms:W3CDTF">2016-10-26T19:45:35Z</dcterms:modified>
  <cp:category>SM-SERMÕES</cp:category>
</cp:coreProperties>
</file>