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A51F9D5F-B9E1-4313-A2EF-1A1EAFD0CC3B}"/>
              </a:ext>
            </a:extLst>
          </p:cNvPr>
          <p:cNvSpPr>
            <a:spLocks noGrp="1"/>
          </p:cNvSpPr>
          <p:nvPr>
            <p:ph type="dt" sz="half" idx="10"/>
          </p:nvPr>
        </p:nvSpPr>
        <p:spPr/>
        <p:txBody>
          <a:bodyPr/>
          <a:lstStyle>
            <a:lvl1pPr>
              <a:defRPr/>
            </a:lvl1pPr>
          </a:lstStyle>
          <a:p>
            <a:pPr>
              <a:defRPr/>
            </a:pPr>
            <a:fld id="{9E7FA06C-20B0-4F2B-A233-DE2E41802281}"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3680E680-10D3-4000-B963-22294E1BF3CD}"/>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3F3E7152-6CDF-41A6-9AA1-6FB84FA1FEBF}"/>
              </a:ext>
            </a:extLst>
          </p:cNvPr>
          <p:cNvSpPr>
            <a:spLocks noGrp="1"/>
          </p:cNvSpPr>
          <p:nvPr>
            <p:ph type="sldNum" sz="quarter" idx="12"/>
          </p:nvPr>
        </p:nvSpPr>
        <p:spPr/>
        <p:txBody>
          <a:bodyPr/>
          <a:lstStyle>
            <a:lvl1pPr>
              <a:defRPr/>
            </a:lvl1pPr>
          </a:lstStyle>
          <a:p>
            <a:pPr>
              <a:defRPr/>
            </a:pPr>
            <a:fld id="{3297E8EC-931C-44AF-9D4B-F935B3536DF3}" type="slidenum">
              <a:rPr lang="pt-BR"/>
              <a:pPr>
                <a:defRPr/>
              </a:pPr>
              <a:t>‹nº›</a:t>
            </a:fld>
            <a:endParaRPr lang="pt-BR"/>
          </a:p>
        </p:txBody>
      </p:sp>
    </p:spTree>
    <p:extLst>
      <p:ext uri="{BB962C8B-B14F-4D97-AF65-F5344CB8AC3E}">
        <p14:creationId xmlns:p14="http://schemas.microsoft.com/office/powerpoint/2010/main" val="2067618228"/>
      </p:ext>
    </p:extLst>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AB7FE07B-8485-484B-9FD1-D8E17532E85B}"/>
              </a:ext>
            </a:extLst>
          </p:cNvPr>
          <p:cNvSpPr>
            <a:spLocks noGrp="1"/>
          </p:cNvSpPr>
          <p:nvPr>
            <p:ph type="dt" sz="half" idx="10"/>
          </p:nvPr>
        </p:nvSpPr>
        <p:spPr/>
        <p:txBody>
          <a:bodyPr/>
          <a:lstStyle>
            <a:lvl1pPr>
              <a:defRPr/>
            </a:lvl1pPr>
          </a:lstStyle>
          <a:p>
            <a:pPr>
              <a:defRPr/>
            </a:pPr>
            <a:fld id="{1A4438E6-48AD-48DB-A9C9-A5C38D3890B9}"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5B145192-71B7-482E-9948-A39A72ECB473}"/>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4C23BDEF-D30A-4DD1-8751-06D691E947EC}"/>
              </a:ext>
            </a:extLst>
          </p:cNvPr>
          <p:cNvSpPr>
            <a:spLocks noGrp="1"/>
          </p:cNvSpPr>
          <p:nvPr>
            <p:ph type="sldNum" sz="quarter" idx="12"/>
          </p:nvPr>
        </p:nvSpPr>
        <p:spPr/>
        <p:txBody>
          <a:bodyPr/>
          <a:lstStyle>
            <a:lvl1pPr>
              <a:defRPr/>
            </a:lvl1pPr>
          </a:lstStyle>
          <a:p>
            <a:pPr>
              <a:defRPr/>
            </a:pPr>
            <a:fld id="{4E7E680E-F0C0-40E8-83DE-1D025FB847A1}" type="slidenum">
              <a:rPr lang="pt-BR"/>
              <a:pPr>
                <a:defRPr/>
              </a:pPr>
              <a:t>‹nº›</a:t>
            </a:fld>
            <a:endParaRPr lang="pt-BR"/>
          </a:p>
        </p:txBody>
      </p:sp>
    </p:spTree>
    <p:extLst>
      <p:ext uri="{BB962C8B-B14F-4D97-AF65-F5344CB8AC3E}">
        <p14:creationId xmlns:p14="http://schemas.microsoft.com/office/powerpoint/2010/main" val="3621321670"/>
      </p:ext>
    </p:extLst>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5206001-7386-4E44-BB89-99691566894C}"/>
              </a:ext>
            </a:extLst>
          </p:cNvPr>
          <p:cNvSpPr>
            <a:spLocks noGrp="1"/>
          </p:cNvSpPr>
          <p:nvPr>
            <p:ph type="dt" sz="half" idx="10"/>
          </p:nvPr>
        </p:nvSpPr>
        <p:spPr/>
        <p:txBody>
          <a:bodyPr/>
          <a:lstStyle>
            <a:lvl1pPr>
              <a:defRPr/>
            </a:lvl1pPr>
          </a:lstStyle>
          <a:p>
            <a:pPr>
              <a:defRPr/>
            </a:pPr>
            <a:fld id="{119479EA-84B1-4105-A555-42E53C20BA57}"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5B52BBFD-A4A2-4849-A1AE-EAD8D6983F2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3D98A483-BDC1-4FBB-AC26-4129297B61AB}"/>
              </a:ext>
            </a:extLst>
          </p:cNvPr>
          <p:cNvSpPr>
            <a:spLocks noGrp="1"/>
          </p:cNvSpPr>
          <p:nvPr>
            <p:ph type="sldNum" sz="quarter" idx="12"/>
          </p:nvPr>
        </p:nvSpPr>
        <p:spPr/>
        <p:txBody>
          <a:bodyPr/>
          <a:lstStyle>
            <a:lvl1pPr>
              <a:defRPr/>
            </a:lvl1pPr>
          </a:lstStyle>
          <a:p>
            <a:pPr>
              <a:defRPr/>
            </a:pPr>
            <a:fld id="{C99828BC-19EC-4440-BDBE-C20C1E331BF9}" type="slidenum">
              <a:rPr lang="pt-BR"/>
              <a:pPr>
                <a:defRPr/>
              </a:pPr>
              <a:t>‹nº›</a:t>
            </a:fld>
            <a:endParaRPr lang="pt-BR"/>
          </a:p>
        </p:txBody>
      </p:sp>
    </p:spTree>
    <p:extLst>
      <p:ext uri="{BB962C8B-B14F-4D97-AF65-F5344CB8AC3E}">
        <p14:creationId xmlns:p14="http://schemas.microsoft.com/office/powerpoint/2010/main" val="632969803"/>
      </p:ext>
    </p:extLst>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8CD1AB7-B974-435F-B1CD-F1B1CBBB04C3}"/>
              </a:ext>
            </a:extLst>
          </p:cNvPr>
          <p:cNvSpPr>
            <a:spLocks noGrp="1"/>
          </p:cNvSpPr>
          <p:nvPr>
            <p:ph type="dt" sz="half" idx="10"/>
          </p:nvPr>
        </p:nvSpPr>
        <p:spPr/>
        <p:txBody>
          <a:bodyPr/>
          <a:lstStyle>
            <a:lvl1pPr>
              <a:defRPr/>
            </a:lvl1pPr>
          </a:lstStyle>
          <a:p>
            <a:pPr>
              <a:defRPr/>
            </a:pPr>
            <a:fld id="{6E8D0CF7-6642-4F70-BC2E-F531C17A8F08}"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BC9220D9-06F6-4126-9698-B560E6381C45}"/>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BBE58655-80DA-4A28-A92C-F2B30F46FE20}"/>
              </a:ext>
            </a:extLst>
          </p:cNvPr>
          <p:cNvSpPr>
            <a:spLocks noGrp="1"/>
          </p:cNvSpPr>
          <p:nvPr>
            <p:ph type="sldNum" sz="quarter" idx="12"/>
          </p:nvPr>
        </p:nvSpPr>
        <p:spPr/>
        <p:txBody>
          <a:bodyPr/>
          <a:lstStyle>
            <a:lvl1pPr>
              <a:defRPr/>
            </a:lvl1pPr>
          </a:lstStyle>
          <a:p>
            <a:pPr>
              <a:defRPr/>
            </a:pPr>
            <a:fld id="{48BB0092-E689-44FB-9CA9-6CAE1AD59DCF}" type="slidenum">
              <a:rPr lang="pt-BR"/>
              <a:pPr>
                <a:defRPr/>
              </a:pPr>
              <a:t>‹nº›</a:t>
            </a:fld>
            <a:endParaRPr lang="pt-BR"/>
          </a:p>
        </p:txBody>
      </p:sp>
    </p:spTree>
    <p:extLst>
      <p:ext uri="{BB962C8B-B14F-4D97-AF65-F5344CB8AC3E}">
        <p14:creationId xmlns:p14="http://schemas.microsoft.com/office/powerpoint/2010/main" val="1908680542"/>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a:extLst>
              <a:ext uri="{FF2B5EF4-FFF2-40B4-BE49-F238E27FC236}">
                <a16:creationId xmlns:a16="http://schemas.microsoft.com/office/drawing/2014/main" id="{E1DC16C3-3D64-4909-B4BD-9F4B5E4A07E5}"/>
              </a:ext>
            </a:extLst>
          </p:cNvPr>
          <p:cNvSpPr>
            <a:spLocks noGrp="1"/>
          </p:cNvSpPr>
          <p:nvPr>
            <p:ph type="dt" sz="half" idx="10"/>
          </p:nvPr>
        </p:nvSpPr>
        <p:spPr/>
        <p:txBody>
          <a:bodyPr/>
          <a:lstStyle>
            <a:lvl1pPr>
              <a:defRPr/>
            </a:lvl1pPr>
          </a:lstStyle>
          <a:p>
            <a:pPr>
              <a:defRPr/>
            </a:pPr>
            <a:fld id="{2D56ADA4-A10A-4540-B20B-FC311045D3FB}"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63FB2AAC-D797-4472-98A0-4364F25792FA}"/>
              </a:ext>
            </a:extLst>
          </p:cNvPr>
          <p:cNvSpPr>
            <a:spLocks noGrp="1"/>
          </p:cNvSpPr>
          <p:nvPr>
            <p:ph type="ftr" sz="quarter" idx="11"/>
          </p:nvPr>
        </p:nvSpPr>
        <p:spPr/>
        <p:txBody>
          <a:bodyPr/>
          <a:lstStyle>
            <a:lvl1pPr>
              <a:defRPr/>
            </a:lvl1pPr>
          </a:lstStyle>
          <a:p>
            <a:pPr>
              <a:defRPr/>
            </a:pPr>
            <a:endParaRPr lang="pt-BR"/>
          </a:p>
        </p:txBody>
      </p:sp>
      <p:sp>
        <p:nvSpPr>
          <p:cNvPr id="6" name="Espaço Reservado para Número de Slide 5">
            <a:extLst>
              <a:ext uri="{FF2B5EF4-FFF2-40B4-BE49-F238E27FC236}">
                <a16:creationId xmlns:a16="http://schemas.microsoft.com/office/drawing/2014/main" id="{C595E6B8-8C26-4837-B748-4F3EB5F65970}"/>
              </a:ext>
            </a:extLst>
          </p:cNvPr>
          <p:cNvSpPr>
            <a:spLocks noGrp="1"/>
          </p:cNvSpPr>
          <p:nvPr>
            <p:ph type="sldNum" sz="quarter" idx="12"/>
          </p:nvPr>
        </p:nvSpPr>
        <p:spPr/>
        <p:txBody>
          <a:bodyPr/>
          <a:lstStyle>
            <a:lvl1pPr>
              <a:defRPr/>
            </a:lvl1pPr>
          </a:lstStyle>
          <a:p>
            <a:pPr>
              <a:defRPr/>
            </a:pPr>
            <a:fld id="{374A1D53-7168-4753-8EBB-B863F4555B70}" type="slidenum">
              <a:rPr lang="pt-BR"/>
              <a:pPr>
                <a:defRPr/>
              </a:pPr>
              <a:t>‹nº›</a:t>
            </a:fld>
            <a:endParaRPr lang="pt-BR"/>
          </a:p>
        </p:txBody>
      </p:sp>
    </p:spTree>
    <p:extLst>
      <p:ext uri="{BB962C8B-B14F-4D97-AF65-F5344CB8AC3E}">
        <p14:creationId xmlns:p14="http://schemas.microsoft.com/office/powerpoint/2010/main" val="3947100768"/>
      </p:ext>
    </p:extLst>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3">
            <a:extLst>
              <a:ext uri="{FF2B5EF4-FFF2-40B4-BE49-F238E27FC236}">
                <a16:creationId xmlns:a16="http://schemas.microsoft.com/office/drawing/2014/main" id="{5E33EA08-1C8F-423C-9F47-33F89787B93D}"/>
              </a:ext>
            </a:extLst>
          </p:cNvPr>
          <p:cNvSpPr>
            <a:spLocks noGrp="1"/>
          </p:cNvSpPr>
          <p:nvPr>
            <p:ph type="dt" sz="half" idx="10"/>
          </p:nvPr>
        </p:nvSpPr>
        <p:spPr/>
        <p:txBody>
          <a:bodyPr/>
          <a:lstStyle>
            <a:lvl1pPr>
              <a:defRPr/>
            </a:lvl1pPr>
          </a:lstStyle>
          <a:p>
            <a:pPr>
              <a:defRPr/>
            </a:pPr>
            <a:fld id="{40D8C8D3-5087-4572-A810-10D9842357E2}"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F7478ED6-A0D7-405F-92E9-40F43C5B1169}"/>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5ECB5EF4-1C06-45F9-BFDE-BBFDE8F3ABB2}"/>
              </a:ext>
            </a:extLst>
          </p:cNvPr>
          <p:cNvSpPr>
            <a:spLocks noGrp="1"/>
          </p:cNvSpPr>
          <p:nvPr>
            <p:ph type="sldNum" sz="quarter" idx="12"/>
          </p:nvPr>
        </p:nvSpPr>
        <p:spPr/>
        <p:txBody>
          <a:bodyPr/>
          <a:lstStyle>
            <a:lvl1pPr>
              <a:defRPr/>
            </a:lvl1pPr>
          </a:lstStyle>
          <a:p>
            <a:pPr>
              <a:defRPr/>
            </a:pPr>
            <a:fld id="{AEBFCA1D-1D9F-4262-BBB5-C1FE5EA6A4BF}" type="slidenum">
              <a:rPr lang="pt-BR"/>
              <a:pPr>
                <a:defRPr/>
              </a:pPr>
              <a:t>‹nº›</a:t>
            </a:fld>
            <a:endParaRPr lang="pt-BR"/>
          </a:p>
        </p:txBody>
      </p:sp>
    </p:spTree>
    <p:extLst>
      <p:ext uri="{BB962C8B-B14F-4D97-AF65-F5344CB8AC3E}">
        <p14:creationId xmlns:p14="http://schemas.microsoft.com/office/powerpoint/2010/main" val="2968106324"/>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3">
            <a:extLst>
              <a:ext uri="{FF2B5EF4-FFF2-40B4-BE49-F238E27FC236}">
                <a16:creationId xmlns:a16="http://schemas.microsoft.com/office/drawing/2014/main" id="{CD8EC6ED-5018-472E-B9CB-251A8A84BFB0}"/>
              </a:ext>
            </a:extLst>
          </p:cNvPr>
          <p:cNvSpPr>
            <a:spLocks noGrp="1"/>
          </p:cNvSpPr>
          <p:nvPr>
            <p:ph type="dt" sz="half" idx="10"/>
          </p:nvPr>
        </p:nvSpPr>
        <p:spPr/>
        <p:txBody>
          <a:bodyPr/>
          <a:lstStyle>
            <a:lvl1pPr>
              <a:defRPr/>
            </a:lvl1pPr>
          </a:lstStyle>
          <a:p>
            <a:pPr>
              <a:defRPr/>
            </a:pPr>
            <a:fld id="{31D30B9D-621B-433B-8ACA-E74F9434EA71}" type="datetimeFigureOut">
              <a:rPr lang="pt-BR"/>
              <a:pPr>
                <a:defRPr/>
              </a:pPr>
              <a:t>21/10/2019</a:t>
            </a:fld>
            <a:endParaRPr lang="pt-BR"/>
          </a:p>
        </p:txBody>
      </p:sp>
      <p:sp>
        <p:nvSpPr>
          <p:cNvPr id="8" name="Espaço Reservado para Rodapé 4">
            <a:extLst>
              <a:ext uri="{FF2B5EF4-FFF2-40B4-BE49-F238E27FC236}">
                <a16:creationId xmlns:a16="http://schemas.microsoft.com/office/drawing/2014/main" id="{E601F941-9147-4293-822B-5165FC1E5AC0}"/>
              </a:ext>
            </a:extLst>
          </p:cNvPr>
          <p:cNvSpPr>
            <a:spLocks noGrp="1"/>
          </p:cNvSpPr>
          <p:nvPr>
            <p:ph type="ftr" sz="quarter" idx="11"/>
          </p:nvPr>
        </p:nvSpPr>
        <p:spPr/>
        <p:txBody>
          <a:bodyPr/>
          <a:lstStyle>
            <a:lvl1pPr>
              <a:defRPr/>
            </a:lvl1pPr>
          </a:lstStyle>
          <a:p>
            <a:pPr>
              <a:defRPr/>
            </a:pPr>
            <a:endParaRPr lang="pt-BR"/>
          </a:p>
        </p:txBody>
      </p:sp>
      <p:sp>
        <p:nvSpPr>
          <p:cNvPr id="9" name="Espaço Reservado para Número de Slide 5">
            <a:extLst>
              <a:ext uri="{FF2B5EF4-FFF2-40B4-BE49-F238E27FC236}">
                <a16:creationId xmlns:a16="http://schemas.microsoft.com/office/drawing/2014/main" id="{0288C53B-3599-4960-8DBC-799B445FED85}"/>
              </a:ext>
            </a:extLst>
          </p:cNvPr>
          <p:cNvSpPr>
            <a:spLocks noGrp="1"/>
          </p:cNvSpPr>
          <p:nvPr>
            <p:ph type="sldNum" sz="quarter" idx="12"/>
          </p:nvPr>
        </p:nvSpPr>
        <p:spPr/>
        <p:txBody>
          <a:bodyPr/>
          <a:lstStyle>
            <a:lvl1pPr>
              <a:defRPr/>
            </a:lvl1pPr>
          </a:lstStyle>
          <a:p>
            <a:pPr>
              <a:defRPr/>
            </a:pPr>
            <a:fld id="{55DEF212-778C-44E0-9AAA-284D3C6A7119}" type="slidenum">
              <a:rPr lang="pt-BR"/>
              <a:pPr>
                <a:defRPr/>
              </a:pPr>
              <a:t>‹nº›</a:t>
            </a:fld>
            <a:endParaRPr lang="pt-BR"/>
          </a:p>
        </p:txBody>
      </p:sp>
    </p:spTree>
    <p:extLst>
      <p:ext uri="{BB962C8B-B14F-4D97-AF65-F5344CB8AC3E}">
        <p14:creationId xmlns:p14="http://schemas.microsoft.com/office/powerpoint/2010/main" val="1568662545"/>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3">
            <a:extLst>
              <a:ext uri="{FF2B5EF4-FFF2-40B4-BE49-F238E27FC236}">
                <a16:creationId xmlns:a16="http://schemas.microsoft.com/office/drawing/2014/main" id="{451E7B47-F8FD-4F88-8F9D-2C26B05A348D}"/>
              </a:ext>
            </a:extLst>
          </p:cNvPr>
          <p:cNvSpPr>
            <a:spLocks noGrp="1"/>
          </p:cNvSpPr>
          <p:nvPr>
            <p:ph type="dt" sz="half" idx="10"/>
          </p:nvPr>
        </p:nvSpPr>
        <p:spPr/>
        <p:txBody>
          <a:bodyPr/>
          <a:lstStyle>
            <a:lvl1pPr>
              <a:defRPr/>
            </a:lvl1pPr>
          </a:lstStyle>
          <a:p>
            <a:pPr>
              <a:defRPr/>
            </a:pPr>
            <a:fld id="{1D7B2B07-B984-437E-9311-DDF6266AB554}" type="datetimeFigureOut">
              <a:rPr lang="pt-BR"/>
              <a:pPr>
                <a:defRPr/>
              </a:pPr>
              <a:t>21/10/2019</a:t>
            </a:fld>
            <a:endParaRPr lang="pt-BR"/>
          </a:p>
        </p:txBody>
      </p:sp>
      <p:sp>
        <p:nvSpPr>
          <p:cNvPr id="4" name="Espaço Reservado para Rodapé 4">
            <a:extLst>
              <a:ext uri="{FF2B5EF4-FFF2-40B4-BE49-F238E27FC236}">
                <a16:creationId xmlns:a16="http://schemas.microsoft.com/office/drawing/2014/main" id="{073F49B2-D22F-4601-B0D2-3F5EF61185B0}"/>
              </a:ext>
            </a:extLst>
          </p:cNvPr>
          <p:cNvSpPr>
            <a:spLocks noGrp="1"/>
          </p:cNvSpPr>
          <p:nvPr>
            <p:ph type="ftr" sz="quarter" idx="11"/>
          </p:nvPr>
        </p:nvSpPr>
        <p:spPr/>
        <p:txBody>
          <a:bodyPr/>
          <a:lstStyle>
            <a:lvl1pPr>
              <a:defRPr/>
            </a:lvl1pPr>
          </a:lstStyle>
          <a:p>
            <a:pPr>
              <a:defRPr/>
            </a:pPr>
            <a:endParaRPr lang="pt-BR"/>
          </a:p>
        </p:txBody>
      </p:sp>
      <p:sp>
        <p:nvSpPr>
          <p:cNvPr id="5" name="Espaço Reservado para Número de Slide 5">
            <a:extLst>
              <a:ext uri="{FF2B5EF4-FFF2-40B4-BE49-F238E27FC236}">
                <a16:creationId xmlns:a16="http://schemas.microsoft.com/office/drawing/2014/main" id="{9A30F8B4-8235-49C7-B1E3-D5325DEADA50}"/>
              </a:ext>
            </a:extLst>
          </p:cNvPr>
          <p:cNvSpPr>
            <a:spLocks noGrp="1"/>
          </p:cNvSpPr>
          <p:nvPr>
            <p:ph type="sldNum" sz="quarter" idx="12"/>
          </p:nvPr>
        </p:nvSpPr>
        <p:spPr/>
        <p:txBody>
          <a:bodyPr/>
          <a:lstStyle>
            <a:lvl1pPr>
              <a:defRPr/>
            </a:lvl1pPr>
          </a:lstStyle>
          <a:p>
            <a:pPr>
              <a:defRPr/>
            </a:pPr>
            <a:fld id="{A88722A1-CF0D-4365-9951-A20B438BDFD5}" type="slidenum">
              <a:rPr lang="pt-BR"/>
              <a:pPr>
                <a:defRPr/>
              </a:pPr>
              <a:t>‹nº›</a:t>
            </a:fld>
            <a:endParaRPr lang="pt-BR"/>
          </a:p>
        </p:txBody>
      </p:sp>
    </p:spTree>
    <p:extLst>
      <p:ext uri="{BB962C8B-B14F-4D97-AF65-F5344CB8AC3E}">
        <p14:creationId xmlns:p14="http://schemas.microsoft.com/office/powerpoint/2010/main" val="2859650530"/>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a:extLst>
              <a:ext uri="{FF2B5EF4-FFF2-40B4-BE49-F238E27FC236}">
                <a16:creationId xmlns:a16="http://schemas.microsoft.com/office/drawing/2014/main" id="{1B8DD7BA-DAB5-4889-A6B0-CBFC9BBDB53C}"/>
              </a:ext>
            </a:extLst>
          </p:cNvPr>
          <p:cNvSpPr>
            <a:spLocks noGrp="1"/>
          </p:cNvSpPr>
          <p:nvPr>
            <p:ph type="dt" sz="half" idx="10"/>
          </p:nvPr>
        </p:nvSpPr>
        <p:spPr/>
        <p:txBody>
          <a:bodyPr/>
          <a:lstStyle>
            <a:lvl1pPr>
              <a:defRPr/>
            </a:lvl1pPr>
          </a:lstStyle>
          <a:p>
            <a:pPr>
              <a:defRPr/>
            </a:pPr>
            <a:fld id="{5A8F958E-10AB-455F-9C77-F50CF694C3A9}" type="datetimeFigureOut">
              <a:rPr lang="pt-BR"/>
              <a:pPr>
                <a:defRPr/>
              </a:pPr>
              <a:t>21/10/2019</a:t>
            </a:fld>
            <a:endParaRPr lang="pt-BR"/>
          </a:p>
        </p:txBody>
      </p:sp>
      <p:sp>
        <p:nvSpPr>
          <p:cNvPr id="3" name="Espaço Reservado para Rodapé 4">
            <a:extLst>
              <a:ext uri="{FF2B5EF4-FFF2-40B4-BE49-F238E27FC236}">
                <a16:creationId xmlns:a16="http://schemas.microsoft.com/office/drawing/2014/main" id="{4DEFF68F-3D13-446D-9BC9-589E58AD3D04}"/>
              </a:ext>
            </a:extLst>
          </p:cNvPr>
          <p:cNvSpPr>
            <a:spLocks noGrp="1"/>
          </p:cNvSpPr>
          <p:nvPr>
            <p:ph type="ftr" sz="quarter" idx="11"/>
          </p:nvPr>
        </p:nvSpPr>
        <p:spPr/>
        <p:txBody>
          <a:bodyPr/>
          <a:lstStyle>
            <a:lvl1pPr>
              <a:defRPr/>
            </a:lvl1pPr>
          </a:lstStyle>
          <a:p>
            <a:pPr>
              <a:defRPr/>
            </a:pPr>
            <a:endParaRPr lang="pt-BR"/>
          </a:p>
        </p:txBody>
      </p:sp>
      <p:sp>
        <p:nvSpPr>
          <p:cNvPr id="4" name="Espaço Reservado para Número de Slide 5">
            <a:extLst>
              <a:ext uri="{FF2B5EF4-FFF2-40B4-BE49-F238E27FC236}">
                <a16:creationId xmlns:a16="http://schemas.microsoft.com/office/drawing/2014/main" id="{63302956-3D49-45FE-8B54-8D91720C3EA4}"/>
              </a:ext>
            </a:extLst>
          </p:cNvPr>
          <p:cNvSpPr>
            <a:spLocks noGrp="1"/>
          </p:cNvSpPr>
          <p:nvPr>
            <p:ph type="sldNum" sz="quarter" idx="12"/>
          </p:nvPr>
        </p:nvSpPr>
        <p:spPr/>
        <p:txBody>
          <a:bodyPr/>
          <a:lstStyle>
            <a:lvl1pPr>
              <a:defRPr/>
            </a:lvl1pPr>
          </a:lstStyle>
          <a:p>
            <a:pPr>
              <a:defRPr/>
            </a:pPr>
            <a:fld id="{1DB5F65C-4C6A-4B06-9CE0-BE66D6AC5E5B}" type="slidenum">
              <a:rPr lang="pt-BR"/>
              <a:pPr>
                <a:defRPr/>
              </a:pPr>
              <a:t>‹nº›</a:t>
            </a:fld>
            <a:endParaRPr lang="pt-BR"/>
          </a:p>
        </p:txBody>
      </p:sp>
    </p:spTree>
    <p:extLst>
      <p:ext uri="{BB962C8B-B14F-4D97-AF65-F5344CB8AC3E}">
        <p14:creationId xmlns:p14="http://schemas.microsoft.com/office/powerpoint/2010/main" val="2309774233"/>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E113C24C-D0A5-43F3-A040-4C2AD5DF9C8B}"/>
              </a:ext>
            </a:extLst>
          </p:cNvPr>
          <p:cNvSpPr>
            <a:spLocks noGrp="1"/>
          </p:cNvSpPr>
          <p:nvPr>
            <p:ph type="dt" sz="half" idx="10"/>
          </p:nvPr>
        </p:nvSpPr>
        <p:spPr/>
        <p:txBody>
          <a:bodyPr/>
          <a:lstStyle>
            <a:lvl1pPr>
              <a:defRPr/>
            </a:lvl1pPr>
          </a:lstStyle>
          <a:p>
            <a:pPr>
              <a:defRPr/>
            </a:pPr>
            <a:fld id="{46B2C13C-BE9A-4FA8-B175-AF6BC2D5DA3D}"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D7212535-7359-49DE-AA2A-1D8A1C2EA36F}"/>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AFB34586-2C71-4A9B-BDC2-42498159DA26}"/>
              </a:ext>
            </a:extLst>
          </p:cNvPr>
          <p:cNvSpPr>
            <a:spLocks noGrp="1"/>
          </p:cNvSpPr>
          <p:nvPr>
            <p:ph type="sldNum" sz="quarter" idx="12"/>
          </p:nvPr>
        </p:nvSpPr>
        <p:spPr/>
        <p:txBody>
          <a:bodyPr/>
          <a:lstStyle>
            <a:lvl1pPr>
              <a:defRPr/>
            </a:lvl1pPr>
          </a:lstStyle>
          <a:p>
            <a:pPr>
              <a:defRPr/>
            </a:pPr>
            <a:fld id="{16E9A58D-DF55-41B8-8F62-3FE529732B12}" type="slidenum">
              <a:rPr lang="pt-BR"/>
              <a:pPr>
                <a:defRPr/>
              </a:pPr>
              <a:t>‹nº›</a:t>
            </a:fld>
            <a:endParaRPr lang="pt-BR"/>
          </a:p>
        </p:txBody>
      </p:sp>
    </p:spTree>
    <p:extLst>
      <p:ext uri="{BB962C8B-B14F-4D97-AF65-F5344CB8AC3E}">
        <p14:creationId xmlns:p14="http://schemas.microsoft.com/office/powerpoint/2010/main" val="4117889186"/>
      </p:ext>
    </p:extLst>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3">
            <a:extLst>
              <a:ext uri="{FF2B5EF4-FFF2-40B4-BE49-F238E27FC236}">
                <a16:creationId xmlns:a16="http://schemas.microsoft.com/office/drawing/2014/main" id="{D71F70D7-4C12-4678-9CA7-4112AFB7D091}"/>
              </a:ext>
            </a:extLst>
          </p:cNvPr>
          <p:cNvSpPr>
            <a:spLocks noGrp="1"/>
          </p:cNvSpPr>
          <p:nvPr>
            <p:ph type="dt" sz="half" idx="10"/>
          </p:nvPr>
        </p:nvSpPr>
        <p:spPr/>
        <p:txBody>
          <a:bodyPr/>
          <a:lstStyle>
            <a:lvl1pPr>
              <a:defRPr/>
            </a:lvl1pPr>
          </a:lstStyle>
          <a:p>
            <a:pPr>
              <a:defRPr/>
            </a:pPr>
            <a:fld id="{89924BCE-38B5-45BD-8868-29FC54492C32}" type="datetimeFigureOut">
              <a:rPr lang="pt-BR"/>
              <a:pPr>
                <a:defRPr/>
              </a:pPr>
              <a:t>21/10/2019</a:t>
            </a:fld>
            <a:endParaRPr lang="pt-BR"/>
          </a:p>
        </p:txBody>
      </p:sp>
      <p:sp>
        <p:nvSpPr>
          <p:cNvPr id="6" name="Espaço Reservado para Rodapé 4">
            <a:extLst>
              <a:ext uri="{FF2B5EF4-FFF2-40B4-BE49-F238E27FC236}">
                <a16:creationId xmlns:a16="http://schemas.microsoft.com/office/drawing/2014/main" id="{5721BECE-48A2-497B-A981-167EECE9634E}"/>
              </a:ext>
            </a:extLst>
          </p:cNvPr>
          <p:cNvSpPr>
            <a:spLocks noGrp="1"/>
          </p:cNvSpPr>
          <p:nvPr>
            <p:ph type="ftr" sz="quarter" idx="11"/>
          </p:nvPr>
        </p:nvSpPr>
        <p:spPr/>
        <p:txBody>
          <a:bodyPr/>
          <a:lstStyle>
            <a:lvl1pPr>
              <a:defRPr/>
            </a:lvl1pPr>
          </a:lstStyle>
          <a:p>
            <a:pPr>
              <a:defRPr/>
            </a:pPr>
            <a:endParaRPr lang="pt-BR"/>
          </a:p>
        </p:txBody>
      </p:sp>
      <p:sp>
        <p:nvSpPr>
          <p:cNvPr id="7" name="Espaço Reservado para Número de Slide 5">
            <a:extLst>
              <a:ext uri="{FF2B5EF4-FFF2-40B4-BE49-F238E27FC236}">
                <a16:creationId xmlns:a16="http://schemas.microsoft.com/office/drawing/2014/main" id="{890EC49E-3F56-4492-91D3-B99143C3A99D}"/>
              </a:ext>
            </a:extLst>
          </p:cNvPr>
          <p:cNvSpPr>
            <a:spLocks noGrp="1"/>
          </p:cNvSpPr>
          <p:nvPr>
            <p:ph type="sldNum" sz="quarter" idx="12"/>
          </p:nvPr>
        </p:nvSpPr>
        <p:spPr/>
        <p:txBody>
          <a:bodyPr/>
          <a:lstStyle>
            <a:lvl1pPr>
              <a:defRPr/>
            </a:lvl1pPr>
          </a:lstStyle>
          <a:p>
            <a:pPr>
              <a:defRPr/>
            </a:pPr>
            <a:fld id="{718BCB16-4398-419B-A21E-4770055A676C}" type="slidenum">
              <a:rPr lang="pt-BR"/>
              <a:pPr>
                <a:defRPr/>
              </a:pPr>
              <a:t>‹nº›</a:t>
            </a:fld>
            <a:endParaRPr lang="pt-BR"/>
          </a:p>
        </p:txBody>
      </p:sp>
    </p:spTree>
    <p:extLst>
      <p:ext uri="{BB962C8B-B14F-4D97-AF65-F5344CB8AC3E}">
        <p14:creationId xmlns:p14="http://schemas.microsoft.com/office/powerpoint/2010/main" val="35841008"/>
      </p:ext>
    </p:extLst>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ço Reservado para Título 1">
            <a:extLst>
              <a:ext uri="{FF2B5EF4-FFF2-40B4-BE49-F238E27FC236}">
                <a16:creationId xmlns:a16="http://schemas.microsoft.com/office/drawing/2014/main" id="{A545A682-3941-4A50-B400-C774B2336F1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Espaço Reservado para Texto 2">
            <a:extLst>
              <a:ext uri="{FF2B5EF4-FFF2-40B4-BE49-F238E27FC236}">
                <a16:creationId xmlns:a16="http://schemas.microsoft.com/office/drawing/2014/main" id="{4DC3F9E3-4F06-4C92-B5B2-1153A1954EB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 name="Espaço Reservado para Data 3">
            <a:extLst>
              <a:ext uri="{FF2B5EF4-FFF2-40B4-BE49-F238E27FC236}">
                <a16:creationId xmlns:a16="http://schemas.microsoft.com/office/drawing/2014/main" id="{8F34617C-4D7E-4741-A341-342DF6612AC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BF04845-32DF-4BCA-8D68-C62FD4F80E16}" type="datetimeFigureOut">
              <a:rPr lang="pt-BR"/>
              <a:pPr>
                <a:defRPr/>
              </a:pPr>
              <a:t>21/10/2019</a:t>
            </a:fld>
            <a:endParaRPr lang="pt-BR"/>
          </a:p>
        </p:txBody>
      </p:sp>
      <p:sp>
        <p:nvSpPr>
          <p:cNvPr id="5" name="Espaço Reservado para Rodapé 4">
            <a:extLst>
              <a:ext uri="{FF2B5EF4-FFF2-40B4-BE49-F238E27FC236}">
                <a16:creationId xmlns:a16="http://schemas.microsoft.com/office/drawing/2014/main" id="{FD580E0A-61A6-49A4-AC5E-77072C7A24B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a:extLst>
              <a:ext uri="{FF2B5EF4-FFF2-40B4-BE49-F238E27FC236}">
                <a16:creationId xmlns:a16="http://schemas.microsoft.com/office/drawing/2014/main" id="{DC234312-4733-4CCA-AFE3-D95350255CDB}"/>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8C3CE799-5ABC-4BD6-A1E3-CB89EE5C43D0}" type="slidenum">
              <a:rPr lang="pt-BR"/>
              <a:pPr>
                <a:defRPr/>
              </a:pPr>
              <a:t>‹nº›</a:t>
            </a:fld>
            <a:endParaRPr lang="pt-B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randomBar/>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E5A7071-98B7-44D7-8F6A-483956A9C4F3}"/>
              </a:ext>
            </a:extLst>
          </p:cNvPr>
          <p:cNvSpPr txBox="1"/>
          <p:nvPr/>
        </p:nvSpPr>
        <p:spPr>
          <a:xfrm>
            <a:off x="3071813" y="2071688"/>
            <a:ext cx="5786437" cy="2800350"/>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3 – Como é visto por Deus o trabalho no sábado: </a:t>
            </a:r>
          </a:p>
        </p:txBody>
      </p:sp>
    </p:spTree>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CaixaDeTexto 1">
            <a:extLst>
              <a:ext uri="{FF2B5EF4-FFF2-40B4-BE49-F238E27FC236}">
                <a16:creationId xmlns:a16="http://schemas.microsoft.com/office/drawing/2014/main" id="{3D027308-C793-4885-B06E-656A050C11E5}"/>
              </a:ext>
            </a:extLst>
          </p:cNvPr>
          <p:cNvSpPr txBox="1">
            <a:spLocks noChangeArrowheads="1"/>
          </p:cNvSpPr>
          <p:nvPr/>
        </p:nvSpPr>
        <p:spPr bwMode="auto">
          <a:xfrm>
            <a:off x="2143125" y="714375"/>
            <a:ext cx="62865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 maldição de Deus repousará sobre eles e perderão dez ou vinte vezes mais do que lucram ... E todavia o homem rouba a Deus tirando um pouco do tempo que o Criador reservou para si ...” </a:t>
            </a:r>
          </a:p>
          <a:p>
            <a:pPr algn="ctr" eaLnBrk="1" hangingPunct="1"/>
            <a:r>
              <a:rPr lang="pt-BR" altLang="pt-BR" sz="2800" b="1">
                <a:cs typeface="Arial" panose="020B0604020202020204" pitchFamily="34" charset="0"/>
              </a:rPr>
              <a:t>	“... 0 trabalho no sétimo dia é um crime a vista do céu ... pois Deus não levará para o céu um transgressor de Sua lei.”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 pág. 175. </a:t>
            </a:r>
          </a:p>
        </p:txBody>
      </p:sp>
    </p:spTree>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78B3375-FD73-4F8D-B533-FD5F1F7995D4}"/>
              </a:ext>
            </a:extLst>
          </p:cNvPr>
          <p:cNvSpPr txBox="1"/>
          <p:nvPr/>
        </p:nvSpPr>
        <p:spPr>
          <a:xfrm>
            <a:off x="3214688" y="1785938"/>
            <a:ext cx="5572125" cy="3478212"/>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4 - Não permitir que os filhos transgridam o sábado:</a:t>
            </a:r>
          </a:p>
        </p:txBody>
      </p:sp>
    </p:spTree>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CaixaDeTexto 1">
            <a:extLst>
              <a:ext uri="{FF2B5EF4-FFF2-40B4-BE49-F238E27FC236}">
                <a16:creationId xmlns:a16="http://schemas.microsoft.com/office/drawing/2014/main" id="{EC98B08D-0BCD-4297-B666-F4F42EEDBA4A}"/>
              </a:ext>
            </a:extLst>
          </p:cNvPr>
          <p:cNvSpPr txBox="1">
            <a:spLocks noChangeArrowheads="1"/>
          </p:cNvSpPr>
          <p:nvPr/>
        </p:nvSpPr>
        <p:spPr bwMode="auto">
          <a:xfrm>
            <a:off x="3500438" y="1571625"/>
            <a:ext cx="49291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“Acima de tudo, cuidai de vossos filhos no sábado.Não permitais que eles o violem, pois vós mesmos o estareis violando se consentirdes que vossos filhos o façam.”</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 ME, vol. III, pág. 257.</a:t>
            </a:r>
          </a:p>
        </p:txBody>
      </p:sp>
    </p:spTree>
  </p:cSld>
  <p:clrMapOvr>
    <a:masterClrMapping/>
  </p:clrMapOvr>
  <p:transition>
    <p:randomBar/>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4D83F45-33C8-46CF-80BF-FC19A005D919}"/>
              </a:ext>
            </a:extLst>
          </p:cNvPr>
          <p:cNvSpPr txBox="1"/>
          <p:nvPr/>
        </p:nvSpPr>
        <p:spPr>
          <a:xfrm>
            <a:off x="1000125" y="1143000"/>
            <a:ext cx="5572125" cy="4154488"/>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5 – Não assistir ao culto de sábado com a roupa comum de trabalho:</a:t>
            </a:r>
          </a:p>
        </p:txBody>
      </p:sp>
    </p:spTree>
  </p:cSld>
  <p:clrMapOvr>
    <a:masterClrMapping/>
  </p:clrMapOvr>
  <p:transition>
    <p:randomBa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CaixaDeTexto 1">
            <a:extLst>
              <a:ext uri="{FF2B5EF4-FFF2-40B4-BE49-F238E27FC236}">
                <a16:creationId xmlns:a16="http://schemas.microsoft.com/office/drawing/2014/main" id="{7CC37AD1-3FBD-4915-8A82-D41D39514E33}"/>
              </a:ext>
            </a:extLst>
          </p:cNvPr>
          <p:cNvSpPr txBox="1">
            <a:spLocks noChangeArrowheads="1"/>
          </p:cNvSpPr>
          <p:nvPr/>
        </p:nvSpPr>
        <p:spPr bwMode="auto">
          <a:xfrm>
            <a:off x="1785938" y="642938"/>
            <a:ext cx="5286375"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“Muitos precisam ser instruídos quanto ao modo de se apresentarem nas reuniões para o culto do sábado. Não devem comparecer à presença divina com roupa usada no serviço durante a semana. Todos devem ter um traje especial para assistir aos cultos de sábado...”</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III, pág. 22.</a:t>
            </a:r>
          </a:p>
        </p:txBody>
      </p:sp>
    </p:spTree>
  </p:cSld>
  <p:clrMapOvr>
    <a:masterClrMapping/>
  </p:clrMapOvr>
  <p:transition>
    <p:randomBa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5DEE74B-B77E-4D31-BE8A-7CC01FCC61FF}"/>
              </a:ext>
            </a:extLst>
          </p:cNvPr>
          <p:cNvSpPr txBox="1"/>
          <p:nvPr/>
        </p:nvSpPr>
        <p:spPr>
          <a:xfrm>
            <a:off x="1285875" y="2071688"/>
            <a:ext cx="7000875" cy="2124075"/>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6 – Levar os filhos à escola no sábado:</a:t>
            </a:r>
          </a:p>
        </p:txBody>
      </p:sp>
    </p:spTree>
  </p:cSld>
  <p:clrMapOvr>
    <a:masterClrMapping/>
  </p:clrMapOvr>
  <p:transition>
    <p:randomBar/>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CaixaDeTexto 1">
            <a:extLst>
              <a:ext uri="{FF2B5EF4-FFF2-40B4-BE49-F238E27FC236}">
                <a16:creationId xmlns:a16="http://schemas.microsoft.com/office/drawing/2014/main" id="{4CEDA4E0-80C5-47DF-9E00-71D5239519A5}"/>
              </a:ext>
            </a:extLst>
          </p:cNvPr>
          <p:cNvSpPr txBox="1">
            <a:spLocks noChangeArrowheads="1"/>
          </p:cNvSpPr>
          <p:nvPr/>
        </p:nvSpPr>
        <p:spPr bwMode="auto">
          <a:xfrm>
            <a:off x="1571625" y="1214438"/>
            <a:ext cx="62865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 alguns..., têm mandado os filhos à escola no sábado ... os filhos de professores observadores dos mandamentos têm sido mandados ali no sábado...” </a:t>
            </a:r>
          </a:p>
          <a:p>
            <a:pPr algn="ctr" eaLnBrk="1" hangingPunct="1"/>
            <a:r>
              <a:rPr lang="pt-BR" altLang="pt-BR" sz="2800" b="1">
                <a:cs typeface="Arial" panose="020B0604020202020204" pitchFamily="34" charset="0"/>
              </a:rPr>
              <a:t>TS, vol. II, pág. 182.</a:t>
            </a:r>
          </a:p>
        </p:txBody>
      </p:sp>
    </p:spTree>
  </p:cSld>
  <p:clrMapOvr>
    <a:masterClrMapping/>
  </p:clrMapOvr>
  <p:transition>
    <p:randomBa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CaixaDeTexto 1">
            <a:extLst>
              <a:ext uri="{FF2B5EF4-FFF2-40B4-BE49-F238E27FC236}">
                <a16:creationId xmlns:a16="http://schemas.microsoft.com/office/drawing/2014/main" id="{AB911F04-994F-49D8-883C-A4005D86CEC5}"/>
              </a:ext>
            </a:extLst>
          </p:cNvPr>
          <p:cNvSpPr txBox="1">
            <a:spLocks noChangeArrowheads="1"/>
          </p:cNvSpPr>
          <p:nvPr/>
        </p:nvSpPr>
        <p:spPr bwMode="auto">
          <a:xfrm>
            <a:off x="1857375" y="857250"/>
            <a:ext cx="6286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 Deus não consulta nossas conveniências no que respeita a Seus mandamentos...” </a:t>
            </a:r>
          </a:p>
          <a:p>
            <a:pPr algn="ctr" eaLnBrk="1" hangingPunct="1"/>
            <a:r>
              <a:rPr lang="pt-BR" altLang="pt-BR" sz="2800" b="1">
                <a:cs typeface="Arial" panose="020B0604020202020204" pitchFamily="34" charset="0"/>
              </a:rPr>
              <a:t>TS, vol. II, pág. 182.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“Nossos irmãos não podem esperar a aprovação de Deus enquanto põem seus filhos onde lhes é impossível obedecer ao quarto mandamento...”</a:t>
            </a:r>
          </a:p>
          <a:p>
            <a:pPr algn="ctr" eaLnBrk="1" hangingPunct="1"/>
            <a:r>
              <a:rPr lang="pt-BR" altLang="pt-BR" sz="2800" b="1">
                <a:cs typeface="Arial" panose="020B0604020202020204" pitchFamily="34" charset="0"/>
              </a:rPr>
              <a:t>TS, vol. II, pág. 182. </a:t>
            </a:r>
          </a:p>
        </p:txBody>
      </p:sp>
    </p:spTree>
  </p:cSld>
  <p:clrMapOvr>
    <a:masterClrMapping/>
  </p:clrMapOvr>
  <p:transition>
    <p:randomBar/>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BF48EEA-036C-4104-B914-A7586923C720}"/>
              </a:ext>
            </a:extLst>
          </p:cNvPr>
          <p:cNvSpPr txBox="1"/>
          <p:nvPr/>
        </p:nvSpPr>
        <p:spPr>
          <a:xfrm>
            <a:off x="1285875" y="2071688"/>
            <a:ext cx="7000875" cy="2800350"/>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7 – Todo serviço desnecessário deve ser evitado no dia de sábado: </a:t>
            </a: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CaixaDeTexto 1">
            <a:extLst>
              <a:ext uri="{FF2B5EF4-FFF2-40B4-BE49-F238E27FC236}">
                <a16:creationId xmlns:a16="http://schemas.microsoft.com/office/drawing/2014/main" id="{4E5E127B-2568-4E25-A171-744518D9A305}"/>
              </a:ext>
            </a:extLst>
          </p:cNvPr>
          <p:cNvSpPr txBox="1">
            <a:spLocks noChangeArrowheads="1"/>
          </p:cNvSpPr>
          <p:nvPr/>
        </p:nvSpPr>
        <p:spPr bwMode="auto">
          <a:xfrm>
            <a:off x="5214938" y="1285875"/>
            <a:ext cx="3429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 forma como guardamos o sábado reflete nosso grau de intimidade com Deus e o respeito que temos com os ensinos da Palavra.</a:t>
            </a:r>
          </a:p>
        </p:txBody>
      </p:sp>
    </p:spTree>
  </p:cSld>
  <p:clrMapOvr>
    <a:masterClrMapping/>
  </p:clrMapOvr>
  <p:transition>
    <p:randomBar/>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CaixaDeTexto 1">
            <a:extLst>
              <a:ext uri="{FF2B5EF4-FFF2-40B4-BE49-F238E27FC236}">
                <a16:creationId xmlns:a16="http://schemas.microsoft.com/office/drawing/2014/main" id="{2578AA8F-1BF5-4587-B643-898BCB6B5E4C}"/>
              </a:ext>
            </a:extLst>
          </p:cNvPr>
          <p:cNvSpPr txBox="1">
            <a:spLocks noChangeArrowheads="1"/>
          </p:cNvSpPr>
          <p:nvPr/>
        </p:nvSpPr>
        <p:spPr bwMode="auto">
          <a:xfrm>
            <a:off x="1857375" y="857250"/>
            <a:ext cx="62865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 Mas todo serviço desnecessário deve ser evitado. Muitos adiam negligentemente até ao começo do sábado pequeninas coisas que deviam ter sido feitas no dia de preparação... Todo trabalho negligenciado até ao começo do sábado deve ficar por fazer até que ele haja passado.” </a:t>
            </a:r>
          </a:p>
          <a:p>
            <a:pPr algn="ctr" eaLnBrk="1" hangingPunct="1"/>
            <a:r>
              <a:rPr lang="pt-BR" altLang="pt-BR" sz="2800" b="1">
                <a:cs typeface="Arial" panose="020B0604020202020204" pitchFamily="34" charset="0"/>
              </a:rPr>
              <a:t>TS, vol. II, pág.184/185.</a:t>
            </a:r>
          </a:p>
        </p:txBody>
      </p:sp>
    </p:spTree>
  </p:cSld>
  <p:clrMapOvr>
    <a:masterClrMapping/>
  </p:clrMapOvr>
  <p:transition>
    <p:randomBar/>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CaixaDeTexto 1">
            <a:extLst>
              <a:ext uri="{FF2B5EF4-FFF2-40B4-BE49-F238E27FC236}">
                <a16:creationId xmlns:a16="http://schemas.microsoft.com/office/drawing/2014/main" id="{2AB22899-2175-440A-9E50-626A1026E8DB}"/>
              </a:ext>
            </a:extLst>
          </p:cNvPr>
          <p:cNvSpPr txBox="1">
            <a:spLocks noChangeArrowheads="1"/>
          </p:cNvSpPr>
          <p:nvPr/>
        </p:nvSpPr>
        <p:spPr bwMode="auto">
          <a:xfrm>
            <a:off x="1857375" y="857250"/>
            <a:ext cx="6286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 o sábado não deve ser empregado em consertar roupa, cozer o alimento, nem em divertimento ou quaisquer outras ocupações mundanas...” </a:t>
            </a:r>
          </a:p>
          <a:p>
            <a:pPr algn="ctr" eaLnBrk="1" hangingPunct="1"/>
            <a:r>
              <a:rPr lang="pt-BR" altLang="pt-BR" sz="2800" b="1">
                <a:cs typeface="Arial" panose="020B0604020202020204" pitchFamily="34" charset="0"/>
              </a:rPr>
              <a:t>TS,vol. III, pág. 22.</a:t>
            </a:r>
          </a:p>
        </p:txBody>
      </p:sp>
    </p:spTree>
  </p:cSld>
  <p:clrMapOvr>
    <a:masterClrMapping/>
  </p:clrMapOvr>
  <p:transition>
    <p:randomBar/>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393FA57-94B0-46D4-A72A-BA25DCA82D09}"/>
              </a:ext>
            </a:extLst>
          </p:cNvPr>
          <p:cNvSpPr txBox="1"/>
          <p:nvPr/>
        </p:nvSpPr>
        <p:spPr>
          <a:xfrm>
            <a:off x="3857625" y="2000250"/>
            <a:ext cx="4714875" cy="2124075"/>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8 – Comer demais no sábado: </a:t>
            </a:r>
          </a:p>
        </p:txBody>
      </p:sp>
    </p:spTree>
  </p:cSld>
  <p:clrMapOvr>
    <a:masterClrMapping/>
  </p:clrMapOvr>
  <p:transition>
    <p:randomBa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CaixaDeTexto 1">
            <a:extLst>
              <a:ext uri="{FF2B5EF4-FFF2-40B4-BE49-F238E27FC236}">
                <a16:creationId xmlns:a16="http://schemas.microsoft.com/office/drawing/2014/main" id="{E23302D8-BC70-4F85-B270-E9F0B2713E12}"/>
              </a:ext>
            </a:extLst>
          </p:cNvPr>
          <p:cNvSpPr txBox="1">
            <a:spLocks noChangeArrowheads="1"/>
          </p:cNvSpPr>
          <p:nvPr/>
        </p:nvSpPr>
        <p:spPr bwMode="auto">
          <a:xfrm>
            <a:off x="1928813" y="1143000"/>
            <a:ext cx="62865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"Não devemos, no sábado, aumentar a quantidade de alimento ou preparar maior variedade do que noutros dias. Ao contrário, a refeição no sábado deve ser mais simples, convindo comer menos do que comumente, a fim de ter o espírito claro e em condições de compreender os temas espirituais...</a:t>
            </a:r>
          </a:p>
        </p:txBody>
      </p:sp>
    </p:spTree>
  </p:cSld>
  <p:clrMapOvr>
    <a:masterClrMapping/>
  </p:clrMapOvr>
  <p:transition>
    <p:randomBa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CaixaDeTexto 1">
            <a:extLst>
              <a:ext uri="{FF2B5EF4-FFF2-40B4-BE49-F238E27FC236}">
                <a16:creationId xmlns:a16="http://schemas.microsoft.com/office/drawing/2014/main" id="{F4CCF772-6C5B-4665-A8F4-3769AC7B6917}"/>
              </a:ext>
            </a:extLst>
          </p:cNvPr>
          <p:cNvSpPr txBox="1">
            <a:spLocks noChangeArrowheads="1"/>
          </p:cNvSpPr>
          <p:nvPr/>
        </p:nvSpPr>
        <p:spPr bwMode="auto">
          <a:xfrm>
            <a:off x="2071688" y="1000125"/>
            <a:ext cx="6286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...Por comer demais aos sábados, muitos têm contribuído mais do que imaginam para desonrar à Deus... Embora deva a gente abster-se de cozinhar aos sábados, não é necessário ingerir a comida fria ... As refeições, posto que simples, devem ser apetitosas e atraentes...”</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 TS, vol. III, pág. 23/24.</a:t>
            </a:r>
          </a:p>
        </p:txBody>
      </p:sp>
    </p:spTree>
  </p:cSld>
  <p:clrMapOvr>
    <a:masterClrMapping/>
  </p:clrMapOvr>
  <p:transition>
    <p:randomBar/>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D4BC87C-3BE0-420E-A748-9812ABEC9D1C}"/>
              </a:ext>
            </a:extLst>
          </p:cNvPr>
          <p:cNvSpPr txBox="1"/>
          <p:nvPr/>
        </p:nvSpPr>
        <p:spPr>
          <a:xfrm>
            <a:off x="1285875" y="2071688"/>
            <a:ext cx="7000875" cy="1446212"/>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9 - Evitar viagens nesse dia: </a:t>
            </a:r>
          </a:p>
        </p:txBody>
      </p:sp>
    </p:spTree>
  </p:cSld>
  <p:clrMapOvr>
    <a:masterClrMapping/>
  </p:clrMapOvr>
  <p:transition>
    <p:randomBa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CaixaDeTexto 1">
            <a:extLst>
              <a:ext uri="{FF2B5EF4-FFF2-40B4-BE49-F238E27FC236}">
                <a16:creationId xmlns:a16="http://schemas.microsoft.com/office/drawing/2014/main" id="{8808D94B-A91A-439A-BD2B-F7D24E0735A1}"/>
              </a:ext>
            </a:extLst>
          </p:cNvPr>
          <p:cNvSpPr txBox="1">
            <a:spLocks noChangeArrowheads="1"/>
          </p:cNvSpPr>
          <p:nvPr/>
        </p:nvSpPr>
        <p:spPr bwMode="auto">
          <a:xfrm>
            <a:off x="1857375" y="1071563"/>
            <a:ext cx="6286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“Se desejamos a benção prometida aos obedientes, devemos observar mais estritamente o sábado. Temo que muitas vezes empreendamos nesse dia viagens que bem poderiam ser evitadas... devemos ser mais escrupulosos quanto a viagens nesse dia, por terra ou mar...”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III, pág. 26.</a:t>
            </a:r>
          </a:p>
        </p:txBody>
      </p:sp>
    </p:spTree>
  </p:cSld>
  <p:clrMapOvr>
    <a:masterClrMapping/>
  </p:clrMapOvr>
  <p:transition>
    <p:randomBa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ACE3B83D-BE4D-4D36-85E2-290A368432C9}"/>
              </a:ext>
            </a:extLst>
          </p:cNvPr>
          <p:cNvSpPr txBox="1"/>
          <p:nvPr/>
        </p:nvSpPr>
        <p:spPr>
          <a:xfrm>
            <a:off x="857250" y="1214438"/>
            <a:ext cx="5429250" cy="4154487"/>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10 – Não falar, nem fazer negócios ou tratos comerciais no sábado: </a:t>
            </a:r>
          </a:p>
        </p:txBody>
      </p:sp>
    </p:spTree>
  </p:cSld>
  <p:clrMapOvr>
    <a:masterClrMapping/>
  </p:clrMapOvr>
  <p:transition>
    <p:randomBa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CaixaDeTexto 1">
            <a:extLst>
              <a:ext uri="{FF2B5EF4-FFF2-40B4-BE49-F238E27FC236}">
                <a16:creationId xmlns:a16="http://schemas.microsoft.com/office/drawing/2014/main" id="{324F0317-FBF3-4551-9B9D-DB9920219244}"/>
              </a:ext>
            </a:extLst>
          </p:cNvPr>
          <p:cNvSpPr txBox="1">
            <a:spLocks noChangeArrowheads="1"/>
          </p:cNvSpPr>
          <p:nvPr/>
        </p:nvSpPr>
        <p:spPr bwMode="auto">
          <a:xfrm>
            <a:off x="1857375" y="2214563"/>
            <a:ext cx="62865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“...Não devemos, entretanto, falar acerca de negócios nem entabular qualquer conversação mundana ...”</a:t>
            </a:r>
          </a:p>
          <a:p>
            <a:pPr algn="ctr" eaLnBrk="1" hangingPunct="1"/>
            <a:r>
              <a:rPr lang="pt-BR" altLang="pt-BR" sz="2800" b="1">
                <a:cs typeface="Arial" panose="020B0604020202020204" pitchFamily="34" charset="0"/>
              </a:rPr>
              <a:t> TS, vol. III, pág. 26/27.</a:t>
            </a:r>
          </a:p>
        </p:txBody>
      </p:sp>
    </p:spTree>
  </p:cSld>
  <p:clrMapOvr>
    <a:masterClrMapping/>
  </p:clrMapOvr>
  <p:transition>
    <p:randomBar/>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CaixaDeTexto 1">
            <a:extLst>
              <a:ext uri="{FF2B5EF4-FFF2-40B4-BE49-F238E27FC236}">
                <a16:creationId xmlns:a16="http://schemas.microsoft.com/office/drawing/2014/main" id="{91347185-813C-46DD-9234-EA6908A76CE3}"/>
              </a:ext>
            </a:extLst>
          </p:cNvPr>
          <p:cNvSpPr txBox="1">
            <a:spLocks noChangeArrowheads="1"/>
          </p:cNvSpPr>
          <p:nvPr/>
        </p:nvSpPr>
        <p:spPr bwMode="auto">
          <a:xfrm>
            <a:off x="1714500" y="1857375"/>
            <a:ext cx="6286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“Não devemos... permitir que encargos e transações comerciais nos desviem o espírito do sábado do Senhor... Nem devemos permitir que nossa mente sequer pouse em coisas de caráter mundano.”</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 pág. 279.</a:t>
            </a:r>
          </a:p>
        </p:txBody>
      </p:sp>
    </p:spTree>
  </p:cSld>
  <p:clrMapOvr>
    <a:masterClrMapping/>
  </p:clrMapOvr>
  <p:transition>
    <p:randomBa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CaixaDeTexto 1">
            <a:extLst>
              <a:ext uri="{FF2B5EF4-FFF2-40B4-BE49-F238E27FC236}">
                <a16:creationId xmlns:a16="http://schemas.microsoft.com/office/drawing/2014/main" id="{94573E1E-A138-430E-945E-32BEF6BAE1F3}"/>
              </a:ext>
            </a:extLst>
          </p:cNvPr>
          <p:cNvSpPr txBox="1">
            <a:spLocks noChangeArrowheads="1"/>
          </p:cNvSpPr>
          <p:nvPr/>
        </p:nvSpPr>
        <p:spPr bwMode="auto">
          <a:xfrm>
            <a:off x="5143500" y="1357313"/>
            <a:ext cx="3429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15 questões que não agradam a Deus no sábado na Bíblia e no Espírito de Profecia.</a:t>
            </a:r>
          </a:p>
        </p:txBody>
      </p:sp>
    </p:spTree>
  </p:cSld>
  <p:clrMapOvr>
    <a:masterClrMapping/>
  </p:clrMapOvr>
  <p:transition>
    <p:randomBa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CaixaDeTexto 1">
            <a:extLst>
              <a:ext uri="{FF2B5EF4-FFF2-40B4-BE49-F238E27FC236}">
                <a16:creationId xmlns:a16="http://schemas.microsoft.com/office/drawing/2014/main" id="{F5B0080F-7B7C-4133-A008-496F9D4A49AC}"/>
              </a:ext>
            </a:extLst>
          </p:cNvPr>
          <p:cNvSpPr txBox="1">
            <a:spLocks noChangeArrowheads="1"/>
          </p:cNvSpPr>
          <p:nvPr/>
        </p:nvSpPr>
        <p:spPr bwMode="auto">
          <a:xfrm>
            <a:off x="1928813" y="1071563"/>
            <a:ext cx="62865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“Os que não se acham inteiramente convertidos à verdade, deixam com freqüência que a mente lhes corra as soltas sobre negócios mundanos e se bem que repousem dos labores físicos no sábado, a língua fala do que esta no espírito, daí essas conversas sobre gado, colheitas, prejuízos e lucros. Tudo isto é violação do sábado ...”</a:t>
            </a:r>
          </a:p>
          <a:p>
            <a:pPr algn="ctr" eaLnBrk="1" hangingPunct="1"/>
            <a:r>
              <a:rPr lang="pt-BR" altLang="pt-BR" sz="2800" b="1">
                <a:cs typeface="Arial" panose="020B0604020202020204" pitchFamily="34" charset="0"/>
              </a:rPr>
              <a:t>TS, vol. I, pág. 291.</a:t>
            </a:r>
          </a:p>
        </p:txBody>
      </p:sp>
    </p:spTree>
  </p:cSld>
  <p:clrMapOvr>
    <a:masterClrMapping/>
  </p:clrMapOvr>
  <p:transition>
    <p:randomBar/>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E41196B-6095-4082-8878-1BA2361F9F34}"/>
              </a:ext>
            </a:extLst>
          </p:cNvPr>
          <p:cNvSpPr txBox="1"/>
          <p:nvPr/>
        </p:nvSpPr>
        <p:spPr>
          <a:xfrm>
            <a:off x="785813" y="1500188"/>
            <a:ext cx="5572125" cy="2800350"/>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11-  Procurar prazeres, divertimentos, jogos, etc.:</a:t>
            </a:r>
          </a:p>
        </p:txBody>
      </p:sp>
    </p:spTree>
  </p:cSld>
  <p:clrMapOvr>
    <a:masterClrMapping/>
  </p:clrMapOvr>
  <p:transition>
    <p:randomBa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2770" name="CaixaDeTexto 1">
            <a:extLst>
              <a:ext uri="{FF2B5EF4-FFF2-40B4-BE49-F238E27FC236}">
                <a16:creationId xmlns:a16="http://schemas.microsoft.com/office/drawing/2014/main" id="{1CB14C2C-2DEC-4F9A-9E80-06F210209382}"/>
              </a:ext>
            </a:extLst>
          </p:cNvPr>
          <p:cNvSpPr txBox="1">
            <a:spLocks noChangeArrowheads="1"/>
          </p:cNvSpPr>
          <p:nvPr/>
        </p:nvSpPr>
        <p:spPr bwMode="auto">
          <a:xfrm>
            <a:off x="1857375" y="1785938"/>
            <a:ext cx="62865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“...Procurar prazeres, jogar bola, nadar, não era uma necessidade, mas pecaminosa negligência do dia sagrado santificado por Jeová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 ME, vol. III, pág. 258.</a:t>
            </a:r>
          </a:p>
        </p:txBody>
      </p:sp>
    </p:spTree>
  </p:cSld>
  <p:clrMapOvr>
    <a:masterClrMapping/>
  </p:clrMapOvr>
  <p:transition>
    <p:randomBar/>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2460CF47-8AC2-452E-82DE-BCC4FFE59652}"/>
              </a:ext>
            </a:extLst>
          </p:cNvPr>
          <p:cNvSpPr txBox="1"/>
          <p:nvPr/>
        </p:nvSpPr>
        <p:spPr>
          <a:xfrm>
            <a:off x="3357563" y="1857375"/>
            <a:ext cx="5286375" cy="3478213"/>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12 – Dormir na igreja ou em casa desagrada a Deus: </a:t>
            </a:r>
          </a:p>
        </p:txBody>
      </p:sp>
    </p:spTree>
  </p:cSld>
  <p:clrMapOvr>
    <a:masterClrMapping/>
  </p:clrMapOvr>
  <p:transition>
    <p:randomBa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4818" name="CaixaDeTexto 1">
            <a:extLst>
              <a:ext uri="{FF2B5EF4-FFF2-40B4-BE49-F238E27FC236}">
                <a16:creationId xmlns:a16="http://schemas.microsoft.com/office/drawing/2014/main" id="{70C888E4-8659-4227-B200-6D0CEF118815}"/>
              </a:ext>
            </a:extLst>
          </p:cNvPr>
          <p:cNvSpPr txBox="1">
            <a:spLocks noChangeArrowheads="1"/>
          </p:cNvSpPr>
          <p:nvPr/>
        </p:nvSpPr>
        <p:spPr bwMode="auto">
          <a:xfrm>
            <a:off x="1785938" y="1428750"/>
            <a:ext cx="62865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“Ninguém vá a igreja para dormir. O sono é coisa que não deve manifestar-se na casa de Deus... O sábado não deve ser passado em ociosidade, mas tanto em casa como na igreja, cumpre-nos manifestar espírito de adoração ...”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III, pág. 28. </a:t>
            </a:r>
          </a:p>
        </p:txBody>
      </p:sp>
    </p:spTree>
  </p:cSld>
  <p:clrMapOvr>
    <a:masterClrMapping/>
  </p:clrMapOvr>
  <p:transition>
    <p:randomBar/>
  </p:transition>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2" name="CaixaDeTexto 1">
            <a:extLst>
              <a:ext uri="{FF2B5EF4-FFF2-40B4-BE49-F238E27FC236}">
                <a16:creationId xmlns:a16="http://schemas.microsoft.com/office/drawing/2014/main" id="{CC98D6EC-84DF-4CFC-AB4B-02F964910857}"/>
              </a:ext>
            </a:extLst>
          </p:cNvPr>
          <p:cNvSpPr txBox="1">
            <a:spLocks noChangeArrowheads="1"/>
          </p:cNvSpPr>
          <p:nvPr/>
        </p:nvSpPr>
        <p:spPr bwMode="auto">
          <a:xfrm>
            <a:off x="1785938" y="1357313"/>
            <a:ext cx="62865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 Desagrada a Deus que os observadores do sábado durmam durante muito tempo no sábado...” </a:t>
            </a:r>
          </a:p>
          <a:p>
            <a:pPr algn="ctr" eaLnBrk="1" hangingPunct="1"/>
            <a:r>
              <a:rPr lang="pt-BR" altLang="pt-BR" sz="2800" b="1">
                <a:cs typeface="Arial" panose="020B0604020202020204" pitchFamily="34" charset="0"/>
              </a:rPr>
              <a:t>“Que flagrante afronta é roubar o homem o único dia santificado de Jeová, e dele se apropriar para seus próprios fins egoístas.”</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 pág. 291.</a:t>
            </a:r>
          </a:p>
        </p:txBody>
      </p:sp>
    </p:spTree>
  </p:cSld>
  <p:clrMapOvr>
    <a:masterClrMapping/>
  </p:clrMapOvr>
  <p:transition>
    <p:randomBar/>
  </p:transition>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F205217-AD27-4F09-BD96-670A5D6A966D}"/>
              </a:ext>
            </a:extLst>
          </p:cNvPr>
          <p:cNvSpPr txBox="1"/>
          <p:nvPr/>
        </p:nvSpPr>
        <p:spPr>
          <a:xfrm>
            <a:off x="3786188" y="1714500"/>
            <a:ext cx="5143500" cy="3478213"/>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13 – Que a casa de Deus não seja profanada pelos filhos: </a:t>
            </a:r>
          </a:p>
        </p:txBody>
      </p:sp>
    </p:spTree>
  </p:cSld>
  <p:clrMapOvr>
    <a:masterClrMapping/>
  </p:clrMapOvr>
  <p:transition>
    <p:randomBar/>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CaixaDeTexto 1">
            <a:extLst>
              <a:ext uri="{FF2B5EF4-FFF2-40B4-BE49-F238E27FC236}">
                <a16:creationId xmlns:a16="http://schemas.microsoft.com/office/drawing/2014/main" id="{F9D6F157-B841-4C88-A50D-E8ABA12332FB}"/>
              </a:ext>
            </a:extLst>
          </p:cNvPr>
          <p:cNvSpPr txBox="1">
            <a:spLocks noChangeArrowheads="1"/>
          </p:cNvSpPr>
          <p:nvPr/>
        </p:nvSpPr>
        <p:spPr bwMode="auto">
          <a:xfrm>
            <a:off x="2000250" y="2000250"/>
            <a:ext cx="6286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 casa de Deus é profanada e o sábado é violado pelos filhos de observadores do sábado. Eles correm pela casa, brincam, conversam e manifestam seu mau humor nas próprias reuniões...”</a:t>
            </a:r>
          </a:p>
        </p:txBody>
      </p:sp>
    </p:spTree>
  </p:cSld>
  <p:clrMapOvr>
    <a:masterClrMapping/>
  </p:clrMapOvr>
  <p:transition>
    <p:randomBa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E03F2AAC-4DFA-4482-A71D-7D5703F80B66}"/>
              </a:ext>
            </a:extLst>
          </p:cNvPr>
          <p:cNvSpPr txBox="1"/>
          <p:nvPr/>
        </p:nvSpPr>
        <p:spPr>
          <a:xfrm>
            <a:off x="3286125" y="2357438"/>
            <a:ext cx="5857875" cy="2124075"/>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14 – Conversas mundanas no sábado:</a:t>
            </a:r>
          </a:p>
        </p:txBody>
      </p:sp>
    </p:spTree>
  </p:cSld>
  <p:clrMapOvr>
    <a:masterClrMapping/>
  </p:clrMapOvr>
  <p:transition>
    <p:randomBa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8" name="CaixaDeTexto 1">
            <a:extLst>
              <a:ext uri="{FF2B5EF4-FFF2-40B4-BE49-F238E27FC236}">
                <a16:creationId xmlns:a16="http://schemas.microsoft.com/office/drawing/2014/main" id="{35D692FE-42AA-42BA-BF56-F5527E76F284}"/>
              </a:ext>
            </a:extLst>
          </p:cNvPr>
          <p:cNvSpPr txBox="1">
            <a:spLocks noChangeArrowheads="1"/>
          </p:cNvSpPr>
          <p:nvPr/>
        </p:nvSpPr>
        <p:spPr bwMode="auto">
          <a:xfrm>
            <a:off x="1857375" y="642938"/>
            <a:ext cx="62865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“Os ministros de Jesus devem colocar-se como reprovadores daqueles que deixam de lembrar-se do sábado para o santificar. Bondosa e solenemente, cumpre-lhes reprovar os que se empenham em conversação mundana no dia de sábado, professando ao mesmo tempo serem seus observadores. Devem estimular a consagração a Deus no Seu santo dia.”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 pág. 292.</a:t>
            </a:r>
          </a:p>
        </p:txBody>
      </p:sp>
    </p:spTree>
  </p:cSld>
  <p:clrMapOvr>
    <a:masterClrMapping/>
  </p:clrMapOvr>
  <p:transition>
    <p:randomBa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6A12141C-94EB-4D29-98AE-F74CDB2186DE}"/>
              </a:ext>
            </a:extLst>
          </p:cNvPr>
          <p:cNvSpPr txBox="1"/>
          <p:nvPr/>
        </p:nvSpPr>
        <p:spPr>
          <a:xfrm>
            <a:off x="3143250" y="2214563"/>
            <a:ext cx="5786438" cy="1878012"/>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1 – Trabalhar no sábado:</a:t>
            </a:r>
          </a:p>
          <a:p>
            <a:pPr algn="ctr" eaLnBrk="1" fontAlgn="auto" hangingPunct="1">
              <a:spcBef>
                <a:spcPts val="0"/>
              </a:spcBef>
              <a:spcAft>
                <a:spcPts val="0"/>
              </a:spcAft>
              <a:defRPr/>
            </a:pPr>
            <a:r>
              <a:rPr lang="pt-BR" sz="2800" b="1" dirty="0">
                <a:cs typeface="Arial" pitchFamily="34" charset="0"/>
              </a:rPr>
              <a:t>(Êxodo 20:8-11)</a:t>
            </a:r>
          </a:p>
        </p:txBody>
      </p:sp>
    </p:spTree>
  </p:cSld>
  <p:clrMapOvr>
    <a:masterClrMapping/>
  </p:clrMapOvr>
  <p:transition>
    <p:randomBar/>
  </p:transition>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62" name="CaixaDeTexto 1">
            <a:extLst>
              <a:ext uri="{FF2B5EF4-FFF2-40B4-BE49-F238E27FC236}">
                <a16:creationId xmlns:a16="http://schemas.microsoft.com/office/drawing/2014/main" id="{84C531E1-75E6-4C9C-A717-3B0529A45D5F}"/>
              </a:ext>
            </a:extLst>
          </p:cNvPr>
          <p:cNvSpPr txBox="1">
            <a:spLocks noChangeArrowheads="1"/>
          </p:cNvSpPr>
          <p:nvPr/>
        </p:nvSpPr>
        <p:spPr bwMode="auto">
          <a:xfrm>
            <a:off x="2000250" y="1071563"/>
            <a:ext cx="62865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“...Coisa alguma que possa aos olhos do Céu ser considerada transgressão do santo sábado, deve deixar-se por dizer ou fazer, para ser dita e feita no sábado ... o quarto mandamento é virtualmente transgredido mediante o conversar-se sobre cosias mundanas, ou leves e frívolas...”</a:t>
            </a:r>
          </a:p>
          <a:p>
            <a:pPr algn="ctr" eaLnBrk="1" hangingPunct="1"/>
            <a:r>
              <a:rPr lang="pt-BR" altLang="pt-BR" sz="2800" b="1">
                <a:cs typeface="Arial" panose="020B0604020202020204" pitchFamily="34" charset="0"/>
              </a:rPr>
              <a:t>TS, vol. I, pág. 290.</a:t>
            </a:r>
          </a:p>
        </p:txBody>
      </p:sp>
    </p:spTree>
  </p:cSld>
  <p:clrMapOvr>
    <a:masterClrMapping/>
  </p:clrMapOvr>
  <p:transition>
    <p:randomBa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764A89C6-8D73-4FF4-AB97-CAE49B188179}"/>
              </a:ext>
            </a:extLst>
          </p:cNvPr>
          <p:cNvSpPr txBox="1"/>
          <p:nvPr/>
        </p:nvSpPr>
        <p:spPr>
          <a:xfrm>
            <a:off x="857250" y="1785938"/>
            <a:ext cx="5000625" cy="2800350"/>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15 – Ao que despreza o dia de sábado: </a:t>
            </a:r>
          </a:p>
        </p:txBody>
      </p:sp>
    </p:spTree>
  </p:cSld>
  <p:clrMapOvr>
    <a:masterClrMapping/>
  </p:clrMapOvr>
  <p:transition>
    <p:randomBa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3010" name="CaixaDeTexto 1">
            <a:extLst>
              <a:ext uri="{FF2B5EF4-FFF2-40B4-BE49-F238E27FC236}">
                <a16:creationId xmlns:a16="http://schemas.microsoft.com/office/drawing/2014/main" id="{6D95E168-B4D6-47ED-90A6-E5BB770C5091}"/>
              </a:ext>
            </a:extLst>
          </p:cNvPr>
          <p:cNvSpPr txBox="1">
            <a:spLocks noChangeArrowheads="1"/>
          </p:cNvSpPr>
          <p:nvPr/>
        </p:nvSpPr>
        <p:spPr bwMode="auto">
          <a:xfrm>
            <a:off x="1571625" y="1928813"/>
            <a:ext cx="5715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 Ninguém que desrespeite o quarto mandamento, depois de haver compreendido as reivindicações do sábado, pode ser tido como inocente a vista de Deus.”</a:t>
            </a:r>
          </a:p>
          <a:p>
            <a:pPr algn="ctr" eaLnBrk="1" hangingPunct="1"/>
            <a:r>
              <a:rPr lang="pt-BR" altLang="pt-BR" sz="2800" b="1">
                <a:cs typeface="Arial" panose="020B0604020202020204" pitchFamily="34" charset="0"/>
              </a:rPr>
              <a:t>TS, vol. I, pág. 494.</a:t>
            </a:r>
          </a:p>
        </p:txBody>
      </p:sp>
    </p:spTree>
  </p:cSld>
  <p:clrMapOvr>
    <a:masterClrMapping/>
  </p:clrMapOvr>
  <p:transition>
    <p:randomBa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CaixaDeTexto 1">
            <a:extLst>
              <a:ext uri="{FF2B5EF4-FFF2-40B4-BE49-F238E27FC236}">
                <a16:creationId xmlns:a16="http://schemas.microsoft.com/office/drawing/2014/main" id="{8285F2B3-2878-40F8-AB8E-766E4FAA86FA}"/>
              </a:ext>
            </a:extLst>
          </p:cNvPr>
          <p:cNvSpPr txBox="1">
            <a:spLocks noChangeArrowheads="1"/>
          </p:cNvSpPr>
          <p:nvPr/>
        </p:nvSpPr>
        <p:spPr bwMode="auto">
          <a:xfrm>
            <a:off x="1857375" y="785813"/>
            <a:ext cx="5715000"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“...Por tanto tempo seguiu suas próprias conveniências a respeito da observância do sábado, que sua mente se tornou inapta para receber impressões quanto ao seu procedimento de desobediência, entretanto, nem por isso é menos responsável, pois o irmão mesmo se pôs nessas condições...”</a:t>
            </a:r>
          </a:p>
          <a:p>
            <a:pPr algn="ctr" eaLnBrk="1" hangingPunct="1"/>
            <a:r>
              <a:rPr lang="pt-BR" altLang="pt-BR" sz="2800" b="1">
                <a:cs typeface="Arial" panose="020B0604020202020204" pitchFamily="34" charset="0"/>
              </a:rPr>
              <a:t>TS, vol. I, pág. 502.</a:t>
            </a:r>
          </a:p>
        </p:txBody>
      </p:sp>
    </p:spTree>
  </p:cSld>
  <p:clrMapOvr>
    <a:masterClrMapping/>
  </p:clrMapOvr>
  <p:transition>
    <p:randomBa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CaixaDeTexto 1">
            <a:extLst>
              <a:ext uri="{FF2B5EF4-FFF2-40B4-BE49-F238E27FC236}">
                <a16:creationId xmlns:a16="http://schemas.microsoft.com/office/drawing/2014/main" id="{D967C499-FCF2-49F6-903E-EDDDDAA4614A}"/>
              </a:ext>
            </a:extLst>
          </p:cNvPr>
          <p:cNvSpPr txBox="1">
            <a:spLocks noChangeArrowheads="1"/>
          </p:cNvSpPr>
          <p:nvPr/>
        </p:nvSpPr>
        <p:spPr bwMode="auto">
          <a:xfrm>
            <a:off x="1714500" y="2286000"/>
            <a:ext cx="62865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“Toda vez que o irmão se põem a trabalhar no dia de sábado, nega virtualmente sua fé.”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TS,vol. I, pág. 497. </a:t>
            </a:r>
          </a:p>
          <a:p>
            <a:pPr algn="ctr" eaLnBrk="1" hangingPunct="1"/>
            <a:endParaRPr lang="pt-BR" altLang="pt-BR" sz="2800" b="1">
              <a:cs typeface="Arial" panose="020B0604020202020204" pitchFamily="34" charset="0"/>
            </a:endParaRPr>
          </a:p>
        </p:txBody>
      </p:sp>
    </p:spTree>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CaixaDeTexto 1">
            <a:extLst>
              <a:ext uri="{FF2B5EF4-FFF2-40B4-BE49-F238E27FC236}">
                <a16:creationId xmlns:a16="http://schemas.microsoft.com/office/drawing/2014/main" id="{B2304B32-F19E-40AE-B388-BFB0129A24C4}"/>
              </a:ext>
            </a:extLst>
          </p:cNvPr>
          <p:cNvSpPr txBox="1">
            <a:spLocks noChangeArrowheads="1"/>
          </p:cNvSpPr>
          <p:nvPr/>
        </p:nvSpPr>
        <p:spPr bwMode="auto">
          <a:xfrm>
            <a:off x="1714500" y="1357313"/>
            <a:ext cx="6286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“Muitos se desculpam de violarem o sábado, referindo-se ao seu exemplo ... empreendimentos seculares ... o irmão se defrontara com muitas almas no juízo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 pág. 498. </a:t>
            </a:r>
          </a:p>
        </p:txBody>
      </p:sp>
    </p:spTree>
  </p:cSld>
  <p:clrMapOvr>
    <a:masterClrMapping/>
  </p:clrMapOvr>
  <p:transition>
    <p:randomBa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CaixaDeTexto 1">
            <a:extLst>
              <a:ext uri="{FF2B5EF4-FFF2-40B4-BE49-F238E27FC236}">
                <a16:creationId xmlns:a16="http://schemas.microsoft.com/office/drawing/2014/main" id="{864A17B4-5138-4E46-9E6C-806D084F90E1}"/>
              </a:ext>
            </a:extLst>
          </p:cNvPr>
          <p:cNvSpPr txBox="1">
            <a:spLocks noChangeArrowheads="1"/>
          </p:cNvSpPr>
          <p:nvPr/>
        </p:nvSpPr>
        <p:spPr bwMode="auto">
          <a:xfrm>
            <a:off x="1785938" y="2214563"/>
            <a:ext cx="62865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“As circunstâncias não justificam a quem quer que seja, para trabalhar no sábado por amor do secular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 TS, vol. I, pág. 499.</a:t>
            </a:r>
          </a:p>
        </p:txBody>
      </p:sp>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0F9FCAB2-FCB0-486A-8B2C-9B7A9812F10F}"/>
              </a:ext>
            </a:extLst>
          </p:cNvPr>
          <p:cNvSpPr txBox="1"/>
          <p:nvPr/>
        </p:nvSpPr>
        <p:spPr>
          <a:xfrm>
            <a:off x="2857500" y="2000250"/>
            <a:ext cx="5929313" cy="2800350"/>
          </a:xfrm>
          <a:prstGeom prst="rect">
            <a:avLst/>
          </a:prstGeom>
          <a:noFill/>
        </p:spPr>
        <p:txBody>
          <a:bodyPr>
            <a:spAutoFit/>
          </a:bodyPr>
          <a:lstStyle/>
          <a:p>
            <a:pPr algn="ctr" eaLnBrk="1" fontAlgn="auto" hangingPunct="1">
              <a:spcBef>
                <a:spcPts val="0"/>
              </a:spcBef>
              <a:spcAft>
                <a:spcPts val="0"/>
              </a:spcAft>
              <a:defRPr/>
            </a:pPr>
            <a:r>
              <a:rPr lang="pt-BR" sz="4400" cap="all" dirty="0">
                <a:solidFill>
                  <a:srgbClr val="FFFF00"/>
                </a:solidFill>
                <a:latin typeface="Arial Black" pitchFamily="34" charset="0"/>
                <a:cs typeface="Arial" pitchFamily="34" charset="0"/>
              </a:rPr>
              <a:t>2 - Não é aceitável a observância parcial: </a:t>
            </a:r>
          </a:p>
        </p:txBody>
      </p:sp>
    </p:spTree>
  </p:cSld>
  <p:clrMapOvr>
    <a:masterClrMapping/>
  </p:clrMapOvr>
  <p:transition>
    <p:randomBa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CaixaDeTexto 1">
            <a:extLst>
              <a:ext uri="{FF2B5EF4-FFF2-40B4-BE49-F238E27FC236}">
                <a16:creationId xmlns:a16="http://schemas.microsoft.com/office/drawing/2014/main" id="{2B30CF72-B245-4C28-A2DE-548201F2CEE1}"/>
              </a:ext>
            </a:extLst>
          </p:cNvPr>
          <p:cNvSpPr txBox="1">
            <a:spLocks noChangeArrowheads="1"/>
          </p:cNvSpPr>
          <p:nvPr/>
        </p:nvSpPr>
        <p:spPr bwMode="auto">
          <a:xfrm>
            <a:off x="1285875" y="857250"/>
            <a:ext cx="721518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b="1">
                <a:cs typeface="Arial" panose="020B0604020202020204" pitchFamily="34" charset="0"/>
              </a:rPr>
              <a:t>"Não é aceitável ao Senhor uma parcial observância da lei do sábado, e isso tem sobre o espírito dos pecadores pior efeito do que se o irmão não fizesse profissão de observador do sábado. Eles percebem que sua vida contradiz sua crença, e perdem a fé no cristianismo. O Senhor toma a sério o que diz, e não é impunemente que o homem põe de parte Seus mandamentos". </a:t>
            </a:r>
          </a:p>
          <a:p>
            <a:pPr algn="ctr" eaLnBrk="1" hangingPunct="1"/>
            <a:endParaRPr lang="pt-BR" altLang="pt-BR" sz="2800" b="1">
              <a:cs typeface="Arial" panose="020B0604020202020204" pitchFamily="34" charset="0"/>
            </a:endParaRPr>
          </a:p>
          <a:p>
            <a:pPr algn="ctr" eaLnBrk="1" hangingPunct="1"/>
            <a:r>
              <a:rPr lang="pt-BR" altLang="pt-BR" sz="2800" b="1">
                <a:cs typeface="Arial" panose="020B0604020202020204" pitchFamily="34" charset="0"/>
              </a:rPr>
              <a:t>TS, vol. I, pág. 495. </a:t>
            </a:r>
          </a:p>
        </p:txBody>
      </p:sp>
    </p:spTree>
  </p:cSld>
  <p:clrMapOvr>
    <a:masterClrMapping/>
  </p:clrMapOvr>
  <p:transition>
    <p:randomBar/>
  </p:transition>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1419</Words>
  <Application>Microsoft Office PowerPoint</Application>
  <PresentationFormat>Apresentação na tela (4:3)</PresentationFormat>
  <Paragraphs>86</Paragraphs>
  <Slides>43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43</vt:i4>
      </vt:variant>
    </vt:vector>
  </HeadingPairs>
  <TitlesOfParts>
    <vt:vector size="47" baseType="lpstr">
      <vt:lpstr>Arial</vt:lpstr>
      <vt:lpstr>Calibri</vt:lpstr>
      <vt:lpstr>Arial Black</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BergamoseiferT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SM1501-1510</dc:title>
  <dc:subject>SM-SEMANA DE MORDOMIA 2010</dc:subject>
  <dc:creator>Pr. MARCELO AUGUSTO DE CARVALHO</dc:creator>
  <cp:keywords>www.4tons.com</cp:keywords>
  <dc:description>COMÉRCIO PROIBIDO. USO PESSOAL</dc:description>
  <cp:lastModifiedBy>Pr. Marcelo Carvalho</cp:lastModifiedBy>
  <cp:revision>2</cp:revision>
  <dcterms:created xsi:type="dcterms:W3CDTF">2009-06-28T14:24:58Z</dcterms:created>
  <dcterms:modified xsi:type="dcterms:W3CDTF">2019-10-21T12:47:43Z</dcterms:modified>
  <cp:category>SM-SEMANA DE MORDOMIA</cp:category>
</cp:coreProperties>
</file>