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73" r:id="rId4"/>
    <p:sldId id="258" r:id="rId5"/>
    <p:sldId id="259" r:id="rId6"/>
    <p:sldId id="274" r:id="rId7"/>
    <p:sldId id="275" r:id="rId8"/>
    <p:sldId id="260" r:id="rId9"/>
    <p:sldId id="276" r:id="rId10"/>
    <p:sldId id="261" r:id="rId11"/>
    <p:sldId id="277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6991" autoAdjust="0"/>
  </p:normalViewPr>
  <p:slideViewPr>
    <p:cSldViewPr>
      <p:cViewPr varScale="1">
        <p:scale>
          <a:sx n="51" d="100"/>
          <a:sy n="51" d="100"/>
        </p:scale>
        <p:origin x="101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680B895-E192-4BAA-B504-BD9B83DBC8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41A2509-8ABB-4EF3-BB01-B21F68C0A7C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086A27F-A142-4126-B089-D4016E2C9635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895A1CBA-CD86-40B5-B844-E148DE8DEB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A91F3423-318E-4802-92B9-76C54D84B7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5D06E59-CADB-4821-90FE-11D3E65B9D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C44B757-5D81-4D22-B674-8FEB18F1E0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014A6C-08A6-418C-9B14-7BDF22B759E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>
            <a:extLst>
              <a:ext uri="{FF2B5EF4-FFF2-40B4-BE49-F238E27FC236}">
                <a16:creationId xmlns:a16="http://schemas.microsoft.com/office/drawing/2014/main" id="{8494FB7E-B4C2-409B-9C73-079A187E29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ço Reservado para Anotações 2">
            <a:extLst>
              <a:ext uri="{FF2B5EF4-FFF2-40B4-BE49-F238E27FC236}">
                <a16:creationId xmlns:a16="http://schemas.microsoft.com/office/drawing/2014/main" id="{5C51B489-CF76-4694-95EF-7990DE9AEA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/>
              <a:t>Pr. Marcelo Augusto de Carvalho</a:t>
            </a:r>
          </a:p>
        </p:txBody>
      </p:sp>
      <p:sp>
        <p:nvSpPr>
          <p:cNvPr id="18436" name="Espaço Reservado para Número de Slide 3">
            <a:extLst>
              <a:ext uri="{FF2B5EF4-FFF2-40B4-BE49-F238E27FC236}">
                <a16:creationId xmlns:a16="http://schemas.microsoft.com/office/drawing/2014/main" id="{0A8DD2EF-78EA-4213-9D46-313248679E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1F761C-4097-40AD-BF26-6E4443C33FEC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>
            <a:extLst>
              <a:ext uri="{FF2B5EF4-FFF2-40B4-BE49-F238E27FC236}">
                <a16:creationId xmlns:a16="http://schemas.microsoft.com/office/drawing/2014/main" id="{F5004BB5-2E28-4EA8-B54D-41DE8B4F59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60835A0E-9ACB-4193-9C18-49C7D2D16E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ILUSTRAÇÃO 1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Ao realizar uma semana de oração no Chile, uma senhorita aproximou-se de mim e disse: “Pastor, quero pedir-lhe que faça uma visita, mas não é para mim, é para a minha patroa. Ela é uma pessoa muito rica, tem uma boa posição econômica e muitas amizades de grande influência, mas passa por um problema gravíssimo. Ela tem câncer. Eu gostaria de lhe pedir, pastor, que, por favor, faça uma visita a ela.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“Bem”, eu lhe disse, “eu não tenho nenhum problema em fazer essa visita, mas pergunte à sua patroa se ela deseja a minha visita.”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No dia seguinte, essa moça veio à igreja muito triste e me falou: “Minha patroa me disse que, neste momento, o que ela menos precisa em casa é da visita de um pastor.”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Então eu disse àquela nossa irmã: “Fique </a:t>
            </a:r>
            <a:r>
              <a:rPr lang="pt-BR" b="1" dirty="0" err="1"/>
              <a:t>tranquila</a:t>
            </a:r>
            <a:r>
              <a:rPr lang="pt-BR" b="1" dirty="0"/>
              <a:t>. Posso ver que você gosta muito de sua patroa. Continue orando por ela. Peça a Deus por ela e Deus pode fazer grandes milagres.”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Passaram-se três meses após a semana de oração e essa moça me telefonou certo dia em meu escritório e me disse: “Pastor, minha patroa está pedindo urgente a sua visita. Ela mesma me falou: ‘Por favor, procure o seu pastor e lhe diga que quero falar com ele.’ Pastor, o senhor pode vir fazer-nos essa visita?”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A patroa dessa moça estava internada numa clínica alemã. Quem mora no Chile sabe que esse hospital é referência nacional, um dos melhores hospitais, e só pessoas de alto nível econômico conseguem tratar-se ali. Quando cheguei ao hospital, fiquei muito impressionado e pensei comigo mesmo: “Se um dia tiver que morrer aqui no Chile, quero vir morrer neste lugar.”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Ao entrar no quarto, a enfermeira me fez lavar as mãos, colocar uma máscara e me disse ainda que deveria manter pelo menos seis metros de distância daquela senhora. Então pensei: “Por que vim aqui para visitá-la se nem mesmo posso me aproximar dela?”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Ao entrar no quarto, aquela senhora ficou muito feliz em me ver, mas seu estado de saúde era terrível. Era um esqueleto em vida, pele e osso. O câncer havia carcomido seu corpo. Para piorar as coisas, ela estava quase surda, não escutava quase nada. E imaginem a situação: Ali estava um pastor brasileiro no Chile, que mal falava o castelhano, a seis metros de distância, e através de uma máscara, tentando se comunicar com uma senhora quase surda. “Misericórdia!!! Eu pensei... Por que ela teve que chegar a essa situação para pedir uma visita e ouvir a Palavra de Deus?”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Então eu abri a Palavra de Deus e lhe falei sobre o propósito da vida, falei sobre Jesus e o propósito de Sua vinda e de Seu ministério. Falei de Seus poderosos milagres e lhe disse que Jesus tinha todo o poder.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Quase já no fim de nossa conversa, eu lhe perguntei: “A senhora quer ser curada?” Ela respondeu que sim, que era o que ela mais queria.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Naquele momento, eu disse a ela: “Tenho uma proposta melhor que a cura para a senhora. Abri a minha Bíblia em 1 João 5:12 e li: “Aquele que tem o Filho tem a vida; aquele que não tem o Filho de Deus não tem a vida.” Vou orar pela senhora e a senhora pode ficar curada, mas isso não resolve o seu problema, pois, mais cedo ou mais tarde, a senhor vai morrer um dia. No entanto, a Palavra de Deus garante que aquele que tem o Filho de Deus tem a VIDA ETERNA.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Ela me perguntou então: “Deus ainda me aceita? Eu quero me entregar a Ele e aceito a Jesus como meu Salvador. Mesmo à distância, fizemos juntos ali esta oração: “Senhor Jesus, decido hoje entregar tudo em Tuas mãos. Se continuar a viver, viverei por Ti; se morrer, morrerei por Ti.” Ao terminar a oração, ela me disse: “Há muito tempo eu não sentia esta paz que agora sinto. Muito obrigada, pastor!” Ao sair, eu lhe disse: “Minha irmã, hoje não posso abraçá-la, mas algum dia vou poder fazê-lo. Até breve!”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Passaram-se alguns dias e recebi uma ligação em meu escritório, de um de seus familiares, dizendo: “Pastor, ela faleceu, mas agradecemos muito ao senhor porque ela morreu feliz e em paz. Ela descansou em Jesus!” </a:t>
            </a:r>
          </a:p>
        </p:txBody>
      </p:sp>
      <p:sp>
        <p:nvSpPr>
          <p:cNvPr id="19460" name="Espaço Reservado para Número de Slide 3">
            <a:extLst>
              <a:ext uri="{FF2B5EF4-FFF2-40B4-BE49-F238E27FC236}">
                <a16:creationId xmlns:a16="http://schemas.microsoft.com/office/drawing/2014/main" id="{C7DB52F5-6DE5-4F37-A4C1-FABCB4A1D9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971DEE5-8C7E-4F26-BFB0-D2D327A50146}" type="slidenum">
              <a:rPr lang="pt-BR" altLang="pt-BR"/>
              <a:pPr eaLnBrk="1" hangingPunct="1"/>
              <a:t>8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>
            <a:extLst>
              <a:ext uri="{FF2B5EF4-FFF2-40B4-BE49-F238E27FC236}">
                <a16:creationId xmlns:a16="http://schemas.microsoft.com/office/drawing/2014/main" id="{E0EF5EAA-3B8C-4EB8-8A13-CB1C0FE9A7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BB82C8CA-226B-4369-A0BC-11494A5771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ILUSTRAÇÃO 2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Tive uma filha que nasceu prematura. Os médicos me disseram que as primeiras 72 horas eram as mais críticas. As horas passaram, e minha filha resistiu essas primeiras 72 horas.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Os dias iam correndo, e minha filha respondia bem ao tratamento. Depois de sete dias de tratamento intensivo, às 3 h da madrugada, o telefone tocou. Era o médico que me disse: “Sua filha teve uma parada cardiorrespiratória, ela não resistiu e veio a falecer. Esse foi um dos dias mais tristes de minha vida.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Todos os dias, ao acordar, tenho o hábito de me levantar e estudar minha Bíblia. Nesse dia, porém, não tinha vontade alguma. Vi o Sol se levantando no horizonte e disse a Deus: “Senhor, hoje não tenho vontade alguma de ler a Tua Palavra. Deixa-me, Senhor...”.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Entretanto, naquela manhã, ouvi uma voz que me dizia: “Abre a tua Bíblia!” Por fim, abri casualmente a Bíblia e li o texto de João 5:25, que diz: “Eu sou a ressurreição e a vida. Quem crê em Mim, ainda que esteja morto, viverá.”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Essas palavras caíram em meu coração com um poder indescritível. Entendi o que o Senhor queria me dizer: “</a:t>
            </a:r>
            <a:r>
              <a:rPr lang="pt-BR" b="1" dirty="0" err="1"/>
              <a:t>Jeú</a:t>
            </a:r>
            <a:r>
              <a:rPr lang="pt-BR" b="1" dirty="0"/>
              <a:t>, fique </a:t>
            </a:r>
            <a:r>
              <a:rPr lang="pt-BR" b="1" dirty="0" err="1"/>
              <a:t>tranquilo</a:t>
            </a:r>
            <a:r>
              <a:rPr lang="pt-BR" b="1" dirty="0"/>
              <a:t>, sua filha não morreu para sempre. Ela dorme! Eu estarei cuidando de sua filha. Lembre-se de que em Jerusalém há uma tumba vazia!”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Essas palavras trouxeram ao meu coração muita alegria, esperança e poder. Verdadeiramente, a Palavra de Deus é fonte de esperança, de sabedoria e de poder. Onde estaria eu hoje se não fosse a Palavra de Deus? Provavelmente nem mesmo estivesse vivo. A Palavra de Deus trouxe significado na hora mais difícil de minha vida. </a:t>
            </a:r>
          </a:p>
        </p:txBody>
      </p:sp>
      <p:sp>
        <p:nvSpPr>
          <p:cNvPr id="20484" name="Espaço Reservado para Número de Slide 3">
            <a:extLst>
              <a:ext uri="{FF2B5EF4-FFF2-40B4-BE49-F238E27FC236}">
                <a16:creationId xmlns:a16="http://schemas.microsoft.com/office/drawing/2014/main" id="{7D73CBBB-2412-4A4A-AD5C-69F9AC5570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CCD73FD-1E23-41A9-ACC5-A24A246520DE}" type="slidenum">
              <a:rPr lang="pt-BR" altLang="pt-BR"/>
              <a:pPr eaLnBrk="1" hangingPunct="1"/>
              <a:t>9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>
            <a:extLst>
              <a:ext uri="{FF2B5EF4-FFF2-40B4-BE49-F238E27FC236}">
                <a16:creationId xmlns:a16="http://schemas.microsoft.com/office/drawing/2014/main" id="{E5E4AA8D-A3D4-42F3-9F5B-1E4BE6DA4E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ço Reservado para Anotações 2">
            <a:extLst>
              <a:ext uri="{FF2B5EF4-FFF2-40B4-BE49-F238E27FC236}">
                <a16:creationId xmlns:a16="http://schemas.microsoft.com/office/drawing/2014/main" id="{9F135D7D-BF41-4F33-ABEF-E3CD8467E3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altLang="pt-BR" b="1"/>
              <a:t>Pastor Jeú Caetano Lima </a:t>
            </a:r>
          </a:p>
          <a:p>
            <a:pPr eaLnBrk="1" hangingPunct="1">
              <a:spcBef>
                <a:spcPct val="0"/>
              </a:spcBef>
            </a:pPr>
            <a:r>
              <a:rPr lang="pt-BR" altLang="pt-BR" b="1"/>
              <a:t>Diretor do Departamento de Mordomia e Ministério da Família da União Paraguaia</a:t>
            </a:r>
          </a:p>
        </p:txBody>
      </p:sp>
      <p:sp>
        <p:nvSpPr>
          <p:cNvPr id="21508" name="Espaço Reservado para Número de Slide 3">
            <a:extLst>
              <a:ext uri="{FF2B5EF4-FFF2-40B4-BE49-F238E27FC236}">
                <a16:creationId xmlns:a16="http://schemas.microsoft.com/office/drawing/2014/main" id="{72BBF044-58D4-4D73-A546-819ABD0FEC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AE8C62-D17F-4496-ABD5-9132626253DD}" type="slidenum">
              <a:rPr lang="pt-BR" altLang="pt-BR"/>
              <a:pPr eaLnBrk="1" hangingPunct="1"/>
              <a:t>14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Autofit/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15A224EF-4B28-4715-90C5-333D00030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4E5CC-974E-4D06-A53B-ED21EBC17178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AB01F079-F290-4012-9FA1-20996A18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5521F05-C33B-482A-928E-364EF201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F1CAD-C299-47B0-9667-53C6A7B9E73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863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39A65099-DFA7-47A9-97DE-D0D854C1F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59A3-4388-4ABC-9E49-E2FB3E392E61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27914AC-52E3-43F5-8D8A-C423B1211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63301B14-3896-4AF6-ABBD-E7D3F9C11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719DB-67A4-48DA-A610-7B1DD4D59F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204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49111CD1-E40C-4792-87FC-C477D539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9B174-9405-45EB-8065-27C86C9D3084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BA209024-5711-4200-9616-C592A5672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E5CCC337-07A6-4D78-AB38-B51B7DBC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C2FBD-C756-4424-B595-E51C0737355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6746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49014F21-86B6-4711-B233-F1627ADC8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24F2F-3FEB-49FC-A862-DA0A6F885AF3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75529510-2AA5-44C4-876B-A3813542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BBCE8F25-41A6-4E97-85B6-A39C3EFD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F0BA1-E72C-4C64-82C8-552ABECEA95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336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/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CDF31B7C-4657-4951-884C-FCE1EA1BA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9A444-62FA-4180-8C10-04BAFF9865E1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84E84026-8EF2-4B65-BB12-420A6A2EB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56A59B5-0A5B-4795-82EF-48266FA9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BEA0E-6ED9-45A1-AF98-D5E7865B760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4469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6478EB43-25FB-4D13-A8B6-81BBA177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2960B-D959-4F15-8235-E9FEC5D1FEEE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29C95656-89A0-4237-9077-4D27F0B1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21E213CB-CF17-46D1-B6DB-74417B4F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D5397-1B0F-411A-886F-7711357A0C9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823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1BBE011E-4786-4051-8EAC-C6955E6D3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0B5F1-F694-4806-B6C4-F2619F28AEF8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70C9BBB7-06F2-45B9-A1E8-439C6FE3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6BD50E68-CDD6-44A0-8B44-2233CD2B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D5E61-E35A-4CD7-97C7-1F41944709C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5248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9693DE96-CEA1-4D01-89F4-41D729697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C95A4-6BFB-4A4E-816B-F0E754F281E6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792933C8-53F8-41BC-9EBA-D7926CBA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0DCF4FBC-00CC-4044-BBA4-2AE77EC4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804A3-8BC3-4F96-A593-8F47E71D14C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7784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7BAFA4C1-E3D1-4A2E-818E-83FBE066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C6C94-2615-4BF2-B2EE-5B6B7CADCC74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2F452372-669D-4095-B7A7-C54A54321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24964CAF-3283-4AB8-BC05-EF7E80C21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38084-9685-4FFD-B2DF-4A4CF289845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1022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F4DC0F68-7DFB-47B5-8187-77DF1908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ECBBE-A93B-4FAF-9971-D968E34708BB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A12EE231-A8D5-4B84-869A-C1E6457B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45E0AE58-488B-4807-9669-47E0243E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5BB28-DB3E-4626-9640-04395FE9450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7525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F0EBF7D-272A-4570-A3B6-FF49F51C8EDF}"/>
              </a:ext>
            </a:extLst>
          </p:cNvPr>
          <p:cNvSpPr/>
          <p:nvPr/>
        </p:nvSpPr>
        <p:spPr>
          <a:xfrm>
            <a:off x="727075" y="1062038"/>
            <a:ext cx="4600575" cy="3978275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anchor="ctr">
            <a:normAutofit/>
          </a:bodyPr>
          <a:lstStyle/>
          <a:p>
            <a:pPr indent="-27432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200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B7A3D3-6447-4DBC-9911-27637A86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7AB0C-62DD-41CF-81FC-D068495E19C0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91172D-8B1E-4E23-84A7-28A870534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B5177F-3689-4F3F-9291-9043DDA1D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CC8B4-9393-4703-A069-B17A122765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5128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7C156964-97A3-47B9-A058-EA0111E5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27" name="Rectangle 11">
            <a:extLst>
              <a:ext uri="{FF2B5EF4-FFF2-40B4-BE49-F238E27FC236}">
                <a16:creationId xmlns:a16="http://schemas.microsoft.com/office/drawing/2014/main" id="{77D2797A-E328-4941-A98A-03497245A1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05577DFC-1DA3-4EA7-9DD7-3D1CEDA3B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16BA70E3-F784-4AA0-B0AA-334DA0F2B789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44D1174F-B91B-4456-86BB-F4A18D047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BBA52DE6-5E04-41B3-8900-14B2240BA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Candara" panose="020E0502030303020204" pitchFamily="34" charset="0"/>
              </a:defRPr>
            </a:lvl1pPr>
          </a:lstStyle>
          <a:p>
            <a:fld id="{5E7374AF-0AFA-40B2-A636-373B26701CA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7" r:id="rId9"/>
    <p:sldLayoutId id="2147483765" r:id="rId10"/>
    <p:sldLayoutId id="2147483766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lang="en-US" sz="4800" b="1" kern="1200" dirty="0">
          <a:solidFill>
            <a:srgbClr val="7F4A25"/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213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anose="05020102010507070707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8388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anose="05020102010507070707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4pPr>
      <a:lvl5pPr marL="131603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5D65DFA9-6416-41C0-86AA-A9C88C1160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ubtítulo 2">
            <a:extLst>
              <a:ext uri="{FF2B5EF4-FFF2-40B4-BE49-F238E27FC236}">
                <a16:creationId xmlns:a16="http://schemas.microsoft.com/office/drawing/2014/main" id="{E1F388D6-651D-4B4D-959E-4B4980FBB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3597275"/>
            <a:ext cx="6400800" cy="62388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Ezequiel 37: 7-10</a:t>
            </a:r>
            <a:endParaRPr lang="pt-BR" altLang="pt-BR"/>
          </a:p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pic>
        <p:nvPicPr>
          <p:cNvPr id="3076" name="Imagem 4">
            <a:extLst>
              <a:ext uri="{FF2B5EF4-FFF2-40B4-BE49-F238E27FC236}">
                <a16:creationId xmlns:a16="http://schemas.microsoft.com/office/drawing/2014/main" id="{B82A376A-A5B4-4389-8D89-75C8869669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933825"/>
            <a:ext cx="4248150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4A9F083-4FDA-406D-9C76-35D966CB98EC}"/>
              </a:ext>
            </a:extLst>
          </p:cNvPr>
          <p:cNvSpPr/>
          <p:nvPr/>
        </p:nvSpPr>
        <p:spPr>
          <a:xfrm>
            <a:off x="539552" y="1962706"/>
            <a:ext cx="6624736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Os Sete Princípios </a:t>
            </a:r>
          </a:p>
          <a:p>
            <a:pPr algn="ctr">
              <a:defRPr/>
            </a:pPr>
            <a:r>
              <a:rPr lang="pt-BR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De Ezequiel 37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39D6987-418D-49B4-8E02-2B5B8344AD3F}"/>
              </a:ext>
            </a:extLst>
          </p:cNvPr>
          <p:cNvSpPr/>
          <p:nvPr/>
        </p:nvSpPr>
        <p:spPr>
          <a:xfrm>
            <a:off x="7236296" y="5301208"/>
            <a:ext cx="1368152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8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2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m 3">
            <a:extLst>
              <a:ext uri="{FF2B5EF4-FFF2-40B4-BE49-F238E27FC236}">
                <a16:creationId xmlns:a16="http://schemas.microsoft.com/office/drawing/2014/main" id="{08C22409-AED3-4A0E-8CF5-DF060D50B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A0D08DC-5038-4DCB-A161-89DB07EE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" y="2852936"/>
            <a:ext cx="6651782" cy="2376264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>
                <a:effectLst/>
              </a:rPr>
              <a:t>Onde está o poder da Palavra? Esse poder não está na tinta, não está nas folhas ou no papel das páginas da Bíblia. É o Espírito Santo que dá poder e vida à Palavra! É Ele quem coloca vida na Palavra, da mesma maneira que concede vida aos ossos secos!</a:t>
            </a:r>
            <a:endParaRPr lang="pt-BR" sz="2400"/>
          </a:p>
        </p:txBody>
      </p:sp>
      <p:sp>
        <p:nvSpPr>
          <p:cNvPr id="12292" name="Espaço Reservado para Texto 2">
            <a:extLst>
              <a:ext uri="{FF2B5EF4-FFF2-40B4-BE49-F238E27FC236}">
                <a16:creationId xmlns:a16="http://schemas.microsoft.com/office/drawing/2014/main" id="{5D1D8712-027C-4437-8C8E-B26B7F926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" y="1628775"/>
            <a:ext cx="6551613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i="1">
                <a:solidFill>
                  <a:schemeClr val="bg1"/>
                </a:solidFill>
              </a:rPr>
              <a:t>6º PRINCÍPIO – O Espírito Santo dá vida e Poder à Palavra</a:t>
            </a:r>
            <a:r>
              <a:rPr lang="pt-BR" altLang="pt-BR" b="1" i="1">
                <a:solidFill>
                  <a:schemeClr val="bg1"/>
                </a:solidFill>
              </a:rPr>
              <a:t>.</a:t>
            </a:r>
            <a:br>
              <a:rPr lang="pt-BR" altLang="pt-BR" b="1">
                <a:solidFill>
                  <a:schemeClr val="bg1"/>
                </a:solidFill>
              </a:rPr>
            </a:br>
            <a:endParaRPr lang="pt-BR" altLang="pt-BR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3">
            <a:extLst>
              <a:ext uri="{FF2B5EF4-FFF2-40B4-BE49-F238E27FC236}">
                <a16:creationId xmlns:a16="http://schemas.microsoft.com/office/drawing/2014/main" id="{EAD36FAB-CA87-4805-AD75-D1E273BA58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783B079-29AA-4E31-9115-577B9038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52936"/>
            <a:ext cx="6948264" cy="2016224"/>
          </a:xfrm>
        </p:spPr>
        <p:txBody>
          <a:bodyPr>
            <a:no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>
                <a:effectLst/>
              </a:rPr>
              <a:t>Em Ezequiel, o milagre da vida nos ossos ocorre </a:t>
            </a:r>
            <a:br>
              <a:rPr lang="pt-BR" sz="2400">
                <a:effectLst/>
              </a:rPr>
            </a:br>
            <a:r>
              <a:rPr lang="pt-BR" sz="2400">
                <a:effectLst/>
              </a:rPr>
              <a:t>em duas partes:</a:t>
            </a:r>
            <a:br>
              <a:rPr lang="pt-BR" sz="2400">
                <a:effectLst/>
              </a:rPr>
            </a:br>
            <a:r>
              <a:rPr lang="pt-BR" sz="2400">
                <a:effectLst/>
              </a:rPr>
              <a:t>1ª – Os ossos, os tendões, os músculos e os órgãos se junta, mas não há vida neles ainda. São como um boneco, não têm vida.</a:t>
            </a:r>
            <a:br>
              <a:rPr lang="pt-BR" sz="2400">
                <a:effectLst/>
              </a:rPr>
            </a:br>
            <a:r>
              <a:rPr lang="pt-BR" sz="2400">
                <a:effectLst/>
              </a:rPr>
              <a:t>2ª – Finalmente, o Espírito Santo lhes concede vida.</a:t>
            </a:r>
            <a:br>
              <a:rPr lang="pt-BR" sz="2400">
                <a:effectLst/>
              </a:rPr>
            </a:br>
            <a:endParaRPr lang="pt-BR" sz="2400"/>
          </a:p>
        </p:txBody>
      </p:sp>
      <p:sp>
        <p:nvSpPr>
          <p:cNvPr id="13316" name="Espaço Reservado para Texto 2">
            <a:extLst>
              <a:ext uri="{FF2B5EF4-FFF2-40B4-BE49-F238E27FC236}">
                <a16:creationId xmlns:a16="http://schemas.microsoft.com/office/drawing/2014/main" id="{783B99E8-F1CD-4A60-8352-B6274EFB3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" y="1628775"/>
            <a:ext cx="6551613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>
                <a:solidFill>
                  <a:schemeClr val="bg1"/>
                </a:solidFill>
              </a:rPr>
              <a:t>6º PRINCÍPIO – O Espírito Santo dá vida e Poder à Palavra.</a:t>
            </a:r>
            <a:br>
              <a:rPr lang="pt-BR" altLang="pt-BR" b="1" i="1">
                <a:solidFill>
                  <a:schemeClr val="bg1"/>
                </a:solidFill>
              </a:rPr>
            </a:br>
            <a:endParaRPr lang="pt-BR" altLang="pt-BR" b="1" i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m 3">
            <a:extLst>
              <a:ext uri="{FF2B5EF4-FFF2-40B4-BE49-F238E27FC236}">
                <a16:creationId xmlns:a16="http://schemas.microsoft.com/office/drawing/2014/main" id="{B1286A6A-1BAA-4E15-93DA-9FACF5BB1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CBF6DB1-CBF1-4452-B215-7A4158508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24944"/>
            <a:ext cx="6588224" cy="2687825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Quando leio esse princípio, meu coração treme, pois o Espírito Santo é meu Amigo, e o meu Amigo Espírito Santo é o Deus Todo-poderoso. É Ele quem dá vida aos ossos secos.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14340" name="Espaço Reservado para Texto 2">
            <a:extLst>
              <a:ext uri="{FF2B5EF4-FFF2-40B4-BE49-F238E27FC236}">
                <a16:creationId xmlns:a16="http://schemas.microsoft.com/office/drawing/2014/main" id="{4CB122F3-C7D9-4532-A935-466EAD722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" y="1700213"/>
            <a:ext cx="6911975" cy="15097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>
                <a:solidFill>
                  <a:schemeClr val="bg1"/>
                </a:solidFill>
              </a:rPr>
              <a:t>7º PRINCÍPIO – Não há limites para o Espírito Santo de Deus.</a:t>
            </a:r>
            <a:endParaRPr lang="pt-BR" altLang="pt-BR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pt-BR" altLang="pt-BR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m 3">
            <a:extLst>
              <a:ext uri="{FF2B5EF4-FFF2-40B4-BE49-F238E27FC236}">
                <a16:creationId xmlns:a16="http://schemas.microsoft.com/office/drawing/2014/main" id="{51BD2090-242A-465F-ACFA-FA097FFB7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F85E2B-3A82-400A-932B-B2A71DDCF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80928"/>
            <a:ext cx="6588223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5400" i="1">
                <a:effectLst/>
              </a:rPr>
              <a:t>CONCLUSÃO:</a:t>
            </a:r>
            <a:endParaRPr lang="pt-BR" sz="5400">
              <a:effectLst/>
            </a:endParaRPr>
          </a:p>
        </p:txBody>
      </p:sp>
      <p:sp>
        <p:nvSpPr>
          <p:cNvPr id="15364" name="Espaço Reservado para Texto 2">
            <a:extLst>
              <a:ext uri="{FF2B5EF4-FFF2-40B4-BE49-F238E27FC236}">
                <a16:creationId xmlns:a16="http://schemas.microsoft.com/office/drawing/2014/main" id="{F192C969-09B9-434E-90D3-7C25B5B37B00}"/>
              </a:ext>
            </a:extLst>
          </p:cNvPr>
          <p:cNvSpPr txBox="1">
            <a:spLocks/>
          </p:cNvSpPr>
          <p:nvPr/>
        </p:nvSpPr>
        <p:spPr bwMode="auto">
          <a:xfrm>
            <a:off x="107950" y="1700213"/>
            <a:ext cx="6911975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b"/>
          <a:lstStyle>
            <a:lvl1pPr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pt-BR" altLang="pt-BR" sz="2400" b="1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m 3">
            <a:extLst>
              <a:ext uri="{FF2B5EF4-FFF2-40B4-BE49-F238E27FC236}">
                <a16:creationId xmlns:a16="http://schemas.microsoft.com/office/drawing/2014/main" id="{52D6A84E-1D80-4C51-A911-C95360294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9132DE8-DCB0-4355-856D-6FD15D390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5" y="2010623"/>
            <a:ext cx="6696744" cy="3794641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DECISÃO: de fazer agora uma entrega total e completa de sua vida ao poderoso Espírito Santo de Deus. Entregue hoje a Ele o controle e a administração de todo o seu tempo, bens e família para que possa desfrutar de Seu poder.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Coloque-se em pé agora e orarei por você.</a:t>
            </a:r>
          </a:p>
        </p:txBody>
      </p:sp>
      <p:sp>
        <p:nvSpPr>
          <p:cNvPr id="16388" name="Espaço Reservado para Texto 2">
            <a:extLst>
              <a:ext uri="{FF2B5EF4-FFF2-40B4-BE49-F238E27FC236}">
                <a16:creationId xmlns:a16="http://schemas.microsoft.com/office/drawing/2014/main" id="{F0B8D058-E8FE-4921-9911-DF164A1FFD50}"/>
              </a:ext>
            </a:extLst>
          </p:cNvPr>
          <p:cNvSpPr txBox="1">
            <a:spLocks/>
          </p:cNvSpPr>
          <p:nvPr/>
        </p:nvSpPr>
        <p:spPr bwMode="auto">
          <a:xfrm>
            <a:off x="107950" y="1700213"/>
            <a:ext cx="6911975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b"/>
          <a:lstStyle>
            <a:lvl1pPr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pt-BR" altLang="pt-BR" sz="2400" b="1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>
            <a:extLst>
              <a:ext uri="{FF2B5EF4-FFF2-40B4-BE49-F238E27FC236}">
                <a16:creationId xmlns:a16="http://schemas.microsoft.com/office/drawing/2014/main" id="{72587995-CD8E-4C39-9817-87812C5D78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1EDBE6B5-9E61-4F3A-8B1C-7CAD41D1D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492896"/>
            <a:ext cx="6840760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/>
              <a:t>7  Então profetizei como se me deu ordem. E houve um ruído, enquanto eu profetizava; e eis que se fez um rebuliço, e os ossos se achegaram, cada osso ao seu osso.</a:t>
            </a:r>
            <a:br>
              <a:rPr lang="pt-BR" sz="2400"/>
            </a:br>
            <a:r>
              <a:rPr lang="pt-BR" sz="2400"/>
              <a:t>8  E olhei, e eis que vieram nervos sobre eles, e cresceu a carne, e estendeu-se a pele sobre eles por cima; mas não havia neles espírito.</a:t>
            </a:r>
            <a:br>
              <a:rPr lang="pt-BR" sz="2400"/>
            </a:br>
            <a:r>
              <a:rPr lang="pt-BR" sz="2400">
                <a:effectLst/>
              </a:rPr>
              <a:t>.</a:t>
            </a: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endParaRPr lang="pt-BR" sz="2400"/>
          </a:p>
        </p:txBody>
      </p:sp>
      <p:sp>
        <p:nvSpPr>
          <p:cNvPr id="4100" name="Espaço Reservado para Texto 9">
            <a:extLst>
              <a:ext uri="{FF2B5EF4-FFF2-40B4-BE49-F238E27FC236}">
                <a16:creationId xmlns:a16="http://schemas.microsoft.com/office/drawing/2014/main" id="{457A5BF0-FEF7-451E-AA05-3FC7D126C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08050"/>
            <a:ext cx="7772400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/>
              <a:t>Vamos ler: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3">
            <a:extLst>
              <a:ext uri="{FF2B5EF4-FFF2-40B4-BE49-F238E27FC236}">
                <a16:creationId xmlns:a16="http://schemas.microsoft.com/office/drawing/2014/main" id="{3A9C54BF-3698-4B2C-A0E0-35C8CD33A0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AA40080C-207E-46DA-889A-B4A0B1DD5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420888"/>
            <a:ext cx="6696744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/>
              <a:t>9  E ele me disse: Profetiza ao espírito, profetiza, ó filho do homem, e dize ao espírito: Assim diz o Senhor DEUS: Vem dos quatro ventos, ó espírito, e assopra sobre estes mortos, para que vivam.</a:t>
            </a:r>
            <a:br>
              <a:rPr lang="pt-BR" sz="2400"/>
            </a:br>
            <a:r>
              <a:rPr lang="pt-BR" sz="2400"/>
              <a:t>10  E profetizei como ele me deu ordem; então o espírito entrou neles, e viveram, e se puseram em pé, um exército grande em </a:t>
            </a:r>
            <a:r>
              <a:rPr lang="pt-BR" sz="24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extremo..</a:t>
            </a:r>
            <a:br>
              <a:rPr lang="pt-BR" sz="2400">
                <a:effectLst/>
              </a:rPr>
            </a:br>
            <a:br>
              <a:rPr lang="pt-BR" sz="2400">
                <a:effectLst/>
              </a:rPr>
            </a:br>
            <a:endParaRPr lang="pt-BR" sz="2400"/>
          </a:p>
        </p:txBody>
      </p:sp>
      <p:sp>
        <p:nvSpPr>
          <p:cNvPr id="5124" name="Espaço Reservado para Texto 9">
            <a:extLst>
              <a:ext uri="{FF2B5EF4-FFF2-40B4-BE49-F238E27FC236}">
                <a16:creationId xmlns:a16="http://schemas.microsoft.com/office/drawing/2014/main" id="{B23C1A37-BC69-4AC4-A5B5-F33DD98F0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08050"/>
            <a:ext cx="7772400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/>
              <a:t>Vamos ler: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>
            <a:extLst>
              <a:ext uri="{FF2B5EF4-FFF2-40B4-BE49-F238E27FC236}">
                <a16:creationId xmlns:a16="http://schemas.microsoft.com/office/drawing/2014/main" id="{4FC8F62F-51B1-4595-ABEC-F9EA8C7259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4B1BF1B-F5A6-4A71-BD25-D396DC3A9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29" y="2420888"/>
            <a:ext cx="6805677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>
                <a:effectLst/>
              </a:rPr>
              <a:t>Hoje vamos dar continuidade ao tema que começamos ontem.</a:t>
            </a:r>
            <a:br>
              <a:rPr lang="pt-BR" sz="2400">
                <a:effectLst/>
              </a:rPr>
            </a:br>
            <a:r>
              <a:rPr lang="pt-BR" sz="2400">
                <a:effectLst/>
              </a:rPr>
              <a:t>De acordo com o que aprendemos, a Bíblia é um livro de princípios. Os princípios são verdades eternas, que nunca mudam. Essas verdades são válidas para todos os homens e mulheres em todo o mundo, em qualquer época e em qualquer lugar.</a:t>
            </a:r>
          </a:p>
        </p:txBody>
      </p:sp>
      <p:sp>
        <p:nvSpPr>
          <p:cNvPr id="6148" name="Espaço Reservado para Texto 2">
            <a:extLst>
              <a:ext uri="{FF2B5EF4-FFF2-40B4-BE49-F238E27FC236}">
                <a16:creationId xmlns:a16="http://schemas.microsoft.com/office/drawing/2014/main" id="{67781EFF-53AF-472F-A23B-1BAC8D2A3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252413" y="908050"/>
            <a:ext cx="7772401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i="1"/>
              <a:t>INTRODUÇÃO</a:t>
            </a: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>
            <a:extLst>
              <a:ext uri="{FF2B5EF4-FFF2-40B4-BE49-F238E27FC236}">
                <a16:creationId xmlns:a16="http://schemas.microsoft.com/office/drawing/2014/main" id="{7139C897-0DDF-4342-A493-89A10C1312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E88C80C-6465-4400-8A6A-3CD24D256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636912"/>
            <a:ext cx="6552728" cy="2880320"/>
          </a:xfrm>
        </p:spPr>
        <p:txBody>
          <a:bodyPr>
            <a:no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i="1">
                <a:effectLst/>
              </a:rPr>
              <a:t>1º PRINCÍPIO: Na presença de Deus, o caos, a desordem e a morte não subsistem.</a:t>
            </a:r>
            <a:br>
              <a:rPr lang="pt-BR" sz="2800" i="1">
                <a:effectLst/>
              </a:rPr>
            </a:br>
            <a:br>
              <a:rPr lang="pt-BR" sz="2800" i="1">
                <a:effectLst/>
              </a:rPr>
            </a:br>
            <a:r>
              <a:rPr lang="pt-BR" sz="2800" i="1">
                <a:effectLst/>
              </a:rPr>
              <a:t>2º PRINCÍPIO: A iniciativa da obra de restauração e de salvação pertence a Deus.</a:t>
            </a:r>
            <a:br>
              <a:rPr lang="pt-BR" sz="2800" i="1">
                <a:effectLst/>
              </a:rPr>
            </a:br>
            <a:br>
              <a:rPr lang="pt-BR" sz="4000">
                <a:effectLst/>
              </a:rPr>
            </a:br>
            <a:endParaRPr lang="pt-BR" sz="4000"/>
          </a:p>
        </p:txBody>
      </p:sp>
      <p:sp>
        <p:nvSpPr>
          <p:cNvPr id="7172" name="Espaço Reservado para Texto 2">
            <a:extLst>
              <a:ext uri="{FF2B5EF4-FFF2-40B4-BE49-F238E27FC236}">
                <a16:creationId xmlns:a16="http://schemas.microsoft.com/office/drawing/2014/main" id="{39DE12A2-7D02-490B-9493-CC5AD7819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412875"/>
            <a:ext cx="6659563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RECORDEMOS OS PRINCÍPIOS:</a:t>
            </a:r>
            <a:endParaRPr lang="pt-BR" altLang="pt-BR"/>
          </a:p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>
            <a:extLst>
              <a:ext uri="{FF2B5EF4-FFF2-40B4-BE49-F238E27FC236}">
                <a16:creationId xmlns:a16="http://schemas.microsoft.com/office/drawing/2014/main" id="{25C79F3F-35A8-43A6-83CB-519A6945AD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2C609AA-CDCB-4A3B-B8C3-AB60FC1E8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492896"/>
            <a:ext cx="6552728" cy="2880320"/>
          </a:xfrm>
        </p:spPr>
        <p:txBody>
          <a:bodyPr>
            <a:no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i="1">
                <a:effectLst/>
              </a:rPr>
              <a:t>3º PRINCÍPIO: A glória de Deus, ou seja, a manifestação do poder de Deus na vida humana está relacionada à participação do homem.</a:t>
            </a:r>
            <a:br>
              <a:rPr lang="pt-BR" sz="2800">
                <a:effectLst/>
              </a:rPr>
            </a:br>
            <a:r>
              <a:rPr lang="pt-BR" sz="2800" i="1">
                <a:effectLst/>
              </a:rPr>
              <a:t>4º PRINCÍPIO: Obedecer a Deus não é uma questão de lógica; é uma questão de fé.</a:t>
            </a: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8196" name="Espaço Reservado para Texto 2">
            <a:extLst>
              <a:ext uri="{FF2B5EF4-FFF2-40B4-BE49-F238E27FC236}">
                <a16:creationId xmlns:a16="http://schemas.microsoft.com/office/drawing/2014/main" id="{2BF33814-9910-49EC-9CAA-FBCE6BDDC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468313" y="1412875"/>
            <a:ext cx="7772401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RECORDEMOS OS PRINCÍPIOS:</a:t>
            </a:r>
            <a:endParaRPr lang="pt-BR" altLang="pt-BR"/>
          </a:p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>
            <a:extLst>
              <a:ext uri="{FF2B5EF4-FFF2-40B4-BE49-F238E27FC236}">
                <a16:creationId xmlns:a16="http://schemas.microsoft.com/office/drawing/2014/main" id="{0471C5F5-A5CA-46CD-ADD2-B4EA948E1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F729165-F71C-4E73-B66B-B2928FC63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36912"/>
            <a:ext cx="6234542" cy="2880320"/>
          </a:xfrm>
        </p:spPr>
        <p:txBody>
          <a:bodyPr>
            <a:no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pt-BR" sz="3200" i="1">
                <a:effectLst/>
              </a:rPr>
            </a:br>
            <a:r>
              <a:rPr lang="pt-BR" sz="3200" i="1">
                <a:effectLst/>
              </a:rPr>
              <a:t>5º PRINCÍPIO: Não há nada nesta Terra mais poderoso que a Palavra de Deus.</a:t>
            </a:r>
            <a:br>
              <a:rPr lang="pt-BR" sz="32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9220" name="Espaço Reservado para Texto 2">
            <a:extLst>
              <a:ext uri="{FF2B5EF4-FFF2-40B4-BE49-F238E27FC236}">
                <a16:creationId xmlns:a16="http://schemas.microsoft.com/office/drawing/2014/main" id="{AA1AA43D-B3ED-4F04-AAB4-9615357E1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468313" y="1412875"/>
            <a:ext cx="7772401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RECORDEMOS OS PRINCÍPIOS:</a:t>
            </a:r>
            <a:endParaRPr lang="pt-BR" altLang="pt-BR"/>
          </a:p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m 4">
            <a:extLst>
              <a:ext uri="{FF2B5EF4-FFF2-40B4-BE49-F238E27FC236}">
                <a16:creationId xmlns:a16="http://schemas.microsoft.com/office/drawing/2014/main" id="{A75CDC85-238A-4AED-A780-D77A572D82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96BBE7C-8830-4AAB-A623-F7DEE2E9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0929"/>
            <a:ext cx="6876256" cy="2808312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i="1">
                <a:effectLst/>
              </a:rPr>
              <a:t>ILUSTRAÇÃO 1:</a:t>
            </a:r>
            <a:endParaRPr lang="pt-BR" sz="4000">
              <a:effectLst/>
            </a:endParaRPr>
          </a:p>
        </p:txBody>
      </p:sp>
      <p:sp>
        <p:nvSpPr>
          <p:cNvPr id="10244" name="Espaço Reservado para Texto 2">
            <a:extLst>
              <a:ext uri="{FF2B5EF4-FFF2-40B4-BE49-F238E27FC236}">
                <a16:creationId xmlns:a16="http://schemas.microsoft.com/office/drawing/2014/main" id="{0D985B25-5982-4D79-BC0B-2BD662881F99}"/>
              </a:ext>
            </a:extLst>
          </p:cNvPr>
          <p:cNvSpPr txBox="1">
            <a:spLocks/>
          </p:cNvSpPr>
          <p:nvPr/>
        </p:nvSpPr>
        <p:spPr bwMode="auto">
          <a:xfrm>
            <a:off x="107950" y="1628775"/>
            <a:ext cx="6551613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b"/>
          <a:lstStyle>
            <a:lvl1pPr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br>
              <a:rPr lang="pt-BR" altLang="pt-BR" sz="2400" b="1">
                <a:solidFill>
                  <a:schemeClr val="bg1"/>
                </a:solidFill>
                <a:latin typeface="Candara" panose="020E0502030303020204" pitchFamily="34" charset="0"/>
              </a:rPr>
            </a:br>
            <a:endParaRPr lang="pt-BR" altLang="pt-BR" sz="2400" b="1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4">
            <a:extLst>
              <a:ext uri="{FF2B5EF4-FFF2-40B4-BE49-F238E27FC236}">
                <a16:creationId xmlns:a16="http://schemas.microsoft.com/office/drawing/2014/main" id="{E418AE0D-1173-48B2-B7B1-17CF72506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B9EFFC7-92BE-4B62-AEA1-0262940D3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0929"/>
            <a:ext cx="6876256" cy="2808312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i="1">
                <a:effectLst/>
              </a:rPr>
              <a:t>ILUSTRAÇÃO 2:</a:t>
            </a:r>
            <a:endParaRPr lang="pt-BR" sz="4000">
              <a:effectLst/>
            </a:endParaRPr>
          </a:p>
        </p:txBody>
      </p:sp>
      <p:sp>
        <p:nvSpPr>
          <p:cNvPr id="11268" name="Espaço Reservado para Texto 2">
            <a:extLst>
              <a:ext uri="{FF2B5EF4-FFF2-40B4-BE49-F238E27FC236}">
                <a16:creationId xmlns:a16="http://schemas.microsoft.com/office/drawing/2014/main" id="{0B5D09A7-0EBC-456C-8D6C-00A3AACA29E5}"/>
              </a:ext>
            </a:extLst>
          </p:cNvPr>
          <p:cNvSpPr txBox="1">
            <a:spLocks/>
          </p:cNvSpPr>
          <p:nvPr/>
        </p:nvSpPr>
        <p:spPr bwMode="auto">
          <a:xfrm>
            <a:off x="107950" y="1628775"/>
            <a:ext cx="6551613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b"/>
          <a:lstStyle>
            <a:lvl1pPr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br>
              <a:rPr lang="pt-BR" altLang="pt-BR" sz="2400" b="1">
                <a:solidFill>
                  <a:schemeClr val="bg1"/>
                </a:solidFill>
                <a:latin typeface="Candara" panose="020E0502030303020204" pitchFamily="34" charset="0"/>
              </a:rPr>
            </a:br>
            <a:endParaRPr lang="pt-BR" altLang="pt-BR" sz="2400" b="1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TC010113062[[fn=Tema Humano]]</Template>
  <TotalTime>274</TotalTime>
  <Words>1574</Words>
  <Application>Microsoft Office PowerPoint</Application>
  <PresentationFormat>Apresentação na tela (4:3)</PresentationFormat>
  <Paragraphs>57</Paragraphs>
  <Slides>14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Candara</vt:lpstr>
      <vt:lpstr>Wingdings 2</vt:lpstr>
      <vt:lpstr>Calibri</vt:lpstr>
      <vt:lpstr>Human</vt:lpstr>
      <vt:lpstr>Apresentação do PowerPoint</vt:lpstr>
      <vt:lpstr>7  Então profetizei como se me deu ordem. E houve um ruído, enquanto eu profetizava; e eis que se fez um rebuliço, e os ossos se achegaram, cada osso ao seu osso. 8  E olhei, e eis que vieram nervos sobre eles, e cresceu a carne, e estendeu-se a pele sobre eles por cima; mas não havia neles espírito. .  </vt:lpstr>
      <vt:lpstr>9  E ele me disse: Profetiza ao espírito, profetiza, ó filho do homem, e dize ao espírito: Assim diz o Senhor DEUS: Vem dos quatro ventos, ó espírito, e assopra sobre estes mortos, para que vivam. 10  E profetizei como ele me deu ordem; então o espírito entrou neles, e viveram, e se puseram em pé, um exército grande em extremo..  </vt:lpstr>
      <vt:lpstr>Hoje vamos dar continuidade ao tema que começamos ontem. De acordo com o que aprendemos, a Bíblia é um livro de princípios. Os princípios são verdades eternas, que nunca mudam. Essas verdades são válidas para todos os homens e mulheres em todo o mundo, em qualquer época e em qualquer lugar.</vt:lpstr>
      <vt:lpstr>1º PRINCÍPIO: Na presença de Deus, o caos, a desordem e a morte não subsistem.  2º PRINCÍPIO: A iniciativa da obra de restauração e de salvação pertence a Deus.  </vt:lpstr>
      <vt:lpstr>3º PRINCÍPIO: A glória de Deus, ou seja, a manifestação do poder de Deus na vida humana está relacionada à participação do homem. 4º PRINCÍPIO: Obedecer a Deus não é uma questão de lógica; é uma questão de fé.      </vt:lpstr>
      <vt:lpstr> 5º PRINCÍPIO: Não há nada nesta Terra mais poderoso que a Palavra de Deus.       </vt:lpstr>
      <vt:lpstr>ILUSTRAÇÃO 1:</vt:lpstr>
      <vt:lpstr>ILUSTRAÇÃO 2:</vt:lpstr>
      <vt:lpstr>Onde está o poder da Palavra? Esse poder não está na tinta, não está nas folhas ou no papel das páginas da Bíblia. É o Espírito Santo que dá poder e vida à Palavra! É Ele quem coloca vida na Palavra, da mesma maneira que concede vida aos ossos secos!</vt:lpstr>
      <vt:lpstr>Em Ezequiel, o milagre da vida nos ossos ocorre  em duas partes: 1ª – Os ossos, os tendões, os músculos e os órgãos se junta, mas não há vida neles ainda. São como um boneco, não têm vida. 2ª – Finalmente, o Espírito Santo lhes concede vida. </vt:lpstr>
      <vt:lpstr>Quando leio esse princípio, meu coração treme, pois o Espírito Santo é meu Amigo, e o meu Amigo Espírito Santo é o Deus Todo-poderoso. É Ele quem dá vida aos ossos secos.  </vt:lpstr>
      <vt:lpstr>CONCLUSÃO:</vt:lpstr>
      <vt:lpstr>DECISÃO: de fazer agora uma entrega total e completa de sua vida ao poderoso Espírito Santo de Deus. Entregue hoje a Ele o controle e a administração de todo o seu tempo, bens e família para que possa desfrutar de Seu poder. Coloque-se em pé agora e orarei por você.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SM1511-SM1520</dc:title>
  <dc:subject>SM-SEMANA DE MORDOMIA 2011</dc:subject>
  <dc:creator>Pr. MARCELO AUGUSTO DE CARVALHO</dc:creator>
  <cp:keywords>www.4tons.com</cp:keywords>
  <dc:description>COMÉRCIO PROIBIDO. USO PESSOAL</dc:description>
  <cp:lastModifiedBy>Pr. Marcelo Carvalho</cp:lastModifiedBy>
  <cp:revision>29</cp:revision>
  <dcterms:created xsi:type="dcterms:W3CDTF">2011-05-21T22:19:25Z</dcterms:created>
  <dcterms:modified xsi:type="dcterms:W3CDTF">2019-10-21T12:46:23Z</dcterms:modified>
  <cp:category>SM-SEMANA DE MORDOMIA</cp:category>
</cp:coreProperties>
</file>