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58" r:id="rId3"/>
    <p:sldId id="259" r:id="rId4"/>
    <p:sldId id="274" r:id="rId5"/>
    <p:sldId id="275" r:id="rId6"/>
    <p:sldId id="261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64" r:id="rId15"/>
    <p:sldId id="263" r:id="rId1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78508" autoAdjust="0"/>
  </p:normalViewPr>
  <p:slideViewPr>
    <p:cSldViewPr>
      <p:cViewPr varScale="1">
        <p:scale>
          <a:sx n="52" d="100"/>
          <a:sy n="52" d="100"/>
        </p:scale>
        <p:origin x="996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3AF39795-BD73-4D01-9DA7-2CA03888FA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A30E011-3DDC-45EF-9A22-7B338D17E5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0E42AAC-8E71-410C-A8D6-AB30E7AF7AF6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5A9C1A0B-40C9-495A-86DD-7135C2BDDF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9CF23E98-96F1-454A-A98D-6B618FA13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5D0EDBA-5DC1-4F28-B2FD-C79B3443A6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5B13280-C085-45DA-892F-4935C85159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148DCA-8D31-4402-AB62-29DD817E8F6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>
            <a:extLst>
              <a:ext uri="{FF2B5EF4-FFF2-40B4-BE49-F238E27FC236}">
                <a16:creationId xmlns:a16="http://schemas.microsoft.com/office/drawing/2014/main" id="{404E762B-9860-454D-B9F8-91231A0765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ço Reservado para Anotações 2">
            <a:extLst>
              <a:ext uri="{FF2B5EF4-FFF2-40B4-BE49-F238E27FC236}">
                <a16:creationId xmlns:a16="http://schemas.microsoft.com/office/drawing/2014/main" id="{694A1123-77AB-461D-8B03-1D063228F3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t-BR" altLang="pt-BR" b="1"/>
              <a:t>www.4tons.com</a:t>
            </a:r>
          </a:p>
          <a:p>
            <a:pPr algn="ctr" eaLnBrk="1" hangingPunct="1"/>
            <a:r>
              <a:rPr lang="pt-BR" altLang="pt-BR" b="1"/>
              <a:t>Pr. Marcelo Augusto de Carvalho</a:t>
            </a:r>
          </a:p>
        </p:txBody>
      </p:sp>
      <p:sp>
        <p:nvSpPr>
          <p:cNvPr id="19460" name="Espaço Reservado para Número de Slide 3">
            <a:extLst>
              <a:ext uri="{FF2B5EF4-FFF2-40B4-BE49-F238E27FC236}">
                <a16:creationId xmlns:a16="http://schemas.microsoft.com/office/drawing/2014/main" id="{1EFEA8D4-4C76-43B8-8DA8-C8CB9E033D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D119B3-02F8-42F0-B711-9FF9F7B02C49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>
            <a:extLst>
              <a:ext uri="{FF2B5EF4-FFF2-40B4-BE49-F238E27FC236}">
                <a16:creationId xmlns:a16="http://schemas.microsoft.com/office/drawing/2014/main" id="{E28BEDCD-6FAA-43A2-BF5D-B0854EB109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306127A-0C54-4CE6-B757-0F9158E1D9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ILUSTRAÇÃO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Há algum tempo, fui convidado a realizar uma semana de oração no sul do Chile, um país de clima muito frio, ainda mais no sul do país.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Quando cheguei à igreja, disse ao pastor: “Eu gostaria de abrir a igreja bem cedo. Gostaria que as pessoas viessem bem cedo para estudar a Bíblia. Ele me olhou com cara de misericórdia e me disse: “Desculpe-me, pastor, o senhor não está no Brasil, o senhor está no Chile, e aqui faz muito frio. Tirar as pessoas de casa, logo cedo, nesta época do ano, para vir à igreja, é algo impossível. Estou lhe falando isso para evitar que crie falsas expectativas.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Então eu fiz a ele uma pergunta: “Pastor, e o senhor, vai vir logo cedo?” Ele me disse que sim, e eu continuei: “Dessa forma, seremos pelo menos duas pessoas. Eu orarei pelo irmão, o irmão orará por mim, e nós dois oraremos pela igreja. Assim, abramos as portas da igreja e vamos convidar as pessoas para que venham. O irmão está de acordo?” “Sim, está bem, vamos fazer assim”, ele respondeu.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Eu pude perceber que o desafio era grande, mas aprendi também que quando o desafio é grande, eu tenho que orar mais.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Quando eu olho para o tamanho do gigante, vejo que realmente o gigante é grande, e assim tenho que orar mais. Orei muito por aquela igreja. Conversei com Deus sobre o plano, sobre o fato de o pastor não estar muito confiante, e supliquei que nessa semana ocorresse um milagre. E eu orei. Orei para que o Espírito Santo visitasse aquela igreja, que manifestasse Seu poder e realizasse um poderoso </a:t>
            </a:r>
            <a:r>
              <a:rPr lang="pt-BR" b="1" dirty="0" err="1"/>
              <a:t>reavivamento</a:t>
            </a:r>
            <a:r>
              <a:rPr lang="pt-BR" b="1" dirty="0"/>
              <a:t>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No primeiro dia, um domingo de manhã, saí do hotel para ir ao local da reunião e, ao colocar o pé na calçada, a primeira coisa que disse foi: “Misericórdia! Que frio tremendo!” E pensei: “Vou à igreja só porque sou o pregador...”. O frio era muito intenso. Antes de sair do hotel não havia percebido o frio que fazia, pois as casas lá têm boa calefação para enfrentar o inverno.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Tive uma grata surpresa ao entrar no templo e ver que havia cerca de duzentos e </a:t>
            </a:r>
            <a:r>
              <a:rPr lang="pt-BR" b="1" dirty="0" err="1"/>
              <a:t>cinquenta</a:t>
            </a:r>
            <a:r>
              <a:rPr lang="pt-BR" b="1" dirty="0"/>
              <a:t> irmãos presentes. Amém! Havia muita gente. O pastor olhava e dizia: “Não posso acreditar, não posso acreditar! Isso não é possível! Duzentos e </a:t>
            </a:r>
            <a:r>
              <a:rPr lang="pt-BR" b="1" dirty="0" err="1"/>
              <a:t>cinquenta</a:t>
            </a:r>
            <a:r>
              <a:rPr lang="pt-BR" b="1" dirty="0"/>
              <a:t> pessoas aqui!”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Lembro-me de uma irmã que se levantou e disse: “Pastor, eu tenho um pedido. Querida igreja, peço que os irmãos orem por meu pai. Ele foi ancião desta igreja e gostava muito de cantar, mas teve um câncer na garganta. Meu pai está desenganado. O médico disse que talvez essa seja a sua última semana de vida. Fizeram tudo o que se podia fazer.” Essa irmã clamou em oração, e a igreja reunida ali, bem cedo, também clamava: “Senhor, realiza um milagre. Toca a vida de Luis </a:t>
            </a:r>
            <a:r>
              <a:rPr lang="pt-BR" b="1" dirty="0" err="1"/>
              <a:t>Zúñiga</a:t>
            </a:r>
            <a:r>
              <a:rPr lang="pt-BR" b="1" dirty="0"/>
              <a:t>, toca esse homem.”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Na quinta-feira seguinte, aquela irmã me disse que sua família pedia que fosse visitá-lo. Fui então ao hospital com o pastor distrital, oramos e ungimos aquele irmão. Poucos dias depois, o irmão </a:t>
            </a:r>
            <a:r>
              <a:rPr lang="pt-BR" b="1" dirty="0" err="1"/>
              <a:t>Zúñiga</a:t>
            </a:r>
            <a:r>
              <a:rPr lang="pt-BR" b="1" dirty="0"/>
              <a:t> estava totalmente curado.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Deus tem muitas maneiras de falar conosco, mas nós temos apenas uma de falar com Deus. E se não orarmos, não alcançaremos Suas bênçãos. Se sua vida de oração não passa de cinco minutos por dia, nunca você vai entender verdadeiramente o que significa </a:t>
            </a:r>
            <a:r>
              <a:rPr lang="pt-BR" b="1" dirty="0" err="1"/>
              <a:t>reavivamento</a:t>
            </a:r>
            <a:r>
              <a:rPr lang="pt-BR" b="1" dirty="0"/>
              <a:t>. Por essa razão, nesta semana, estaremos dedicando tempo para falar sobre a oração. Durante aqueles quarenta dias no deserto, Jesus orou muito. Lá não havia televisão, revistas ou Internet. Imagine Jesus sozinho por quarenta dias, orando sem cessar. Foi o que Ele mais fez. Jesus é o nosso grande exemplo no que diz respeito ao </a:t>
            </a:r>
            <a:r>
              <a:rPr lang="pt-BR" b="1" dirty="0" err="1"/>
              <a:t>reavivamento</a:t>
            </a:r>
            <a:r>
              <a:rPr lang="pt-BR" b="1" dirty="0"/>
              <a:t>, pois Ele é também o nosso exemplo como Homem de oração.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/>
              <a:t>Como base de tudo o que acabamos de falar, desafiamos agora esta igreja a viver estes dias como dias de intensa busca a Deus. Vamos dizer “Amém!” ou “Misericórdia!”. Nosso desejo é que possamos viver nesta semana uma poderosa experiência de </a:t>
            </a:r>
            <a:r>
              <a:rPr lang="pt-BR" b="1" dirty="0" err="1"/>
              <a:t>reavivamento</a:t>
            </a:r>
            <a:r>
              <a:rPr lang="pt-BR" b="1" dirty="0"/>
              <a:t> e que abramos diante do Senhor a possibilidade de manifestar a Sua glória em nosso meio</a:t>
            </a:r>
          </a:p>
        </p:txBody>
      </p:sp>
      <p:sp>
        <p:nvSpPr>
          <p:cNvPr id="20484" name="Espaço Reservado para Número de Slide 3">
            <a:extLst>
              <a:ext uri="{FF2B5EF4-FFF2-40B4-BE49-F238E27FC236}">
                <a16:creationId xmlns:a16="http://schemas.microsoft.com/office/drawing/2014/main" id="{55BB983E-89B9-4216-A0B8-A8EAE9C582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08E501A-C1D8-40C2-9632-D3E393852C7C}" type="slidenum">
              <a:rPr lang="pt-BR" altLang="pt-BR"/>
              <a:pPr eaLnBrk="1" hangingPunct="1"/>
              <a:t>10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>
            <a:extLst>
              <a:ext uri="{FF2B5EF4-FFF2-40B4-BE49-F238E27FC236}">
                <a16:creationId xmlns:a16="http://schemas.microsoft.com/office/drawing/2014/main" id="{9529E6DF-1F0D-4CE1-92DA-7C55DA5D9C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ço Reservado para Anotações 2">
            <a:extLst>
              <a:ext uri="{FF2B5EF4-FFF2-40B4-BE49-F238E27FC236}">
                <a16:creationId xmlns:a16="http://schemas.microsoft.com/office/drawing/2014/main" id="{C8C20577-6178-46B2-8D10-8A4AC98361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BR" altLang="pt-BR" b="1"/>
              <a:t>Pastor Jeú Caetano Lima </a:t>
            </a:r>
          </a:p>
          <a:p>
            <a:pPr eaLnBrk="1" hangingPunct="1">
              <a:spcBef>
                <a:spcPct val="0"/>
              </a:spcBef>
            </a:pPr>
            <a:r>
              <a:rPr lang="pt-BR" altLang="pt-BR" b="1"/>
              <a:t>Diretor do Departamento de Mordomia e Ministério da Família da União Paraguaia</a:t>
            </a:r>
          </a:p>
        </p:txBody>
      </p:sp>
      <p:sp>
        <p:nvSpPr>
          <p:cNvPr id="21508" name="Espaço Reservado para Número de Slide 3">
            <a:extLst>
              <a:ext uri="{FF2B5EF4-FFF2-40B4-BE49-F238E27FC236}">
                <a16:creationId xmlns:a16="http://schemas.microsoft.com/office/drawing/2014/main" id="{ED11D5AD-B864-42F9-B8F3-0213AD3C5A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A5ACBD4-7791-403C-9C05-CC6FC0F251B8}" type="slidenum">
              <a:rPr lang="pt-BR" altLang="pt-BR"/>
              <a:pPr eaLnBrk="1" hangingPunct="1"/>
              <a:t>14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Autofit/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1F9E576F-4393-46DD-A992-58F570223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F9A75-A8E7-4983-9FA1-5B2FA06E86E2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4D0464C-5331-4F89-AC86-60DB2A08E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AB5726BC-49EC-4EEA-BA41-0B544D76B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D31FD-B071-4CE7-9390-FA7BB8BD97F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937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453577E6-839E-4966-AD3A-BA4A5744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D9AED-F70F-4195-BCE7-B89E25CC8426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7158198B-0F95-4A13-89E0-4155264F3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290CEAE0-BC84-48B9-8C97-F13817B7F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408ED-96C4-491C-ABBA-CF9C016113A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2334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B8A39DB4-2E84-437F-9F9C-79D41E624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82220-D21C-4F48-B908-B7D11B84B634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DC63F35-5BCD-4755-9D7C-62B900E2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B5B6148B-2141-41C5-930D-088C5A909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59547-A2FB-4C35-AB50-347523967BE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7196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F63BBA35-28B6-41D7-B70B-3E84EFC4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FDFD0-285D-4A7E-A970-025595912558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4FFBBAF-FBE0-4F00-8EB7-AA35BDDC5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CC634D0A-48ED-45EE-B182-2BAE4D728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E3FCB-819F-449C-A760-1EC4ED66C51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4970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/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E335CBEE-A4B0-417C-A486-8C215F38E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39C0C-DF83-4BAF-968B-053D9DE551A3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997E95A-F14E-476D-9A0D-8ACD7BA3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073E896-B41A-453C-96C9-DB078024F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E622C-5DE3-4AB5-8591-9B604E12B53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54795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3CB26C62-4CC3-4FBE-BF8B-2E68E826D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3CB76-2F0E-45D1-8565-2DADB27A68DD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EC3EA652-2EBA-49D6-BA89-D09B11AAB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5D5F6CDD-81DE-4F25-82F1-DD483694D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E2562-F8D1-4706-B8D1-50226971DD6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3154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D26BE551-917C-4F71-9B11-55338468F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3DEAE-0935-4D0D-8E1A-AC78D8736C62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E546FF88-D664-4230-ADBA-152E72784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23125A64-98C8-4AE3-83C5-BC640331D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6A176-D6BC-4031-9808-00768BA9537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57554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Rectangle 22">
            <a:extLst>
              <a:ext uri="{FF2B5EF4-FFF2-40B4-BE49-F238E27FC236}">
                <a16:creationId xmlns:a16="http://schemas.microsoft.com/office/drawing/2014/main" id="{36A14BA0-C894-456C-B78A-E8B1B4AFF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7BB4F-E32C-4255-9162-37BE684A6574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7A3FF9C7-94E0-45A4-A17A-04CEAB1F1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8594C625-5A27-43A6-94ED-B058DAD7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77D1B-8E9A-4DC3-AFF0-06CC5953032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50435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>
            <a:extLst>
              <a:ext uri="{FF2B5EF4-FFF2-40B4-BE49-F238E27FC236}">
                <a16:creationId xmlns:a16="http://schemas.microsoft.com/office/drawing/2014/main" id="{2F7C6678-83E4-400A-8E5A-3265CB1FD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5C42B-47FE-4C33-9770-5735039B3E6C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0AFBC8B9-BB19-415C-9764-CD9AC6FCE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53416D02-E369-4726-A06E-60677C403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0550D-7140-439D-A3FF-112787E2173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0087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98133A45-38AA-476D-8D25-3909C51DF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B5E54-5798-4CC1-81E9-1D0225754C86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94B0A0F-7840-4308-A1C7-49C9226E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2B5C2465-3884-4D76-9E55-825758394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95D4F-602A-401D-93FC-825CB3785F9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90221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57F6C5-FA40-4C3E-AA7B-28BD870AC3DB}"/>
              </a:ext>
            </a:extLst>
          </p:cNvPr>
          <p:cNvSpPr/>
          <p:nvPr/>
        </p:nvSpPr>
        <p:spPr>
          <a:xfrm>
            <a:off x="727075" y="1062038"/>
            <a:ext cx="4600575" cy="3978275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anchor="ctr">
            <a:normAutofit/>
          </a:bodyPr>
          <a:lstStyle/>
          <a:p>
            <a:pPr indent="-2743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2000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D13064-2901-4421-ACD6-0A838436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585DD-9794-49FC-A352-8A0539C3956F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24E1F9-2EA6-4389-80DF-40B52C403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E47F0C3-12E0-469D-BAA8-C304364AB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5F898-7BF2-4D43-88BD-5A306DD8D20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7970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B234E56F-956F-4B90-BD4F-F48C113F1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27" name="Rectangle 11">
            <a:extLst>
              <a:ext uri="{FF2B5EF4-FFF2-40B4-BE49-F238E27FC236}">
                <a16:creationId xmlns:a16="http://schemas.microsoft.com/office/drawing/2014/main" id="{D9F0646C-164A-4292-A6B7-BC0799E510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388B7531-1660-460D-969C-C64E1F156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fontAlgn="auto">
              <a:spcBef>
                <a:spcPts val="0"/>
              </a:spcBef>
              <a:spcAft>
                <a:spcPts val="0"/>
              </a:spcAft>
              <a:defRPr lang="en-US" sz="120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fld id="{8379A8E0-067B-4F88-A730-9B4D025BB298}" type="datetimeFigureOut">
              <a:rPr lang="pt-BR"/>
              <a:pPr>
                <a:defRPr/>
              </a:pPr>
              <a:t>21/10/2019</a:t>
            </a:fld>
            <a:endParaRPr lang="pt-BR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04E5B9CC-B0DF-4762-9A9B-5036253E3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en-US" sz="120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79E65445-1B69-43A7-93AC-15EC616C88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fld id="{2F5B3308-172D-4A5E-A505-571BB71682A6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9" r:id="rId9"/>
    <p:sldLayoutId id="2147483777" r:id="rId10"/>
    <p:sldLayoutId id="2147483778" r:id="rId11"/>
  </p:sldLayoutIdLst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rtl="0" eaLnBrk="0" fontAlgn="base" hangingPunct="0">
        <a:spcBef>
          <a:spcPct val="0"/>
        </a:spcBef>
        <a:spcAft>
          <a:spcPct val="0"/>
        </a:spcAft>
        <a:defRPr lang="en-US" sz="4800" b="1" kern="1200" dirty="0">
          <a:solidFill>
            <a:srgbClr val="7F4A25"/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  <a:ea typeface="Candara" pitchFamily="34" charset="0"/>
          <a:cs typeface="Candara" pitchFamily="34" charset="0"/>
        </a:defRPr>
      </a:lvl9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213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 2" panose="05020102010507070707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8388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 2" panose="05020102010507070707" pitchFamily="18" charset="2"/>
        <a:buChar char=""/>
        <a:defRPr>
          <a:solidFill>
            <a:schemeClr val="tx1"/>
          </a:solidFill>
          <a:latin typeface="+mn-lt"/>
          <a:ea typeface="+mn-lt"/>
          <a:cs typeface="+mn-lt"/>
        </a:defRPr>
      </a:lvl4pPr>
      <a:lvl5pPr marL="131603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"/>
        <a:defRPr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>
            <a:extLst>
              <a:ext uri="{FF2B5EF4-FFF2-40B4-BE49-F238E27FC236}">
                <a16:creationId xmlns:a16="http://schemas.microsoft.com/office/drawing/2014/main" id="{B631AE4B-F9B2-43FF-8C6E-61D2B45887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Subtítulo 2">
            <a:extLst>
              <a:ext uri="{FF2B5EF4-FFF2-40B4-BE49-F238E27FC236}">
                <a16:creationId xmlns:a16="http://schemas.microsoft.com/office/drawing/2014/main" id="{B9C6991B-C021-4B25-856D-68A593F4A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0825" y="3644900"/>
            <a:ext cx="6400800" cy="6477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altLang="pt-BR" b="1" i="1"/>
              <a:t>Atos 4: 31-33</a:t>
            </a:r>
            <a:endParaRPr lang="pt-BR" altLang="pt-BR"/>
          </a:p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pic>
        <p:nvPicPr>
          <p:cNvPr id="3076" name="Imagem 4">
            <a:extLst>
              <a:ext uri="{FF2B5EF4-FFF2-40B4-BE49-F238E27FC236}">
                <a16:creationId xmlns:a16="http://schemas.microsoft.com/office/drawing/2014/main" id="{587F12A4-2CA7-4881-A309-7B81049F2A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3933825"/>
            <a:ext cx="4248150" cy="308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A958AED7-6197-4D6A-8EDC-624A8CAF43B9}"/>
              </a:ext>
            </a:extLst>
          </p:cNvPr>
          <p:cNvSpPr/>
          <p:nvPr/>
        </p:nvSpPr>
        <p:spPr>
          <a:xfrm>
            <a:off x="7236296" y="5301208"/>
            <a:ext cx="1368152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8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charset="0"/>
              </a:rPr>
              <a:t>3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2C0F230-CE79-4BBE-9162-67A8C0857F9A}"/>
              </a:ext>
            </a:extLst>
          </p:cNvPr>
          <p:cNvSpPr/>
          <p:nvPr/>
        </p:nvSpPr>
        <p:spPr>
          <a:xfrm>
            <a:off x="72008" y="1988840"/>
            <a:ext cx="673224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charset="0"/>
              </a:rPr>
              <a:t>O </a:t>
            </a:r>
            <a:r>
              <a:rPr lang="pt-BR" sz="5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charset="0"/>
              </a:rPr>
              <a:t>Reavivamento</a:t>
            </a:r>
            <a:r>
              <a:rPr lang="pt-BR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cs typeface="Arial" charset="0"/>
              </a:rPr>
              <a:t> Que Necessitamos Hoje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m 3">
            <a:extLst>
              <a:ext uri="{FF2B5EF4-FFF2-40B4-BE49-F238E27FC236}">
                <a16:creationId xmlns:a16="http://schemas.microsoft.com/office/drawing/2014/main" id="{CFDF0D58-AA2C-49FA-869B-1C2CE3C59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C3F4048-73F8-46A5-B190-34435C01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780928"/>
            <a:ext cx="6588223" cy="3112843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i="1">
                <a:effectLst/>
              </a:rPr>
              <a:t>ILUSTRAÇÃO</a:t>
            </a:r>
            <a:endParaRPr lang="pt-BR" sz="5400">
              <a:effectLst/>
            </a:endParaRPr>
          </a:p>
        </p:txBody>
      </p:sp>
      <p:sp>
        <p:nvSpPr>
          <p:cNvPr id="12292" name="Espaço Reservado para Texto 2">
            <a:extLst>
              <a:ext uri="{FF2B5EF4-FFF2-40B4-BE49-F238E27FC236}">
                <a16:creationId xmlns:a16="http://schemas.microsoft.com/office/drawing/2014/main" id="{C840C584-4505-405B-9DBE-D7A891D7E97A}"/>
              </a:ext>
            </a:extLst>
          </p:cNvPr>
          <p:cNvSpPr txBox="1">
            <a:spLocks/>
          </p:cNvSpPr>
          <p:nvPr/>
        </p:nvSpPr>
        <p:spPr bwMode="auto">
          <a:xfrm>
            <a:off x="107950" y="1700213"/>
            <a:ext cx="6911975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b"/>
          <a:lstStyle>
            <a:lvl1pPr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pt-BR" altLang="pt-BR" sz="2400" b="1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3">
            <a:extLst>
              <a:ext uri="{FF2B5EF4-FFF2-40B4-BE49-F238E27FC236}">
                <a16:creationId xmlns:a16="http://schemas.microsoft.com/office/drawing/2014/main" id="{193CEE36-7D64-40F7-A7DD-B9EDE69119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BF218E1-A183-4449-8B49-30042E35D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852936"/>
            <a:ext cx="6624736" cy="2016224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i="1">
                <a:effectLst/>
              </a:rPr>
              <a:t>O Reavivamento se Busca com a Palavra de Deus</a:t>
            </a:r>
            <a:endParaRPr lang="pt-BR" sz="4400">
              <a:effectLst/>
            </a:endParaRPr>
          </a:p>
        </p:txBody>
      </p:sp>
      <p:sp>
        <p:nvSpPr>
          <p:cNvPr id="13316" name="Espaço Reservado para Texto 2">
            <a:extLst>
              <a:ext uri="{FF2B5EF4-FFF2-40B4-BE49-F238E27FC236}">
                <a16:creationId xmlns:a16="http://schemas.microsoft.com/office/drawing/2014/main" id="{F1F0E9CA-68B7-4BAE-A939-3E2D85F62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" y="1774825"/>
            <a:ext cx="6551613" cy="150971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s-ES" altLang="pt-BR" b="1" i="1">
                <a:solidFill>
                  <a:schemeClr val="bg1"/>
                </a:solidFill>
              </a:rPr>
              <a:t>BUSCANDO O REAVIVAMENTO</a:t>
            </a:r>
            <a:endParaRPr lang="pt-BR" altLang="pt-BR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</a:pPr>
            <a:br>
              <a:rPr lang="pt-BR" altLang="pt-BR" b="1" i="1">
                <a:solidFill>
                  <a:schemeClr val="bg1"/>
                </a:solidFill>
              </a:rPr>
            </a:br>
            <a:endParaRPr lang="pt-BR" altLang="pt-BR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m 3">
            <a:extLst>
              <a:ext uri="{FF2B5EF4-FFF2-40B4-BE49-F238E27FC236}">
                <a16:creationId xmlns:a16="http://schemas.microsoft.com/office/drawing/2014/main" id="{BBED6870-4BB8-4C09-830F-000DD20266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7A2725A-18DB-4EDA-B4FB-32BE18E4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852936"/>
            <a:ext cx="6624736" cy="2016224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i="1">
                <a:effectLst/>
              </a:rPr>
              <a:t>O Reavivamento se Busca Também com Jejum</a:t>
            </a:r>
            <a:endParaRPr lang="pt-BR" sz="4400">
              <a:effectLst/>
            </a:endParaRPr>
          </a:p>
        </p:txBody>
      </p:sp>
      <p:sp>
        <p:nvSpPr>
          <p:cNvPr id="14340" name="Espaço Reservado para Texto 2">
            <a:extLst>
              <a:ext uri="{FF2B5EF4-FFF2-40B4-BE49-F238E27FC236}">
                <a16:creationId xmlns:a16="http://schemas.microsoft.com/office/drawing/2014/main" id="{665F3567-625B-4F37-AA8F-F00599007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" y="1774825"/>
            <a:ext cx="6551613" cy="150971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s-ES" altLang="pt-BR" b="1" i="1">
                <a:solidFill>
                  <a:schemeClr val="bg1"/>
                </a:solidFill>
              </a:rPr>
              <a:t>BUSCANDO O REAVIVAMENTO</a:t>
            </a:r>
            <a:endParaRPr lang="pt-BR" altLang="pt-BR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</a:pPr>
            <a:br>
              <a:rPr lang="pt-BR" altLang="pt-BR" b="1" i="1">
                <a:solidFill>
                  <a:schemeClr val="bg1"/>
                </a:solidFill>
              </a:rPr>
            </a:br>
            <a:endParaRPr lang="pt-BR" altLang="pt-BR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m 3">
            <a:extLst>
              <a:ext uri="{FF2B5EF4-FFF2-40B4-BE49-F238E27FC236}">
                <a16:creationId xmlns:a16="http://schemas.microsoft.com/office/drawing/2014/main" id="{D7C1F6E1-CB0E-4F1E-A684-E1EC65068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F5E8FF5-624D-4816-A521-6EAB305ED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852936"/>
            <a:ext cx="6624736" cy="2016224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i="1">
                <a:effectLst/>
              </a:rPr>
              <a:t>O Reavivamento se Busca Também com a Obediência</a:t>
            </a:r>
            <a:endParaRPr lang="pt-BR" sz="4400">
              <a:effectLst/>
            </a:endParaRPr>
          </a:p>
        </p:txBody>
      </p:sp>
      <p:sp>
        <p:nvSpPr>
          <p:cNvPr id="15364" name="Espaço Reservado para Texto 2">
            <a:extLst>
              <a:ext uri="{FF2B5EF4-FFF2-40B4-BE49-F238E27FC236}">
                <a16:creationId xmlns:a16="http://schemas.microsoft.com/office/drawing/2014/main" id="{75BB01BF-16D5-4712-BDF6-72353599A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" y="1774825"/>
            <a:ext cx="6551613" cy="150971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s-ES" altLang="pt-BR" b="1" i="1">
                <a:solidFill>
                  <a:schemeClr val="bg1"/>
                </a:solidFill>
              </a:rPr>
              <a:t>BUSCANDO O REAVIVAMENTO</a:t>
            </a:r>
            <a:endParaRPr lang="pt-BR" altLang="pt-BR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</a:pPr>
            <a:br>
              <a:rPr lang="pt-BR" altLang="pt-BR" b="1" i="1">
                <a:solidFill>
                  <a:schemeClr val="bg1"/>
                </a:solidFill>
              </a:rPr>
            </a:br>
            <a:endParaRPr lang="pt-BR" altLang="pt-BR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Imagem 3">
            <a:extLst>
              <a:ext uri="{FF2B5EF4-FFF2-40B4-BE49-F238E27FC236}">
                <a16:creationId xmlns:a16="http://schemas.microsoft.com/office/drawing/2014/main" id="{6039AD04-5A68-4C19-BF5D-B80594836E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4D12C42-8858-44F2-8F79-9689BCD4E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780928"/>
            <a:ext cx="6588223" cy="3112843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i="1">
                <a:effectLst/>
              </a:rPr>
              <a:t>CONCLUSÃO:</a:t>
            </a:r>
            <a:endParaRPr lang="pt-BR" sz="5400">
              <a:effectLst/>
            </a:endParaRPr>
          </a:p>
        </p:txBody>
      </p:sp>
      <p:sp>
        <p:nvSpPr>
          <p:cNvPr id="16388" name="Espaço Reservado para Texto 2">
            <a:extLst>
              <a:ext uri="{FF2B5EF4-FFF2-40B4-BE49-F238E27FC236}">
                <a16:creationId xmlns:a16="http://schemas.microsoft.com/office/drawing/2014/main" id="{C5E8742E-0423-4D17-8B41-96CE5A168E72}"/>
              </a:ext>
            </a:extLst>
          </p:cNvPr>
          <p:cNvSpPr txBox="1">
            <a:spLocks/>
          </p:cNvSpPr>
          <p:nvPr/>
        </p:nvSpPr>
        <p:spPr bwMode="auto">
          <a:xfrm>
            <a:off x="107950" y="1700213"/>
            <a:ext cx="6911975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 anchor="b"/>
          <a:lstStyle>
            <a:lvl1pPr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</a:pPr>
            <a:endParaRPr lang="pt-BR" altLang="pt-BR" sz="2400" b="1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Imagem 3">
            <a:extLst>
              <a:ext uri="{FF2B5EF4-FFF2-40B4-BE49-F238E27FC236}">
                <a16:creationId xmlns:a16="http://schemas.microsoft.com/office/drawing/2014/main" id="{87A84991-A85C-4460-B916-125096C536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EAFB4D2-3DE2-4F24-AEC0-E7D1E6C6F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71" y="2132856"/>
            <a:ext cx="6375845" cy="2880320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>
                <a:effectLst/>
              </a:rPr>
              <a:t>Hoje aprendemos que a maior necessidade da igreja é de um </a:t>
            </a:r>
            <a:r>
              <a:rPr lang="pt-BR" sz="3600" err="1">
                <a:effectLst/>
              </a:rPr>
              <a:t>reavivamento</a:t>
            </a:r>
            <a:r>
              <a:rPr lang="pt-BR" sz="3600">
                <a:effectLst/>
              </a:rPr>
              <a:t>. </a:t>
            </a:r>
            <a:br>
              <a:rPr lang="pt-BR" sz="3600">
                <a:effectLst/>
              </a:rPr>
            </a:br>
            <a:r>
              <a:rPr lang="pt-BR" sz="3600">
                <a:effectLst/>
              </a:rPr>
              <a:t>A primeira condição para o </a:t>
            </a:r>
            <a:r>
              <a:rPr lang="pt-BR" sz="3600" err="1">
                <a:effectLst/>
              </a:rPr>
              <a:t>reavivamento</a:t>
            </a:r>
            <a:r>
              <a:rPr lang="pt-BR" sz="3600">
                <a:effectLst/>
              </a:rPr>
              <a:t> é QUERER. </a:t>
            </a:r>
            <a:br>
              <a:rPr lang="pt-BR" sz="3600">
                <a:effectLst/>
              </a:rPr>
            </a:br>
            <a:br>
              <a:rPr lang="pt-BR" sz="3600">
                <a:effectLst/>
              </a:rPr>
            </a:br>
            <a:endParaRPr lang="pt-BR" sz="3600"/>
          </a:p>
        </p:txBody>
      </p:sp>
    </p:spTree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3">
            <a:extLst>
              <a:ext uri="{FF2B5EF4-FFF2-40B4-BE49-F238E27FC236}">
                <a16:creationId xmlns:a16="http://schemas.microsoft.com/office/drawing/2014/main" id="{83FF0E06-5EC3-454A-9467-CD24231CAF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699279D-B64E-488D-AEA1-39043FB6F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29" y="2348880"/>
            <a:ext cx="6805677" cy="3112843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00">
                <a:effectLst/>
              </a:rPr>
              <a:t>Muitas são as necessidades da igreja em nossos dias. “Mas qual seria a maior de todas as necessidades?” </a:t>
            </a:r>
            <a:r>
              <a:rPr lang="pt-BR" sz="2600" i="1">
                <a:effectLst/>
              </a:rPr>
              <a:t>“A maior e mais urgente de todas as nossas necessidades é um </a:t>
            </a:r>
            <a:r>
              <a:rPr lang="pt-BR" sz="2600" i="1" err="1">
                <a:effectLst/>
              </a:rPr>
              <a:t>reavivamento</a:t>
            </a:r>
            <a:r>
              <a:rPr lang="pt-BR" sz="2600" i="1">
                <a:effectLst/>
              </a:rPr>
              <a:t> da verdadeira piedade entre nós. Buscá-lo deve ser nosso primeiro trabalho” (Mensagens Escolhidas, v. 1, p. 121).</a:t>
            </a:r>
            <a:endParaRPr lang="pt-BR" sz="2600">
              <a:effectLst/>
            </a:endParaRPr>
          </a:p>
        </p:txBody>
      </p:sp>
      <p:sp>
        <p:nvSpPr>
          <p:cNvPr id="4100" name="Espaço Reservado para Texto 2">
            <a:extLst>
              <a:ext uri="{FF2B5EF4-FFF2-40B4-BE49-F238E27FC236}">
                <a16:creationId xmlns:a16="http://schemas.microsoft.com/office/drawing/2014/main" id="{FD1B51A6-BAEC-4C9C-82E2-F83F61B92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252413" y="908050"/>
            <a:ext cx="7772401" cy="150971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altLang="pt-BR" i="1"/>
              <a:t>INTRODUÇÃO</a:t>
            </a:r>
            <a:endParaRPr lang="pt-BR" altLang="pt-BR"/>
          </a:p>
        </p:txBody>
      </p:sp>
    </p:spTree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3">
            <a:extLst>
              <a:ext uri="{FF2B5EF4-FFF2-40B4-BE49-F238E27FC236}">
                <a16:creationId xmlns:a16="http://schemas.microsoft.com/office/drawing/2014/main" id="{DC68F8AA-CE03-42AB-9DC6-C0FBBDBAF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0D623E7-0820-45F8-A390-B38EFE58B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36912"/>
            <a:ext cx="6234542" cy="2880320"/>
          </a:xfrm>
        </p:spPr>
        <p:txBody>
          <a:bodyPr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pt-BR" sz="2000" i="1">
                <a:effectLst/>
              </a:rPr>
            </a:br>
            <a:r>
              <a:rPr lang="pt-BR" sz="2800">
                <a:effectLst/>
              </a:rPr>
              <a:t>Atos 4:31-33 – Nesse texto, encontramos uma igreja reavivada. Uma igreja reavivada é uma igreja viva, uma igreja com autoridade e poder. </a:t>
            </a:r>
            <a:br>
              <a:rPr lang="pt-BR" sz="2800">
                <a:effectLst/>
              </a:rPr>
            </a:br>
            <a:endParaRPr lang="pt-BR" sz="2800"/>
          </a:p>
        </p:txBody>
      </p:sp>
      <p:sp>
        <p:nvSpPr>
          <p:cNvPr id="5124" name="Espaço Reservado para Texto 2">
            <a:extLst>
              <a:ext uri="{FF2B5EF4-FFF2-40B4-BE49-F238E27FC236}">
                <a16:creationId xmlns:a16="http://schemas.microsoft.com/office/drawing/2014/main" id="{EE754CAD-F7BC-48C7-8584-207981DC6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468313" y="1412875"/>
            <a:ext cx="7772401" cy="150971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altLang="pt-BR" i="1"/>
              <a:t>COMPREENDENDO O REAVIVAMENTO</a:t>
            </a:r>
            <a:br>
              <a:rPr lang="pt-BR" altLang="pt-BR"/>
            </a:br>
            <a:endParaRPr lang="pt-BR" altLang="pt-BR"/>
          </a:p>
        </p:txBody>
      </p:sp>
    </p:spTree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3">
            <a:extLst>
              <a:ext uri="{FF2B5EF4-FFF2-40B4-BE49-F238E27FC236}">
                <a16:creationId xmlns:a16="http://schemas.microsoft.com/office/drawing/2014/main" id="{BF460B95-58C2-4970-93A8-B89307ECD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E2E733F-5A6D-4EE3-9A5C-AD182697C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36912"/>
            <a:ext cx="6480720" cy="2880320"/>
          </a:xfrm>
        </p:spPr>
        <p:txBody>
          <a:bodyPr>
            <a:no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>
                <a:effectLst/>
              </a:rPr>
              <a:t>Vamos apresentar uma definição simples, porém, bastante PRÁTICA. Veremos a definição de </a:t>
            </a:r>
            <a:r>
              <a:rPr lang="pt-BR" sz="3200" err="1">
                <a:effectLst/>
              </a:rPr>
              <a:t>reavivamento</a:t>
            </a:r>
            <a:r>
              <a:rPr lang="pt-BR" sz="3200">
                <a:effectLst/>
              </a:rPr>
              <a:t> em três aspectos.</a:t>
            </a:r>
            <a:br>
              <a:rPr lang="pt-BR" sz="3200">
                <a:effectLst/>
              </a:rPr>
            </a:br>
            <a:br>
              <a:rPr lang="pt-BR" sz="2800">
                <a:effectLst/>
              </a:rPr>
            </a:br>
            <a:br>
              <a:rPr lang="pt-BR" sz="2800">
                <a:effectLst/>
              </a:rPr>
            </a:br>
            <a:br>
              <a:rPr lang="pt-BR" sz="2800">
                <a:effectLst/>
              </a:rPr>
            </a:br>
            <a:br>
              <a:rPr lang="pt-BR" sz="2800">
                <a:effectLst/>
              </a:rPr>
            </a:br>
            <a:br>
              <a:rPr lang="pt-BR" sz="2800">
                <a:effectLst/>
              </a:rPr>
            </a:br>
            <a:br>
              <a:rPr lang="pt-BR" sz="2800">
                <a:effectLst/>
              </a:rPr>
            </a:br>
            <a:endParaRPr lang="pt-BR" sz="2800"/>
          </a:p>
        </p:txBody>
      </p:sp>
      <p:sp>
        <p:nvSpPr>
          <p:cNvPr id="6148" name="Espaço Reservado para Texto 2">
            <a:extLst>
              <a:ext uri="{FF2B5EF4-FFF2-40B4-BE49-F238E27FC236}">
                <a16:creationId xmlns:a16="http://schemas.microsoft.com/office/drawing/2014/main" id="{046BA49D-7D7B-424C-A85C-26073066A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468313" y="1412875"/>
            <a:ext cx="7772401" cy="150971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altLang="pt-BR" b="1" i="1"/>
              <a:t>DEFININDO O REAVIVAMENTO</a:t>
            </a:r>
            <a:endParaRPr lang="pt-BR" altLang="pt-BR"/>
          </a:p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</p:spTree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3">
            <a:extLst>
              <a:ext uri="{FF2B5EF4-FFF2-40B4-BE49-F238E27FC236}">
                <a16:creationId xmlns:a16="http://schemas.microsoft.com/office/drawing/2014/main" id="{4A16AC73-E6D3-440F-BDD2-DACA246AF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554F0B8-FFF5-4E24-B702-FA861203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36912"/>
            <a:ext cx="6234542" cy="2880320"/>
          </a:xfrm>
        </p:spPr>
        <p:txBody>
          <a:bodyPr>
            <a:no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pt-BR" sz="2800" i="1">
                <a:effectLst/>
              </a:rPr>
            </a:br>
            <a:r>
              <a:rPr lang="pt-BR" sz="2800" i="1">
                <a:effectLst/>
              </a:rPr>
              <a:t>A – DESPERTAR</a:t>
            </a:r>
            <a:br>
              <a:rPr lang="pt-BR" sz="2800">
                <a:effectLst/>
              </a:rPr>
            </a:br>
            <a:r>
              <a:rPr lang="pt-BR" sz="2800" i="1">
                <a:effectLst/>
              </a:rPr>
              <a:t>B – RENOVAÇÃO</a:t>
            </a:r>
            <a:br>
              <a:rPr lang="pt-BR" sz="2800">
                <a:effectLst/>
              </a:rPr>
            </a:br>
            <a:r>
              <a:rPr lang="pt-BR" sz="2800" i="1">
                <a:effectLst/>
              </a:rPr>
              <a:t>C – VOLTAR AO PROPÓSITO DE DEUS</a:t>
            </a:r>
            <a:br>
              <a:rPr lang="pt-BR" sz="2800">
                <a:effectLst/>
              </a:rPr>
            </a:br>
            <a:br>
              <a:rPr lang="pt-BR" sz="2800">
                <a:effectLst/>
              </a:rPr>
            </a:br>
            <a:br>
              <a:rPr lang="pt-BR" sz="2400">
                <a:effectLst/>
              </a:rPr>
            </a:br>
            <a:br>
              <a:rPr lang="pt-BR" sz="2400">
                <a:effectLst/>
              </a:rPr>
            </a:br>
            <a:br>
              <a:rPr lang="pt-BR" sz="2400">
                <a:effectLst/>
              </a:rPr>
            </a:br>
            <a:br>
              <a:rPr lang="pt-BR" sz="2400">
                <a:effectLst/>
              </a:rPr>
            </a:br>
            <a:br>
              <a:rPr lang="pt-BR" sz="2400">
                <a:effectLst/>
              </a:rPr>
            </a:br>
            <a:br>
              <a:rPr lang="pt-BR" sz="2400">
                <a:effectLst/>
              </a:rPr>
            </a:br>
            <a:endParaRPr lang="pt-BR" sz="2400"/>
          </a:p>
        </p:txBody>
      </p:sp>
      <p:sp>
        <p:nvSpPr>
          <p:cNvPr id="7172" name="Espaço Reservado para Texto 2">
            <a:extLst>
              <a:ext uri="{FF2B5EF4-FFF2-40B4-BE49-F238E27FC236}">
                <a16:creationId xmlns:a16="http://schemas.microsoft.com/office/drawing/2014/main" id="{5AAC87C4-CC78-4512-812D-CB817CB97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468313" y="1412875"/>
            <a:ext cx="7772401" cy="150971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altLang="pt-BR" b="1"/>
              <a:t>O REAVIVAMENTO É:</a:t>
            </a:r>
            <a:endParaRPr lang="pt-BR" altLang="pt-BR"/>
          </a:p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</p:spTree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m 3">
            <a:extLst>
              <a:ext uri="{FF2B5EF4-FFF2-40B4-BE49-F238E27FC236}">
                <a16:creationId xmlns:a16="http://schemas.microsoft.com/office/drawing/2014/main" id="{9D83A0DB-FE4E-498D-AF8C-862548160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364351A-4F0D-4DA7-88B9-7B95E2A56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0" y="3861048"/>
            <a:ext cx="6775399" cy="720080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i="1">
                <a:effectLst/>
              </a:rPr>
              <a:t>3 PASSOS PARA O REAVIVAMENTO:</a:t>
            </a:r>
            <a:endParaRPr lang="pt-BR" sz="2800">
              <a:effectLst/>
            </a:endParaRPr>
          </a:p>
        </p:txBody>
      </p:sp>
      <p:sp>
        <p:nvSpPr>
          <p:cNvPr id="8196" name="Espaço Reservado para Texto 2">
            <a:extLst>
              <a:ext uri="{FF2B5EF4-FFF2-40B4-BE49-F238E27FC236}">
                <a16:creationId xmlns:a16="http://schemas.microsoft.com/office/drawing/2014/main" id="{402F0A21-30FA-4CF9-B5BB-F2A435C2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925" y="2132013"/>
            <a:ext cx="6696075" cy="1512887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altLang="pt-BR" sz="2800" b="1">
                <a:solidFill>
                  <a:schemeClr val="bg1"/>
                </a:solidFill>
              </a:rPr>
              <a:t>Então, REAVIVAMENTO é DESPERTAR, é RENOVAÇÃO e VOLTA AOS SONHOS E PROPÓSITOS DE DEUS.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m 3">
            <a:extLst>
              <a:ext uri="{FF2B5EF4-FFF2-40B4-BE49-F238E27FC236}">
                <a16:creationId xmlns:a16="http://schemas.microsoft.com/office/drawing/2014/main" id="{666A7FD1-9602-460E-94A1-C3AD1D359D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0CC785D-39C9-41B8-A4E8-F060C37EC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852936"/>
            <a:ext cx="6120680" cy="2016224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>
                <a:effectLst/>
              </a:rPr>
              <a:t>Se você não quiser, o </a:t>
            </a:r>
            <a:r>
              <a:rPr lang="pt-BR" sz="2800" err="1">
                <a:effectLst/>
              </a:rPr>
              <a:t>reavivamento</a:t>
            </a:r>
            <a:r>
              <a:rPr lang="pt-BR" sz="2800">
                <a:effectLst/>
              </a:rPr>
              <a:t> jamais chegará à sua vida. </a:t>
            </a:r>
            <a:br>
              <a:rPr lang="pt-BR" sz="2800">
                <a:effectLst/>
              </a:rPr>
            </a:br>
            <a:r>
              <a:rPr lang="pt-BR" sz="2800">
                <a:effectLst/>
              </a:rPr>
              <a:t>O </a:t>
            </a:r>
            <a:r>
              <a:rPr lang="pt-BR" sz="2800" err="1">
                <a:effectLst/>
              </a:rPr>
              <a:t>reavivamento</a:t>
            </a:r>
            <a:r>
              <a:rPr lang="pt-BR" sz="2800">
                <a:effectLst/>
              </a:rPr>
              <a:t> passa primeiro pela sua vontade. </a:t>
            </a:r>
            <a:br>
              <a:rPr lang="pt-BR" sz="2800">
                <a:effectLst/>
              </a:rPr>
            </a:br>
            <a:endParaRPr lang="pt-BR" sz="2800"/>
          </a:p>
        </p:txBody>
      </p:sp>
      <p:sp>
        <p:nvSpPr>
          <p:cNvPr id="9220" name="Espaço Reservado para Texto 2">
            <a:extLst>
              <a:ext uri="{FF2B5EF4-FFF2-40B4-BE49-F238E27FC236}">
                <a16:creationId xmlns:a16="http://schemas.microsoft.com/office/drawing/2014/main" id="{77232D75-28AD-4C71-8867-82C28F606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" y="2060575"/>
            <a:ext cx="6551613" cy="6477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s-ES" altLang="pt-BR" sz="2800" b="1" i="1">
                <a:solidFill>
                  <a:schemeClr val="bg1"/>
                </a:solidFill>
              </a:rPr>
              <a:t>QUERER</a:t>
            </a:r>
            <a:endParaRPr lang="pt-BR" altLang="pt-BR" sz="2800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3">
            <a:extLst>
              <a:ext uri="{FF2B5EF4-FFF2-40B4-BE49-F238E27FC236}">
                <a16:creationId xmlns:a16="http://schemas.microsoft.com/office/drawing/2014/main" id="{04F21378-003B-4954-8F17-40035B49F3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B30D9CE-8793-4CD2-9BE5-A4B57FDF1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852936"/>
            <a:ext cx="6048672" cy="2016224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>
                <a:effectLst/>
              </a:rPr>
              <a:t>Aquele que verdadeiramente quer, ele busca, e se não busca é porque não quer.</a:t>
            </a:r>
            <a:br>
              <a:rPr lang="pt-BR" sz="2800">
                <a:effectLst/>
              </a:rPr>
            </a:br>
            <a:endParaRPr lang="pt-BR" sz="2800"/>
          </a:p>
        </p:txBody>
      </p:sp>
      <p:sp>
        <p:nvSpPr>
          <p:cNvPr id="10244" name="Espaço Reservado para Texto 2">
            <a:extLst>
              <a:ext uri="{FF2B5EF4-FFF2-40B4-BE49-F238E27FC236}">
                <a16:creationId xmlns:a16="http://schemas.microsoft.com/office/drawing/2014/main" id="{DD919DF3-7660-49FC-917C-70F6380E8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" y="2133600"/>
            <a:ext cx="6551613" cy="719138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s-ES" altLang="pt-BR" sz="2800" b="1" i="1">
                <a:solidFill>
                  <a:schemeClr val="bg1"/>
                </a:solidFill>
              </a:rPr>
              <a:t>BUSCAR</a:t>
            </a:r>
            <a:endParaRPr lang="pt-BR" altLang="pt-BR" sz="2800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3">
            <a:extLst>
              <a:ext uri="{FF2B5EF4-FFF2-40B4-BE49-F238E27FC236}">
                <a16:creationId xmlns:a16="http://schemas.microsoft.com/office/drawing/2014/main" id="{A1EAAE1B-AA7E-4B78-BECC-11676BC452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F3A1F6C-EEBA-4302-ADD7-A388B5196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852936"/>
            <a:ext cx="6624736" cy="2016224"/>
          </a:xfrm>
        </p:spPr>
        <p:txBody>
          <a:bodyPr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i="1">
                <a:effectLst/>
              </a:rPr>
              <a:t>O </a:t>
            </a:r>
            <a:r>
              <a:rPr lang="pt-BR" sz="4400" i="1" err="1">
                <a:effectLst/>
              </a:rPr>
              <a:t>Reavivamento</a:t>
            </a:r>
            <a:r>
              <a:rPr lang="pt-BR" sz="4400" i="1">
                <a:effectLst/>
              </a:rPr>
              <a:t> se Busca com Oração.</a:t>
            </a:r>
            <a:endParaRPr lang="pt-BR" sz="4400">
              <a:effectLst/>
            </a:endParaRPr>
          </a:p>
        </p:txBody>
      </p:sp>
      <p:sp>
        <p:nvSpPr>
          <p:cNvPr id="11268" name="Espaço Reservado para Texto 2">
            <a:extLst>
              <a:ext uri="{FF2B5EF4-FFF2-40B4-BE49-F238E27FC236}">
                <a16:creationId xmlns:a16="http://schemas.microsoft.com/office/drawing/2014/main" id="{7B4D27CD-05CD-4B02-B631-2EF66902F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" y="1844675"/>
            <a:ext cx="6551613" cy="8636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s-ES" altLang="pt-BR" b="1" i="1">
                <a:solidFill>
                  <a:schemeClr val="bg1"/>
                </a:solidFill>
              </a:rPr>
              <a:t>BUSCANDO O REAVIVAMENTO</a:t>
            </a:r>
            <a:endParaRPr lang="pt-BR" altLang="pt-BR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Human">
  <a:themeElements>
    <a:clrScheme name="Human">
      <a:dk1>
        <a:sysClr val="windowText" lastClr="000000"/>
      </a:dk1>
      <a:lt1>
        <a:sysClr val="window" lastClr="FFFFFF"/>
      </a:lt1>
      <a:dk2>
        <a:srgbClr val="795339"/>
      </a:dk2>
      <a:lt2>
        <a:srgbClr val="F7EEDD"/>
      </a:lt2>
      <a:accent1>
        <a:srgbClr val="AD2E27"/>
      </a:accent1>
      <a:accent2>
        <a:srgbClr val="3F3D66"/>
      </a:accent2>
      <a:accent3>
        <a:srgbClr val="17517A"/>
      </a:accent3>
      <a:accent4>
        <a:srgbClr val="877E48"/>
      </a:accent4>
      <a:accent5>
        <a:srgbClr val="AF8B1E"/>
      </a:accent5>
      <a:accent6>
        <a:srgbClr val="A35E21"/>
      </a:accent6>
      <a:hlink>
        <a:srgbClr val="9B7300"/>
      </a:hlink>
      <a:folHlink>
        <a:srgbClr val="D6A73B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  <a:tileRect/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TC010113062[[fn=Tema Humano]]</Template>
  <TotalTime>318</TotalTime>
  <Words>1060</Words>
  <Application>Microsoft Office PowerPoint</Application>
  <PresentationFormat>Apresentação na tela (4:3)</PresentationFormat>
  <Paragraphs>50</Paragraphs>
  <Slides>15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Candara</vt:lpstr>
      <vt:lpstr>Wingdings 2</vt:lpstr>
      <vt:lpstr>Calibri</vt:lpstr>
      <vt:lpstr>Human</vt:lpstr>
      <vt:lpstr>Apresentação do PowerPoint</vt:lpstr>
      <vt:lpstr>Muitas são as necessidades da igreja em nossos dias. “Mas qual seria a maior de todas as necessidades?” “A maior e mais urgente de todas as nossas necessidades é um reavivamento da verdadeira piedade entre nós. Buscá-lo deve ser nosso primeiro trabalho” (Mensagens Escolhidas, v. 1, p. 121).</vt:lpstr>
      <vt:lpstr> Atos 4:31-33 – Nesse texto, encontramos uma igreja reavivada. Uma igreja reavivada é uma igreja viva, uma igreja com autoridade e poder.  </vt:lpstr>
      <vt:lpstr>Vamos apresentar uma definição simples, porém, bastante PRÁTICA. Veremos a definição de reavivamento em três aspectos.       </vt:lpstr>
      <vt:lpstr> A – DESPERTAR B – RENOVAÇÃO C – VOLTAR AO PROPÓSITO DE DEUS        </vt:lpstr>
      <vt:lpstr>3 PASSOS PARA O REAVIVAMENTO:</vt:lpstr>
      <vt:lpstr>Se você não quiser, o reavivamento jamais chegará à sua vida.  O reavivamento passa primeiro pela sua vontade.  </vt:lpstr>
      <vt:lpstr>Aquele que verdadeiramente quer, ele busca, e se não busca é porque não quer. </vt:lpstr>
      <vt:lpstr>O Reavivamento se Busca com Oração.</vt:lpstr>
      <vt:lpstr>ILUSTRAÇÃO</vt:lpstr>
      <vt:lpstr>O Reavivamento se Busca com a Palavra de Deus</vt:lpstr>
      <vt:lpstr>O Reavivamento se Busca Também com Jejum</vt:lpstr>
      <vt:lpstr>O Reavivamento se Busca Também com a Obediência</vt:lpstr>
      <vt:lpstr>CONCLUSÃO:</vt:lpstr>
      <vt:lpstr>Hoje aprendemos que a maior necessidade da igreja é de um reavivamento.  A primeira condição para o reavivamento é QUERER.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SM1511-SM1520</dc:title>
  <dc:subject>SM-SEMANA DE MORDOMIA 2011</dc:subject>
  <dc:creator>Pr. MARCELO AUGUSTO DE CARVALHO</dc:creator>
  <cp:keywords>www.4tons.com</cp:keywords>
  <dc:description>COMÉRCIO PROIBIDO. USO PESSOAL</dc:description>
  <cp:lastModifiedBy>Pr. Marcelo Carvalho</cp:lastModifiedBy>
  <cp:revision>34</cp:revision>
  <dcterms:created xsi:type="dcterms:W3CDTF">2011-05-21T22:19:25Z</dcterms:created>
  <dcterms:modified xsi:type="dcterms:W3CDTF">2019-10-21T13:05:52Z</dcterms:modified>
  <cp:category>SM-SEMANA DE MORDOMIA</cp:category>
</cp:coreProperties>
</file>