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73" r:id="rId4"/>
    <p:sldId id="258" r:id="rId5"/>
    <p:sldId id="259" r:id="rId6"/>
    <p:sldId id="274" r:id="rId7"/>
    <p:sldId id="275" r:id="rId8"/>
    <p:sldId id="261" r:id="rId9"/>
    <p:sldId id="277" r:id="rId10"/>
    <p:sldId id="280" r:id="rId11"/>
    <p:sldId id="264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78761" autoAdjust="0"/>
  </p:normalViewPr>
  <p:slideViewPr>
    <p:cSldViewPr>
      <p:cViewPr varScale="1">
        <p:scale>
          <a:sx n="53" d="100"/>
          <a:sy n="53" d="100"/>
        </p:scale>
        <p:origin x="95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9D7A022B-A748-417C-97FD-0E073012A5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11AB3C2-1975-4BF0-874E-ECB57183C25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9CFB973-8A1F-43D5-89BF-7CE1DE651920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1259B9D5-0C4A-4890-BC36-51395991B9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2025F601-4AE5-46AA-9B6D-DD3770D9C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B69F0D3-728B-4EEB-BE26-D294E0A8256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9F6D609-1745-4491-BEDF-761551C28C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24A882-F1C1-4A11-8073-D6172880FC8F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Imagem de Slide 1">
            <a:extLst>
              <a:ext uri="{FF2B5EF4-FFF2-40B4-BE49-F238E27FC236}">
                <a16:creationId xmlns:a16="http://schemas.microsoft.com/office/drawing/2014/main" id="{F15367C5-67A5-4A57-A478-FC7B352C2A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ço Reservado para Anotações 2">
            <a:extLst>
              <a:ext uri="{FF2B5EF4-FFF2-40B4-BE49-F238E27FC236}">
                <a16:creationId xmlns:a16="http://schemas.microsoft.com/office/drawing/2014/main" id="{AB96FB29-25CA-443E-B881-ADA3EB03074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t-BR" altLang="pt-BR" b="1"/>
              <a:t>www.4tons.com</a:t>
            </a:r>
          </a:p>
          <a:p>
            <a:pPr algn="ctr"/>
            <a:r>
              <a:rPr lang="pt-BR" altLang="pt-BR" b="1"/>
              <a:t>Pr. Marcelo Augusto de Carvalho</a:t>
            </a:r>
          </a:p>
          <a:p>
            <a:endParaRPr lang="pt-BR" altLang="pt-BR"/>
          </a:p>
        </p:txBody>
      </p:sp>
      <p:sp>
        <p:nvSpPr>
          <p:cNvPr id="15364" name="Espaço Reservado para Número de Slide 3">
            <a:extLst>
              <a:ext uri="{FF2B5EF4-FFF2-40B4-BE49-F238E27FC236}">
                <a16:creationId xmlns:a16="http://schemas.microsoft.com/office/drawing/2014/main" id="{619B2A9E-97DF-4B04-9549-17ACFC64E8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EB69D4A-8CF8-400C-A5A0-D260E4D5C1DE}" type="slidenum">
              <a:rPr lang="pt-BR" altLang="pt-BR"/>
              <a:pPr eaLnBrk="1" hangingPunct="1"/>
              <a:t>1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Imagem de Slide 1">
            <a:extLst>
              <a:ext uri="{FF2B5EF4-FFF2-40B4-BE49-F238E27FC236}">
                <a16:creationId xmlns:a16="http://schemas.microsoft.com/office/drawing/2014/main" id="{E065AC28-2342-4536-838A-D5D8066A65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A2126FAB-9246-496D-8EAA-EC703DFBA1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ILUSTRAÇÃO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Havia um escorpião que precisava atravessar uma lagoa. Olhava para todos os lados e não sabia o que fazer. De repente, ele olha e vê um sapo que está pronto para pular na lagoa e atravessá-la. Ele se aproxima do sapo e pede ajuda.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– Sr. Sapo, o senhor poderia me levar em suas costas até o outro lado da lagoa?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O sapo olha para o escorpião e diz: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– Desculpe-me Sr. Escorpião, mas eu não sou um sapo louco, e nem suicida. Como pode um escorpião fazer tal pedido a um sapo?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E o escorpião responde: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– Nem eu também sou um escorpião louco ou suicida. Sei muito bem que se eu lhe der uma picada, nós dois morreremos. Por favor, por favor, ajude-me! – continua insistindo o escorpião.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Por fim, depois de tanta insistência do escorpião, o sapo concorda. Quando ambos estão bem no meio da lagoa, o escorpião dá uma tremenda ferroada no sapo. E os dois começam a se afogar. Naquela angústia, o sapo pergunta: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– Por que você fez isso?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E o escorpião responde: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– É que essa é a minha natureza. Eu sou um escorpião, você não se lembra?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Quem nasce no Brasil é brasileiro; quem nasce no Japão é japonês; quem nasce na Espanha é espanhol; quem nasce no Chile é chileno... E quem nasce em um mundo de pecado? Sim, quem nasce em um mundo de pecado é pecador.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Nós pecamos porque somos pecadores. Essa é a nossa natureza. No entanto, maravilha das maravilhas! Há remédio até para o mais vil pecador!</a:t>
            </a:r>
          </a:p>
        </p:txBody>
      </p:sp>
      <p:sp>
        <p:nvSpPr>
          <p:cNvPr id="16388" name="Espaço Reservado para Número de Slide 3">
            <a:extLst>
              <a:ext uri="{FF2B5EF4-FFF2-40B4-BE49-F238E27FC236}">
                <a16:creationId xmlns:a16="http://schemas.microsoft.com/office/drawing/2014/main" id="{69EDC1E2-580E-4726-95BA-77EC284869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9D9B3C-E376-4DD2-8ED4-5032A2103EAC}" type="slidenum">
              <a:rPr lang="pt-BR" altLang="pt-BR"/>
              <a:pPr eaLnBrk="1" hangingPunct="1"/>
              <a:t>7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>
            <a:extLst>
              <a:ext uri="{FF2B5EF4-FFF2-40B4-BE49-F238E27FC236}">
                <a16:creationId xmlns:a16="http://schemas.microsoft.com/office/drawing/2014/main" id="{0D6C8400-B66C-4EF6-AE58-1CA8E4CCC7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1E89652A-B9A0-45F1-BB11-B9B7F4FBFF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ILUSTRAÇÃO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Quando era estudante de Teologia, trabalhava como </a:t>
            </a:r>
            <a:r>
              <a:rPr lang="pt-BR" b="1" dirty="0" err="1"/>
              <a:t>colportor</a:t>
            </a:r>
            <a:r>
              <a:rPr lang="pt-BR" b="1" dirty="0"/>
              <a:t> durante as férias. Em uma dessas férias, decidi trabalhar com livros de saúde, pois muitos de meus clientes eram médicos e profissionais nessa área. Recordo-me de que um dia estava em uma clínica esperando para ser atendido e apresentar a minha oferta. Enquanto esperava, vi aproximar-se uma senhora com um menino muito feio, o mais feio que já havia visto em toda a minha vida. Ela se assentou ao meu lado e começou a brincar com ele. Mas ele não falava e não ria de nada que ela fazia. Era um menino diferente dos demais. Consegui travar uma conversa amigável com aquela senhora e pude ouvir ali uma história que jamais vou esquecer.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Ela me disse: “Este é o maior tesouro da minha vida, a coisa mais linda que tenho nesta Terra. Ele é meu filho. Sua vida é um milagre. Quando ele nasceu, teve paralisia cerebral. Não deveria estar vivo. Sua vida é um milagre! Ele não fala, não tem coordenação motora, ou seja, de fato, não tem coordenação para nada. No entanto, com ele tenho aprendido as mais importantes lições da minha vida.” E com brilho nos olhos ela termina a sua declaração dizendo: “Ele é a coisa mais linda que tenho nesta Terra.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/>
              <a:t>Ao sair daquela clínica, havia um sentimento muito especial em meu coração. Fui tomado por um sentimento de gratidão e de louvor a Deus, pois pude ouvir a voz suave, e ao mesmo tempo poderosa, do Espírito Santo declarando-me: “</a:t>
            </a:r>
            <a:r>
              <a:rPr lang="pt-BR" b="1" dirty="0" err="1"/>
              <a:t>Jeú</a:t>
            </a:r>
            <a:r>
              <a:rPr lang="pt-BR" b="1" dirty="0"/>
              <a:t>, você é como aquele menino! Aquele menino não tem controle de nada, e a sua condição, de certa forma, é a mesma, pois você deseja coisas que não deveria desejar, pensa em coisas que não deveria pensar, fala coisas que não deveria falar, faz coisas que não deveria fazer, e o que você quer fazer, muitas vezes não faz, mas, apesar de suas imperfeições e enfermidades, você é a coisa mais linda que Deus tem nesta Terra, porque você é Seu filho – você é filho de Deus!” </a:t>
            </a:r>
          </a:p>
        </p:txBody>
      </p:sp>
      <p:sp>
        <p:nvSpPr>
          <p:cNvPr id="17412" name="Espaço Reservado para Número de Slide 3">
            <a:extLst>
              <a:ext uri="{FF2B5EF4-FFF2-40B4-BE49-F238E27FC236}">
                <a16:creationId xmlns:a16="http://schemas.microsoft.com/office/drawing/2014/main" id="{99249095-91F2-4B1F-A8B9-D9EFB59C79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753E0D-3462-4335-A6C5-5D52C0AC5819}" type="slidenum">
              <a:rPr lang="pt-BR" altLang="pt-BR"/>
              <a:pPr eaLnBrk="1" hangingPunct="1"/>
              <a:t>10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Imagem de Slide 1">
            <a:extLst>
              <a:ext uri="{FF2B5EF4-FFF2-40B4-BE49-F238E27FC236}">
                <a16:creationId xmlns:a16="http://schemas.microsoft.com/office/drawing/2014/main" id="{5ECC0D88-5B76-4E77-A455-7B0EB6EEF10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ço Reservado para Anotações 2">
            <a:extLst>
              <a:ext uri="{FF2B5EF4-FFF2-40B4-BE49-F238E27FC236}">
                <a16:creationId xmlns:a16="http://schemas.microsoft.com/office/drawing/2014/main" id="{129BEA7D-60E8-475D-97E1-43C1EC789E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r>
              <a:rPr lang="pt-BR" altLang="pt-BR" b="1"/>
              <a:t>CONCLUSÃO 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/>
              <a:t>Essa visão não tem como objetivo justificar o pecado ou nos levar a uma condição de conformidade com o pecado. Não, não é isso, de forma alguma. Principalmente porque aquele que compreende verdadeiramente a grandeza e a beleza do amor de Deus jamais se conformará com o pecado. 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/>
              <a:t>Essa visão é uma dádiva de Deus para nós, Seus filhos amados e queridos, e ao mesmo tempo um convite para uma entrega total e sem reservas ao governo e controle da Pessoa maravilhosa do Espírito Santo, pois essa é a única maneira pela qual o remédio ( o Rio) pode realizar Sua obra de cura e restauração em nossa vida. 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/>
              <a:t>Há alguém aqui que conseguiu entender essa mensagem, e em resposta de gratidão a Deus deseja vir à frente como demonstração de sua entrega, sem reservas, a esse Deus maravilhoso, colocando assim a sua vida nas mãos do Senhor? Se há alguém, venha à frente, pois quero orar por você! </a:t>
            </a:r>
          </a:p>
          <a:p>
            <a:pPr algn="just" eaLnBrk="1" hangingPunct="1">
              <a:spcBef>
                <a:spcPct val="0"/>
              </a:spcBef>
            </a:pPr>
            <a:endParaRPr lang="pt-BR" altLang="pt-BR" b="1"/>
          </a:p>
          <a:p>
            <a:pPr algn="just" eaLnBrk="1" hangingPunct="1"/>
            <a:endParaRPr lang="pt-BR" altLang="pt-BR" b="1"/>
          </a:p>
          <a:p>
            <a:pPr algn="just" eaLnBrk="1" hangingPunct="1"/>
            <a:r>
              <a:rPr lang="pt-BR" altLang="pt-BR" b="1"/>
              <a:t>Pastor Jeú Caetano Lima </a:t>
            </a:r>
          </a:p>
          <a:p>
            <a:pPr algn="just" eaLnBrk="1" hangingPunct="1"/>
            <a:r>
              <a:rPr lang="pt-BR" altLang="pt-BR" b="1"/>
              <a:t>Diretor do Departamento de Mordomia e Ministério da Família da União Paraguaia</a:t>
            </a:r>
          </a:p>
        </p:txBody>
      </p:sp>
      <p:sp>
        <p:nvSpPr>
          <p:cNvPr id="18436" name="Espaço Reservado para Número de Slide 3">
            <a:extLst>
              <a:ext uri="{FF2B5EF4-FFF2-40B4-BE49-F238E27FC236}">
                <a16:creationId xmlns:a16="http://schemas.microsoft.com/office/drawing/2014/main" id="{DAFEE9D1-A019-4B53-8285-9950CC1E69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7E65D24-C6E3-492E-BA65-7F1D0970F68E}" type="slidenum">
              <a:rPr lang="pt-BR" altLang="pt-BR"/>
              <a:pPr eaLnBrk="1" hangingPunct="1"/>
              <a:t>11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>
            <a:noAutofit/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7163041A-F1B8-47F6-A744-D8999E2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F2A78-0AF6-4A2D-9A77-05F045D3E2C0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C9401CDA-3805-46C6-B9E5-6D1176D65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3FD7AA41-D5CB-4C3F-8309-6FF474135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F50EE-C355-457A-AE70-C235A6F3895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2120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B6C25E66-D74D-4BC7-8D40-D19557A97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B3D18-4752-46A2-8738-C1D9A123FEBE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F13323C7-B1A7-43EE-BFBC-9AE52F9CE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2EC9859-D1DD-4743-81B0-AAF64BAB1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09562-9C68-413D-BDFB-6788B371CC8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55403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A67541B3-FA85-4B43-AD83-B2FEAD96F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218F9-35DC-40DC-A9F7-A329D7F7773C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A84A8ABB-E6DB-4950-B1E2-BA5EF9EE9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D41897CE-3DD5-4B6D-A402-ABE22889D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F2705E-7FB4-4B7D-8D99-AFF736963B6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72125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B60ED57E-D4A0-43D4-B9A3-694091797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EC929-915F-49A0-A875-315BDC91AC7A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5F3F679D-FF09-42E0-A5DC-889F73DF7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CBBE930A-C9B4-468B-AA51-3E1D0A537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E0247-3E15-44E7-B508-7408E102D3F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12271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/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F38344BD-714B-4998-BF50-76DFA099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026D6-AF13-4DA7-9F69-03E2ADB6736E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068A9124-FEBD-4076-BF4C-544EB0D70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CE3516B4-F9DE-43CB-98E4-D3893F063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59F9F-58B7-43B0-AB5C-66391929275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9581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CB85DD48-32FE-44D3-8762-223F48ABF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2B410-4FE1-49EB-A620-5E4ABE80AC83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60979E22-717D-4466-BE7B-C4A84ECA6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8B9D8B38-B549-408D-B7B6-0B67A3C03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FD692F-0075-42A8-89DA-4C2EFC5D168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6513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01D0B834-E655-4D37-A241-21E01BB5A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43912-21F0-4320-B425-B44642772BEC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9538CBB2-4497-4CDD-9027-49D9D6892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4F584194-CE92-4DA6-8D02-8580E032C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7479D-A00E-4250-9B4E-BDD4235DBF5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5459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22">
            <a:extLst>
              <a:ext uri="{FF2B5EF4-FFF2-40B4-BE49-F238E27FC236}">
                <a16:creationId xmlns:a16="http://schemas.microsoft.com/office/drawing/2014/main" id="{56D7524E-A103-459D-97F7-66A8C2E67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31DED-ED1A-4647-AD18-EEEDD823A77A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C87E92A8-5380-446B-B8CB-E072A604F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475F6FEA-32EA-4FDC-BC66-E5676389C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AC096-4B08-45A4-9CBF-F44C86860E8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0209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>
            <a:extLst>
              <a:ext uri="{FF2B5EF4-FFF2-40B4-BE49-F238E27FC236}">
                <a16:creationId xmlns:a16="http://schemas.microsoft.com/office/drawing/2014/main" id="{2B42F33F-D2C8-492F-8CCA-E31EF3842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E046D-F359-48C5-91EB-15EB6C4580D2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C4B1351E-CA1F-44A4-93C8-2F925B29C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DCA7B257-F8BD-4F5F-95F6-8CF8CB971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F7913-B282-48D2-B814-F4113CE7185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4949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D5BD1024-D039-4F72-93FB-2CFAAFFBA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C4D14-B0A8-433E-8EAC-FAC7222BCBEA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9343511A-B22C-428F-83BB-3A5D6A868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C07B50D6-5763-49F6-9DBA-D24AB96B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A4357-1B10-439A-8126-024778CD811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82712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47DCE1D-A9AF-4126-AD62-97F5FADE7526}"/>
              </a:ext>
            </a:extLst>
          </p:cNvPr>
          <p:cNvSpPr/>
          <p:nvPr/>
        </p:nvSpPr>
        <p:spPr>
          <a:xfrm>
            <a:off x="727075" y="1062038"/>
            <a:ext cx="4600575" cy="3978275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anchor="ctr">
            <a:normAutofit/>
          </a:bodyPr>
          <a:lstStyle/>
          <a:p>
            <a:pPr indent="-27432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2000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69FDE8-4FD3-4B2D-B03C-958784FE3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0EB33-4564-4ED8-B056-03A6CC8B845C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2CC1EB-CBA1-4DE5-98D0-1B0792A5C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14AE3D-99F6-45D6-981D-5CA720E2B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3788A-15DA-45A1-A2D0-7BAA9691120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6777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4FB90B3A-8BC3-4585-B8B8-33EB66A07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27" name="Rectangle 11">
            <a:extLst>
              <a:ext uri="{FF2B5EF4-FFF2-40B4-BE49-F238E27FC236}">
                <a16:creationId xmlns:a16="http://schemas.microsoft.com/office/drawing/2014/main" id="{A3DF147F-AFB0-4D46-8822-3174611C634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  <p:sp>
        <p:nvSpPr>
          <p:cNvPr id="27" name="Rectangle 22">
            <a:extLst>
              <a:ext uri="{FF2B5EF4-FFF2-40B4-BE49-F238E27FC236}">
                <a16:creationId xmlns:a16="http://schemas.microsoft.com/office/drawing/2014/main" id="{8FA3014A-210D-4279-B5C2-C8699A4DE4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lang="en-US" sz="120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fld id="{9A35D226-95D8-4529-85BD-530A9FF90C67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FCDFCA04-0197-437D-9D63-E7736622E2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20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128E00E3-9B7C-473A-8650-EC6B4D1D7B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Candara" panose="020E0502030303020204" pitchFamily="34" charset="0"/>
              </a:defRPr>
            </a:lvl1pPr>
          </a:lstStyle>
          <a:p>
            <a:fld id="{C6242ED4-B98E-4864-BE8E-B74786A86426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91" r:id="rId9"/>
    <p:sldLayoutId id="2147483789" r:id="rId10"/>
    <p:sldLayoutId id="2147483790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rtl="0" eaLnBrk="0" fontAlgn="base" hangingPunct="0">
        <a:spcBef>
          <a:spcPct val="0"/>
        </a:spcBef>
        <a:spcAft>
          <a:spcPct val="0"/>
        </a:spcAft>
        <a:defRPr lang="en-US" sz="4800" b="1" kern="1200" dirty="0">
          <a:solidFill>
            <a:srgbClr val="7F4A25"/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rgbClr val="7F4A25"/>
          </a:solidFill>
          <a:latin typeface="Candara" pitchFamily="34" charset="0"/>
          <a:ea typeface="Candara" pitchFamily="34" charset="0"/>
          <a:cs typeface="Candara" pitchFamily="34" charset="0"/>
        </a:defRPr>
      </a:lvl9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213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 2" panose="05020102010507070707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2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8388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 2" panose="05020102010507070707" pitchFamily="18" charset="2"/>
        <a:buChar char=""/>
        <a:defRPr>
          <a:solidFill>
            <a:schemeClr val="tx1"/>
          </a:solidFill>
          <a:latin typeface="+mn-lt"/>
          <a:ea typeface="+mn-lt"/>
          <a:cs typeface="+mn-lt"/>
        </a:defRPr>
      </a:lvl4pPr>
      <a:lvl5pPr marL="131603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"/>
        <a:defRPr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>
            <a:extLst>
              <a:ext uri="{FF2B5EF4-FFF2-40B4-BE49-F238E27FC236}">
                <a16:creationId xmlns:a16="http://schemas.microsoft.com/office/drawing/2014/main" id="{1B0252D9-1AE1-45A1-87E0-E77F262C37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Subtítulo 2">
            <a:extLst>
              <a:ext uri="{FF2B5EF4-FFF2-40B4-BE49-F238E27FC236}">
                <a16:creationId xmlns:a16="http://schemas.microsoft.com/office/drawing/2014/main" id="{0EEDA2D4-E4D9-459C-B35B-9A880DD911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0825" y="3644900"/>
            <a:ext cx="6400800" cy="6477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 b="1" i="1"/>
              <a:t>Ezequiel 47: 1-12</a:t>
            </a:r>
            <a:endParaRPr lang="pt-BR" altLang="pt-BR"/>
          </a:p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pic>
        <p:nvPicPr>
          <p:cNvPr id="3076" name="Imagem 4">
            <a:extLst>
              <a:ext uri="{FF2B5EF4-FFF2-40B4-BE49-F238E27FC236}">
                <a16:creationId xmlns:a16="http://schemas.microsoft.com/office/drawing/2014/main" id="{D3F01AEC-705D-4E25-9286-70BE285781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933825"/>
            <a:ext cx="4248150" cy="308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C89DA392-DE48-40FE-860C-D39A69411516}"/>
              </a:ext>
            </a:extLst>
          </p:cNvPr>
          <p:cNvSpPr/>
          <p:nvPr/>
        </p:nvSpPr>
        <p:spPr>
          <a:xfrm>
            <a:off x="7236296" y="5301208"/>
            <a:ext cx="1368152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8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charset="0"/>
              </a:rPr>
              <a:t>4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A932A65B-099E-4B27-BDAE-AA6020F95A14}"/>
              </a:ext>
            </a:extLst>
          </p:cNvPr>
          <p:cNvSpPr/>
          <p:nvPr/>
        </p:nvSpPr>
        <p:spPr>
          <a:xfrm>
            <a:off x="251520" y="2577678"/>
            <a:ext cx="662473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cs typeface="Arial" charset="0"/>
              </a:rPr>
              <a:t>Um Rio de Vida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magem 3">
            <a:extLst>
              <a:ext uri="{FF2B5EF4-FFF2-40B4-BE49-F238E27FC236}">
                <a16:creationId xmlns:a16="http://schemas.microsoft.com/office/drawing/2014/main" id="{161687D2-3505-4268-A46A-AED4D2A97E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1D50BC1-3062-4D61-B520-081E8292B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80928"/>
            <a:ext cx="6588223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5400" i="1">
                <a:effectLst/>
              </a:rPr>
              <a:t>ILUSTRAÇÃO:</a:t>
            </a:r>
            <a:endParaRPr lang="pt-BR" sz="5400">
              <a:effectLst/>
            </a:endParaRPr>
          </a:p>
        </p:txBody>
      </p:sp>
      <p:sp>
        <p:nvSpPr>
          <p:cNvPr id="12292" name="Espaço Reservado para Texto 2">
            <a:extLst>
              <a:ext uri="{FF2B5EF4-FFF2-40B4-BE49-F238E27FC236}">
                <a16:creationId xmlns:a16="http://schemas.microsoft.com/office/drawing/2014/main" id="{C493426A-D853-475F-ACE6-E8644532E9FC}"/>
              </a:ext>
            </a:extLst>
          </p:cNvPr>
          <p:cNvSpPr txBox="1">
            <a:spLocks/>
          </p:cNvSpPr>
          <p:nvPr/>
        </p:nvSpPr>
        <p:spPr bwMode="auto">
          <a:xfrm>
            <a:off x="107950" y="1700213"/>
            <a:ext cx="6911975" cy="150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b"/>
          <a:lstStyle>
            <a:lvl1pPr indent="-2730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accent1"/>
              </a:buClr>
              <a:buSzPct val="80000"/>
              <a:buFont typeface="Wingdings 2" panose="05020102010507070707" pitchFamily="18" charset="2"/>
              <a:buNone/>
            </a:pPr>
            <a:endParaRPr lang="pt-BR" altLang="pt-BR" sz="2400" b="1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m 3">
            <a:extLst>
              <a:ext uri="{FF2B5EF4-FFF2-40B4-BE49-F238E27FC236}">
                <a16:creationId xmlns:a16="http://schemas.microsoft.com/office/drawing/2014/main" id="{7D25038B-0A73-4A3E-8CBA-6DC73793B0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8CA03C5-84D6-471E-9E18-AF1719B7A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80928"/>
            <a:ext cx="6588223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5400" i="1">
                <a:effectLst/>
              </a:rPr>
              <a:t>Entrega Total</a:t>
            </a:r>
            <a:endParaRPr lang="pt-BR" sz="5400">
              <a:effectLst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m 3">
            <a:extLst>
              <a:ext uri="{FF2B5EF4-FFF2-40B4-BE49-F238E27FC236}">
                <a16:creationId xmlns:a16="http://schemas.microsoft.com/office/drawing/2014/main" id="{E5FCB578-1FD3-454F-AC01-7D71A8EDF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AC233C8B-3753-467B-AE1A-376192314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852937"/>
            <a:ext cx="6120680" cy="1944215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>
                <a:effectLst/>
              </a:rPr>
              <a:t>O tema que vamos estudar hoje será dividido em duas partes. Hoje faremos apenas uma introdução, e a manhã terminaremos. </a:t>
            </a:r>
            <a:br>
              <a:rPr lang="pt-BR" sz="2800"/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endParaRPr lang="pt-BR" sz="2800"/>
          </a:p>
        </p:txBody>
      </p:sp>
      <p:sp>
        <p:nvSpPr>
          <p:cNvPr id="4100" name="Espaço Reservado para Texto 9">
            <a:extLst>
              <a:ext uri="{FF2B5EF4-FFF2-40B4-BE49-F238E27FC236}">
                <a16:creationId xmlns:a16="http://schemas.microsoft.com/office/drawing/2014/main" id="{94FCE7AE-7AAD-45AF-8D92-4EFEC175A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908050"/>
            <a:ext cx="7092950" cy="150971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 b="1" i="1"/>
              <a:t>INTRODUÇÃO:</a:t>
            </a:r>
            <a:endParaRPr lang="pt-BR" altLang="pt-BR"/>
          </a:p>
        </p:txBody>
      </p:sp>
    </p:spTree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m 3">
            <a:extLst>
              <a:ext uri="{FF2B5EF4-FFF2-40B4-BE49-F238E27FC236}">
                <a16:creationId xmlns:a16="http://schemas.microsoft.com/office/drawing/2014/main" id="{1BA6F6A6-3CD0-423E-BEF6-EE9FF492F4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BAB59CAB-7C1C-4072-B6C9-32CFF2C91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2348880"/>
            <a:ext cx="6696744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>
                <a:effectLst/>
              </a:rPr>
              <a:t>O Mar Morto representa o Antigo Testamento. Ele era símbolo de depósito de lixo. Os nômades jogavam lixo, excrementos humanos e animais mortos nele. Havia uma parte do Mar Morto que era símbolo de podridão. Os elementos de uma visão são simbólicos.</a:t>
            </a:r>
            <a:br>
              <a:rPr lang="pt-BR" sz="2800">
                <a:effectLst/>
              </a:rPr>
            </a:br>
            <a:br>
              <a:rPr lang="pt-BR" sz="2800"/>
            </a:br>
            <a:br>
              <a:rPr lang="pt-BR" sz="2800">
                <a:effectLst/>
              </a:rPr>
            </a:br>
            <a:br>
              <a:rPr lang="pt-BR" sz="2800">
                <a:effectLst/>
              </a:rPr>
            </a:br>
            <a:endParaRPr lang="pt-BR" sz="2800"/>
          </a:p>
        </p:txBody>
      </p:sp>
      <p:sp>
        <p:nvSpPr>
          <p:cNvPr id="5124" name="Espaço Reservado para Texto 9">
            <a:extLst>
              <a:ext uri="{FF2B5EF4-FFF2-40B4-BE49-F238E27FC236}">
                <a16:creationId xmlns:a16="http://schemas.microsoft.com/office/drawing/2014/main" id="{D3E7EDE0-11CC-4E29-A5EF-961A3963A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908050"/>
            <a:ext cx="6804025" cy="150971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 b="1" i="1"/>
              <a:t>O MAR MORTO E SEU SIGNIFICADO</a:t>
            </a:r>
            <a:endParaRPr lang="pt-BR" altLang="pt-BR"/>
          </a:p>
        </p:txBody>
      </p:sp>
    </p:spTree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m 3">
            <a:extLst>
              <a:ext uri="{FF2B5EF4-FFF2-40B4-BE49-F238E27FC236}">
                <a16:creationId xmlns:a16="http://schemas.microsoft.com/office/drawing/2014/main" id="{ADC90C40-D68D-4DC3-941B-056683427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2A8CBC-A82A-40BE-B792-0F7C90CB3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587" y="2276872"/>
            <a:ext cx="6373629" cy="3112843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>
                <a:effectLst/>
              </a:rPr>
              <a:t>Ouçam com atenção o que Ellen G. White escreveu no livro </a:t>
            </a:r>
            <a:r>
              <a:rPr lang="pt-BR" sz="2800" i="1">
                <a:effectLst/>
              </a:rPr>
              <a:t>Caminho a Cristo, </a:t>
            </a:r>
            <a:r>
              <a:rPr lang="pt-BR" sz="2800">
                <a:effectLst/>
              </a:rPr>
              <a:t>páginas 17 e 18</a:t>
            </a:r>
            <a:r>
              <a:rPr lang="pt-BR" sz="2800" i="1">
                <a:effectLst/>
              </a:rPr>
              <a:t>. </a:t>
            </a:r>
            <a:br>
              <a:rPr lang="pt-BR" sz="2800" i="1">
                <a:effectLst/>
              </a:rPr>
            </a:br>
            <a:r>
              <a:rPr lang="pt-BR" sz="2800">
                <a:effectLst/>
              </a:rPr>
              <a:t>Vamos ler e ao mesmo tempo analisar algumas palavras e frases deste texto: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m 3">
            <a:extLst>
              <a:ext uri="{FF2B5EF4-FFF2-40B4-BE49-F238E27FC236}">
                <a16:creationId xmlns:a16="http://schemas.microsoft.com/office/drawing/2014/main" id="{C2B7B930-F0DB-4600-838A-DBA6472524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A2A846D-B124-4E48-B85E-49C3E9B49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060848"/>
            <a:ext cx="6234542" cy="2880320"/>
          </a:xfrm>
        </p:spPr>
        <p:txBody>
          <a:bodyPr>
            <a:no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br>
              <a:rPr lang="pt-BR" sz="2800" i="1">
                <a:effectLst/>
              </a:rPr>
            </a:br>
            <a:r>
              <a:rPr lang="pt-BR" sz="3600" i="1">
                <a:effectLst/>
              </a:rPr>
              <a:t>“O homem foi originariamente dotado de nobres faculdades e de um espírito bem equilibrado.” </a:t>
            </a:r>
            <a:br>
              <a:rPr lang="pt-BR" sz="3600">
                <a:effectLst/>
              </a:rPr>
            </a:br>
            <a:endParaRPr lang="pt-BR" sz="3600"/>
          </a:p>
        </p:txBody>
      </p:sp>
      <p:sp>
        <p:nvSpPr>
          <p:cNvPr id="7172" name="Espaço Reservado para Texto 2">
            <a:extLst>
              <a:ext uri="{FF2B5EF4-FFF2-40B4-BE49-F238E27FC236}">
                <a16:creationId xmlns:a16="http://schemas.microsoft.com/office/drawing/2014/main" id="{ED93DEFE-A28B-4AC5-AF64-DC7DF01BC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468313" y="1412875"/>
            <a:ext cx="7772401" cy="150971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br>
              <a:rPr lang="pt-BR" altLang="pt-BR"/>
            </a:br>
            <a:endParaRPr lang="pt-BR" altLang="pt-BR"/>
          </a:p>
        </p:txBody>
      </p:sp>
    </p:spTree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m 3">
            <a:extLst>
              <a:ext uri="{FF2B5EF4-FFF2-40B4-BE49-F238E27FC236}">
                <a16:creationId xmlns:a16="http://schemas.microsoft.com/office/drawing/2014/main" id="{CE0A34EB-F50F-4343-A38F-B7C9AF7079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70A4EA9-B54C-474C-95E6-87CFBC50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1988840"/>
            <a:ext cx="6912768" cy="3312368"/>
          </a:xfrm>
        </p:spPr>
        <p:txBody>
          <a:bodyPr>
            <a:no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600" i="1">
                <a:effectLst/>
              </a:rPr>
              <a:t>“Era um ser perfeito, e estava em harmonia com Deus. Seus pensamentos eram puros, santos os seus intentos. Mas pela desobediência, suas faculdades foram pervertidas, e o egoísmo tomou o lugar do amor. Sua natureza tornou-se tão enfraquecida pela transgressão que lhe era impossível, em sua própria força, resistir ao poder do mal.”</a:t>
            </a:r>
            <a:br>
              <a:rPr lang="pt-BR" sz="2600">
                <a:effectLst/>
              </a:rPr>
            </a:br>
            <a:br>
              <a:rPr lang="pt-BR" sz="2600">
                <a:effectLst/>
              </a:rPr>
            </a:br>
            <a:br>
              <a:rPr lang="pt-BR" sz="2600">
                <a:effectLst/>
              </a:rPr>
            </a:br>
            <a:br>
              <a:rPr lang="pt-BR" sz="2600">
                <a:effectLst/>
              </a:rPr>
            </a:br>
            <a:br>
              <a:rPr lang="pt-BR" sz="2600">
                <a:effectLst/>
              </a:rPr>
            </a:br>
            <a:br>
              <a:rPr lang="pt-BR" sz="2600">
                <a:effectLst/>
              </a:rPr>
            </a:br>
            <a:br>
              <a:rPr lang="pt-BR" sz="2600">
                <a:effectLst/>
              </a:rPr>
            </a:br>
            <a:endParaRPr lang="pt-BR" sz="2600"/>
          </a:p>
        </p:txBody>
      </p:sp>
    </p:spTree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m 3">
            <a:extLst>
              <a:ext uri="{FF2B5EF4-FFF2-40B4-BE49-F238E27FC236}">
                <a16:creationId xmlns:a16="http://schemas.microsoft.com/office/drawing/2014/main" id="{B5E1CAF6-FD5A-4454-A58A-923F5048E2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9909611-693E-4968-8344-C503995B6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36912"/>
            <a:ext cx="6234542" cy="2880320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br>
              <a:rPr lang="pt-BR" sz="4800" i="1">
                <a:effectLst/>
              </a:rPr>
            </a:br>
            <a:r>
              <a:rPr lang="pt-BR" sz="4800" i="1">
                <a:effectLst/>
              </a:rPr>
              <a:t>ILUSTRAÇÃO:</a:t>
            </a:r>
            <a:br>
              <a:rPr lang="pt-BR" sz="4800">
                <a:effectLst/>
              </a:rPr>
            </a:br>
            <a:br>
              <a:rPr lang="pt-BR" sz="4800">
                <a:effectLst/>
              </a:rPr>
            </a:br>
            <a:br>
              <a:rPr lang="pt-BR" sz="4400">
                <a:effectLst/>
              </a:rPr>
            </a:br>
            <a:br>
              <a:rPr lang="pt-BR" sz="4400">
                <a:effectLst/>
              </a:rPr>
            </a:br>
            <a:br>
              <a:rPr lang="pt-BR" sz="4400">
                <a:effectLst/>
              </a:rPr>
            </a:br>
            <a:br>
              <a:rPr lang="pt-BR" sz="4400">
                <a:effectLst/>
              </a:rPr>
            </a:br>
            <a:br>
              <a:rPr lang="pt-BR" sz="4400">
                <a:effectLst/>
              </a:rPr>
            </a:br>
            <a:br>
              <a:rPr lang="pt-BR" sz="4400">
                <a:effectLst/>
              </a:rPr>
            </a:br>
            <a:endParaRPr lang="pt-BR" sz="4400"/>
          </a:p>
        </p:txBody>
      </p:sp>
    </p:spTree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m 3">
            <a:extLst>
              <a:ext uri="{FF2B5EF4-FFF2-40B4-BE49-F238E27FC236}">
                <a16:creationId xmlns:a16="http://schemas.microsoft.com/office/drawing/2014/main" id="{F2C5C0DF-027B-460B-ABF7-56CCF305F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93508D2-E698-4526-979F-983730335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0" y="2492896"/>
            <a:ext cx="7083830" cy="2736304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>
                <a:effectLst/>
              </a:rPr>
              <a:t>A parte mais importante dessa história é que você é um enfermo, eu sou um enfermo. </a:t>
            </a:r>
            <a:br>
              <a:rPr lang="pt-BR" sz="2800">
                <a:effectLst/>
              </a:rPr>
            </a:br>
            <a:r>
              <a:rPr lang="pt-BR" sz="2800">
                <a:effectLst/>
              </a:rPr>
              <a:t>Há um “mar morto” dentro de mim. Entretanto, há remédio para nós. E o remédio para a sua enfermidade, o remédio para a minha enfermidade, é o poderoso RIO.</a:t>
            </a:r>
          </a:p>
        </p:txBody>
      </p:sp>
      <p:sp>
        <p:nvSpPr>
          <p:cNvPr id="10244" name="Espaço Reservado para Texto 2">
            <a:extLst>
              <a:ext uri="{FF2B5EF4-FFF2-40B4-BE49-F238E27FC236}">
                <a16:creationId xmlns:a16="http://schemas.microsoft.com/office/drawing/2014/main" id="{089DB5F7-548A-4536-B412-719CC4D3C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388" y="1916113"/>
            <a:ext cx="6696075" cy="13684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pt-BR" altLang="pt-BR" b="1" i="1"/>
              <a:t>O RIO E SEU SIGNIFICADO</a:t>
            </a:r>
            <a:endParaRPr lang="pt-BR" altLang="pt-BR"/>
          </a:p>
          <a:p>
            <a:pPr eaLnBrk="1" hangingPunct="1">
              <a:spcBef>
                <a:spcPct val="0"/>
              </a:spcBef>
            </a:pPr>
            <a:br>
              <a:rPr lang="pt-BR" altLang="pt-BR" b="1">
                <a:solidFill>
                  <a:schemeClr val="bg1"/>
                </a:solidFill>
              </a:rPr>
            </a:br>
            <a:endParaRPr lang="pt-BR" altLang="pt-BR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m 3">
            <a:extLst>
              <a:ext uri="{FF2B5EF4-FFF2-40B4-BE49-F238E27FC236}">
                <a16:creationId xmlns:a16="http://schemas.microsoft.com/office/drawing/2014/main" id="{2DA3DA77-2026-47F7-BA63-C7144A526D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D8D5437-1E28-42F3-9F1E-42DA22D95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852936"/>
            <a:ext cx="6624736" cy="2016224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>
                <a:effectLst/>
              </a:rPr>
              <a:t>A mensagem de Ezequiel 47 é uma mensagem que demonstra o imenso carinho, preocupação e amor de Deus por Seus filhos queridos. </a:t>
            </a:r>
            <a:br>
              <a:rPr lang="pt-BR" sz="2800">
                <a:effectLst/>
              </a:rPr>
            </a:br>
            <a:endParaRPr lang="pt-BR" sz="280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0558D92-A623-4309-9F92-8CD197CF1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388" y="1906588"/>
            <a:ext cx="6553200" cy="1509712"/>
          </a:xfrm>
        </p:spPr>
        <p:txBody>
          <a:bodyPr>
            <a:normAutofit lnSpcReduction="10000"/>
          </a:bodyPr>
          <a:lstStyle/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i="1" dirty="0">
                <a:solidFill>
                  <a:schemeClr val="bg1"/>
                </a:solidFill>
              </a:rPr>
              <a:t>UMA GRANDE MENSAGEM VINDA DE UM PAI DE AMOR</a:t>
            </a:r>
            <a:endParaRPr lang="pt-BR" dirty="0">
              <a:solidFill>
                <a:schemeClr val="bg1"/>
              </a:solidFill>
            </a:endParaRPr>
          </a:p>
          <a:p>
            <a:pPr indent="-2743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br>
              <a:rPr lang="pt-BR" b="1" i="1" dirty="0">
                <a:solidFill>
                  <a:schemeClr val="bg1"/>
                </a:solidFill>
              </a:rPr>
            </a:br>
            <a:endParaRPr lang="pt-BR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Human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TC010113062[[fn=Tema Humano]]</Template>
  <TotalTime>345</TotalTime>
  <Words>1149</Words>
  <Application>Microsoft Office PowerPoint</Application>
  <PresentationFormat>Apresentação na tela (4:3)</PresentationFormat>
  <Paragraphs>51</Paragraphs>
  <Slides>11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Candara</vt:lpstr>
      <vt:lpstr>Wingdings 2</vt:lpstr>
      <vt:lpstr>Calibri</vt:lpstr>
      <vt:lpstr>Human</vt:lpstr>
      <vt:lpstr>Apresentação do PowerPoint</vt:lpstr>
      <vt:lpstr>O tema que vamos estudar hoje será dividido em duas partes. Hoje faremos apenas uma introdução, e a manhã terminaremos.    </vt:lpstr>
      <vt:lpstr>O Mar Morto representa o Antigo Testamento. Ele era símbolo de depósito de lixo. Os nômades jogavam lixo, excrementos humanos e animais mortos nele. Havia uma parte do Mar Morto que era símbolo de podridão. Os elementos de uma visão são simbólicos.    </vt:lpstr>
      <vt:lpstr>Ouçam com atenção o que Ellen G. White escreveu no livro Caminho a Cristo, páginas 17 e 18.  Vamos ler e ao mesmo tempo analisar algumas palavras e frases deste texto:</vt:lpstr>
      <vt:lpstr> “O homem foi originariamente dotado de nobres faculdades e de um espírito bem equilibrado.”  </vt:lpstr>
      <vt:lpstr>“Era um ser perfeito, e estava em harmonia com Deus. Seus pensamentos eram puros, santos os seus intentos. Mas pela desobediência, suas faculdades foram pervertidas, e o egoísmo tomou o lugar do amor. Sua natureza tornou-se tão enfraquecida pela transgressão que lhe era impossível, em sua própria força, resistir ao poder do mal.”       </vt:lpstr>
      <vt:lpstr> ILUSTRAÇÃO:        </vt:lpstr>
      <vt:lpstr>A parte mais importante dessa história é que você é um enfermo, eu sou um enfermo.  Há um “mar morto” dentro de mim. Entretanto, há remédio para nós. E o remédio para a sua enfermidade, o remédio para a minha enfermidade, é o poderoso RIO.</vt:lpstr>
      <vt:lpstr>A mensagem de Ezequiel 47 é uma mensagem que demonstra o imenso carinho, preocupação e amor de Deus por Seus filhos queridos.  </vt:lpstr>
      <vt:lpstr>ILUSTRAÇÃO:</vt:lpstr>
      <vt:lpstr>Entrega Total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SM1511-SM1520</dc:title>
  <dc:subject>SM-SEMANA DE MORDOMIA 2011</dc:subject>
  <dc:creator>Pr. MARCELO AUGUSTO DE CARVALHO</dc:creator>
  <cp:keywords>www.4tons.com</cp:keywords>
  <dc:description>COMÉRCIO PROIBIDO. USO PESSOAL</dc:description>
  <cp:lastModifiedBy>Pr. Marcelo Carvalho</cp:lastModifiedBy>
  <cp:revision>37</cp:revision>
  <dcterms:created xsi:type="dcterms:W3CDTF">2011-05-21T22:19:25Z</dcterms:created>
  <dcterms:modified xsi:type="dcterms:W3CDTF">2019-10-21T13:06:06Z</dcterms:modified>
  <cp:category>SM-SEMANA DE MORDOMIA</cp:category>
</cp:coreProperties>
</file>