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73" r:id="rId4"/>
    <p:sldId id="277" r:id="rId5"/>
    <p:sldId id="274" r:id="rId6"/>
    <p:sldId id="286" r:id="rId7"/>
    <p:sldId id="281" r:id="rId8"/>
    <p:sldId id="292" r:id="rId9"/>
    <p:sldId id="293" r:id="rId10"/>
    <p:sldId id="295" r:id="rId11"/>
    <p:sldId id="294" r:id="rId12"/>
    <p:sldId id="296" r:id="rId13"/>
    <p:sldId id="287" r:id="rId14"/>
    <p:sldId id="261" r:id="rId15"/>
    <p:sldId id="282" r:id="rId16"/>
    <p:sldId id="288" r:id="rId17"/>
    <p:sldId id="297" r:id="rId18"/>
    <p:sldId id="264" r:id="rId19"/>
    <p:sldId id="285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8508" autoAdjust="0"/>
  </p:normalViewPr>
  <p:slideViewPr>
    <p:cSldViewPr>
      <p:cViewPr varScale="1">
        <p:scale>
          <a:sx n="52" d="100"/>
          <a:sy n="52" d="100"/>
        </p:scale>
        <p:origin x="99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F0444C1-2C79-468F-9801-8CBCEBA95C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B0C3FEF-8697-4541-8DBE-65A9E872264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D4F2C9D-2ABC-436A-86AC-B94BA62B6C5D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37B005C7-CD6A-48B2-934E-46310F2BAC3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9FEFF2A1-4114-4BAA-A47D-6C85B83B2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0BA556-C0F0-45D5-B4C6-8254EBB10D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35AC14-EC18-4D4C-99BB-BFE10210ED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F588AB-C329-4DC1-A6C7-7CDA765FC7E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>
            <a:extLst>
              <a:ext uri="{FF2B5EF4-FFF2-40B4-BE49-F238E27FC236}">
                <a16:creationId xmlns:a16="http://schemas.microsoft.com/office/drawing/2014/main" id="{A9F643C0-5500-4727-9DAF-F304980EAB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ço Reservado para Anotações 2">
            <a:extLst>
              <a:ext uri="{FF2B5EF4-FFF2-40B4-BE49-F238E27FC236}">
                <a16:creationId xmlns:a16="http://schemas.microsoft.com/office/drawing/2014/main" id="{99EA7945-B248-463F-AF48-26989D4AF0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b="1"/>
              <a:t>www.4tons.com</a:t>
            </a:r>
          </a:p>
          <a:p>
            <a:pPr algn="ctr" eaLnBrk="1" hangingPunct="1"/>
            <a:r>
              <a:rPr lang="pt-BR" altLang="pt-BR" b="1"/>
              <a:t>Pr. Marcelo Augusto de Carvalho</a:t>
            </a:r>
          </a:p>
        </p:txBody>
      </p:sp>
      <p:sp>
        <p:nvSpPr>
          <p:cNvPr id="23556" name="Espaço Reservado para Número de Slide 3">
            <a:extLst>
              <a:ext uri="{FF2B5EF4-FFF2-40B4-BE49-F238E27FC236}">
                <a16:creationId xmlns:a16="http://schemas.microsoft.com/office/drawing/2014/main" id="{7829A06A-0254-474D-ADA9-8DC2EB0A10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9D00344-A03D-400C-B0A7-6EE56FDE6723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>
            <a:extLst>
              <a:ext uri="{FF2B5EF4-FFF2-40B4-BE49-F238E27FC236}">
                <a16:creationId xmlns:a16="http://schemas.microsoft.com/office/drawing/2014/main" id="{82D6FCA8-A053-4165-8763-5A5B7C5AB3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>
            <a:extLst>
              <a:ext uri="{FF2B5EF4-FFF2-40B4-BE49-F238E27FC236}">
                <a16:creationId xmlns:a16="http://schemas.microsoft.com/office/drawing/2014/main" id="{58316869-2018-4CC5-80A3-841C09258A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Há alguém aqui que tem uma ferida em seu coração e hoje não deseja sair desta igreja com essa ferida? Você gostaria de dizer ao Senhor: “Eu abro a Ti o meu coração. Tomei a decisão de perdoar. Tomei a decisão de transmitir perdão.”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Se essa é a sua vontade, venha aqui à frente, e eu vou orar por você. </a:t>
            </a:r>
          </a:p>
        </p:txBody>
      </p:sp>
      <p:sp>
        <p:nvSpPr>
          <p:cNvPr id="32772" name="Espaço Reservado para Número de Slide 3">
            <a:extLst>
              <a:ext uri="{FF2B5EF4-FFF2-40B4-BE49-F238E27FC236}">
                <a16:creationId xmlns:a16="http://schemas.microsoft.com/office/drawing/2014/main" id="{6C2838F9-33C0-4876-9499-4A873A6B32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011D13-2BAD-409D-B964-52FE872F435C}" type="slidenum">
              <a:rPr lang="pt-BR" altLang="pt-BR"/>
              <a:pPr eaLnBrk="1" hangingPunct="1"/>
              <a:t>18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>
            <a:extLst>
              <a:ext uri="{FF2B5EF4-FFF2-40B4-BE49-F238E27FC236}">
                <a16:creationId xmlns:a16="http://schemas.microsoft.com/office/drawing/2014/main" id="{21EE8138-6CB3-4740-8101-1E033329CA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ço Reservado para Anotações 2">
            <a:extLst>
              <a:ext uri="{FF2B5EF4-FFF2-40B4-BE49-F238E27FC236}">
                <a16:creationId xmlns:a16="http://schemas.microsoft.com/office/drawing/2014/main" id="{0970BCD3-A771-43B0-B095-1518AC588D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altLang="pt-BR" b="1"/>
              <a:t>Pastor Jeú Caetano Lima 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b="1"/>
              <a:t>Departamento de Mordomia e Família da União Paraguaia</a:t>
            </a:r>
          </a:p>
        </p:txBody>
      </p:sp>
      <p:sp>
        <p:nvSpPr>
          <p:cNvPr id="33796" name="Espaço Reservado para Número de Slide 3">
            <a:extLst>
              <a:ext uri="{FF2B5EF4-FFF2-40B4-BE49-F238E27FC236}">
                <a16:creationId xmlns:a16="http://schemas.microsoft.com/office/drawing/2014/main" id="{F3EFCD47-6C74-46AE-A4A5-1DA1CB6D35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A9CADD-5047-457D-9C64-A488D29FC128}" type="slidenum">
              <a:rPr lang="pt-BR" altLang="pt-BR"/>
              <a:pPr eaLnBrk="1" hangingPunct="1"/>
              <a:t>19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>
            <a:extLst>
              <a:ext uri="{FF2B5EF4-FFF2-40B4-BE49-F238E27FC236}">
                <a16:creationId xmlns:a16="http://schemas.microsoft.com/office/drawing/2014/main" id="{FFFA44C8-057A-477E-83A1-C9EF043487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9CA85A0C-22B3-4967-BCF4-BF7297D882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Meus queridos irmãos, temos aqui um relato muito interessante. Essa é uma das parábolas da Bíblia que nos ensina da forma mais didática, mais completa e mais tremenda a dinâmica do perdão.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É interessante que esse relato começa com uma pergunta de Pedro, que se aproxima de Jesus e Lhe faz uma pergunta: “Senhor, até quantas vezes devo perdoar meu irmão?”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 interessante é que Pedro faz a pergunta e ele mesmo dá a resposta. Pedro, porém, estava com segundas intenções.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Havia um costume nos tempos de Jesus e de Pedro que dizia o seguinte: “Perdoar uma vez é pouco; duas vezes, é o bastante; três vezes, não tem mais perdão.”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Um fariseu nunca perdoava uma pessoa mais de três vezes. Eles diziam: “Perdoar uma vez é pouco; duas vezes, é bom, mas três vezes é perdoar demais.” Nunca um fariseu perdoava mais que três vezes uma pessoa. Diziam então:“Se eu perdoar mais de três vezes poderia estimular ou motivar essa pessoa a continuar trazendo problemas para a minha vida. Iria condenar essa pessoa a manter o mau hábito de me causar danos.” Dessa forma, ninguém perdoava mais de três vezes. E Pedro sabia muito bem disso.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Quando se aproximou de Jesus, você sabe qual era a intenção dele? Ele queria impressionar Jesus; queria receber um elogio de Jesus. Então ele se aproximou com o pensamento: “Vou perguntar, e vou eu mesmo dar a resposta. Jesus vai olhar em meus olhos e vai dizer: “Pedro, santo Pedro, você já é muito bom, todos perdoam apenas três vezes, e você quer perdoar sete? Não, Pedro!”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Então Pedro se aproximou e perguntou: “Senhor, até quantas vezes devo perdoar meu irmão? Até sete?” E Jesus lhe disse: “Não, Pedro!”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Podemos imaginar que Pedro pensou em seu coração: “Agora virá o elogio. Agora Jesus vai pôr a mão no meu ombro e vai dizer: “Santo Pedro, você já é muito bom, Pedro.” Mas Jesus lhe disse: “Não, Pedro! Sete, não, Pedro; mas setenta vezes sete.” Misericórdia! Setenta vezes sete! Quanto é setenta vezes sete? Quatrocentos e noventa!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Isso quer dizer então que Deus tem um livro de anotações no Céu, e quando entreguei minha vida a Ele, Ele pegou um livro em branco e começou a anotar meus pecados?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JEÚ – pecado Nº 1... pecado Nº 2... pecado Nº 10... pecado Nº 100... pecado Nº 400... pecado Nº 490. Agora você está com problemas, pecador” Você já atingiu a cota de 490. Você está “frito”!... Será que é assim?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 número 7 na Bíblia é um número simbólico. Quando Jesus disse que deveria perdoar “setenta vezes sete”, estava querendo dizer que o perdão de Deus não é um problema de matemática. Eu me fiz entender?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Se o limite do perdão de Deus para mim fosse apenas 490, eu estaria perdido há muito tempo. O perdão de Deus não é coisa de matemática. Para exemplificar, Jesus contou então uma linda parábola. Mas antes de entrar nessa parábola, quero que entendam que o perdão de Deus é ilimitado, pois o amor de Deus é ilimitado. Entretanto, isso não é justificativa para o pecado, porque aquele que compreende a amplitude do perdão de Deus, e recebe o perdão, não pode continuar pecando. Esse perdão é tão tremendo e poderoso que eu não conheço um ser humano sequer que haja compreendido o que é verdadeiramente o perdão de Deus e continue como antes. Esse perdão impacta e transforma a vida de pecadores!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Quando não há transformação, é porque não houve verdadeira compreensão ou não houve verdadeira aceitação da plenitude do perdão. Esse perdão é tão tremendo que Deus, quando perdoa, o que ele faz? ELE ESQUECE! ELE PERDOA E ESQUECE porque a parte obscura e negra de minha vida Deus faz um assunto de total esquecimento. </a:t>
            </a:r>
          </a:p>
        </p:txBody>
      </p:sp>
      <p:sp>
        <p:nvSpPr>
          <p:cNvPr id="24580" name="Espaço Reservado para Número de Slide 3">
            <a:extLst>
              <a:ext uri="{FF2B5EF4-FFF2-40B4-BE49-F238E27FC236}">
                <a16:creationId xmlns:a16="http://schemas.microsoft.com/office/drawing/2014/main" id="{BD5D1F8D-340F-49D6-89CE-EA16EA0D6E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51F01F-C4D9-4894-A815-E87337AF4D4F}" type="slidenum">
              <a:rPr lang="pt-BR" altLang="pt-BR"/>
              <a:pPr eaLnBrk="1" hangingPunct="1"/>
              <a:t>5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>
            <a:extLst>
              <a:ext uri="{FF2B5EF4-FFF2-40B4-BE49-F238E27FC236}">
                <a16:creationId xmlns:a16="http://schemas.microsoft.com/office/drawing/2014/main" id="{E2B56572-D89D-4787-BACF-C18F665BDF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99FDCD79-6808-4B19-A9EB-01DC74F797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Até quantas vezes devo perdoar meu irmão? Até sete? Jesus disse: “setenta vezes sete”. E Jesus contou uma parábola…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Havia um homem que devia a um rei, e a dívida era de dez mil talentos.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Para que possam entender quanto vale dez mil talentos, um </a:t>
            </a:r>
            <a:r>
              <a:rPr lang="pt-BR" b="1" dirty="0" err="1"/>
              <a:t>denário</a:t>
            </a:r>
            <a:r>
              <a:rPr lang="pt-BR" b="1" dirty="0"/>
              <a:t> era o salário de um dia. Por exemplo: Pedro tem uma dívida comigo. Ele tem que me pagar dez </a:t>
            </a:r>
            <a:r>
              <a:rPr lang="pt-BR" b="1" dirty="0" err="1"/>
              <a:t>denários</a:t>
            </a:r>
            <a:r>
              <a:rPr lang="pt-BR" b="1" dirty="0"/>
              <a:t>. Quantos dias ele tem que trabalhar para pagar os dez </a:t>
            </a:r>
            <a:r>
              <a:rPr lang="pt-BR" b="1" dirty="0" err="1"/>
              <a:t>denários</a:t>
            </a:r>
            <a:r>
              <a:rPr lang="pt-BR" b="1" dirty="0"/>
              <a:t>? A resposta é: dez dias, pois um </a:t>
            </a:r>
            <a:r>
              <a:rPr lang="pt-BR" b="1" dirty="0" err="1"/>
              <a:t>denário</a:t>
            </a:r>
            <a:r>
              <a:rPr lang="pt-BR" b="1" dirty="0"/>
              <a:t> é o salário de um dia, certo?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Um talento equivale a seis mil </a:t>
            </a:r>
            <a:r>
              <a:rPr lang="pt-BR" b="1" dirty="0" err="1"/>
              <a:t>denários</a:t>
            </a:r>
            <a:r>
              <a:rPr lang="pt-BR" b="1" dirty="0"/>
              <a:t>. Pedro tem uma dívida comigo de um talento. Então, quantos dias ele tem que trabalhar para mim? A resposta é seis mil dias, pois um talento equivale a seis mil </a:t>
            </a:r>
            <a:r>
              <a:rPr lang="pt-BR" b="1" dirty="0" err="1"/>
              <a:t>denários</a:t>
            </a:r>
            <a:r>
              <a:rPr lang="pt-BR" b="1" dirty="0"/>
              <a:t>. Quantos dias tem o ano? A resposta é: 365 dias. Ele tem que trabalhar para mim quantos dias? – seis mil dias (ou seja, 16 anos e meio!), porque a dívida é de um talento. (60 milhões de dia, divididos por 365 = 164.383 anos e meio – uma dívida impagável...)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Quantos talentos o homem da parábola devia ao rei? – 10 mil talentos . (60 milhões de dias, divididos por 365 = 164.383 anos e meio). Quando ia pagara a dívida? Como se diz comumente no Brasil, “no dia de São Nunca”! Isto é, Nunca, jamais! Essa era uma dívida impagável e, por essa razão, o rei disse: “Se ele vender-se a si mesmo, a mulher, os filhos, a sogra, o cachorro, o gatinho, se vender tudo, ainda não vai paga a dívida...”.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Essa era uma dívida impagável. Esse homem vai então à presença do rei, ajoelha-se e diz: “Misericórdia, senhor, por favor, perdoa-me!”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 perdão não tem a ver com o mérito da pessoa. Se a pessoa tiver algum mérito, não é perdão. Esse homem não tinha mérito algum. Havia, sim, uma dívida que deveria ser paga. O rei olha para ele e diz: “Está bem, você está perdoado!”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Vocês sabem quem representa esse rei? Esse rei é o nosso Deus.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 sabem quem é que tinha tamanha dívida nessa parábola? Sim, você e eu. Por meus e por seus pecados, o Filho de Deus foi humilhado e crucificado. Cristo, o Santo, o Filho de Deus, morreu por mim e por você. O Criador do Céu e da Terra morreu por minha e por sua culpa, pelos meus e pelos seus pecados. QUE GRANDE DÍVIDA TEMOS PARA COM DEUS!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Nossa dívida é impagável! Não há como pagarmos a dívida que temos para com Deus. No entanto, o Seu amor é maior que a nossa dívida. O Seu amor é tão grande que pode cobrir todos os nossos pecados. </a:t>
            </a:r>
          </a:p>
        </p:txBody>
      </p:sp>
      <p:sp>
        <p:nvSpPr>
          <p:cNvPr id="25604" name="Espaço Reservado para Número de Slide 3">
            <a:extLst>
              <a:ext uri="{FF2B5EF4-FFF2-40B4-BE49-F238E27FC236}">
                <a16:creationId xmlns:a16="http://schemas.microsoft.com/office/drawing/2014/main" id="{A3ADB7F5-1F72-44EB-8B3A-D86E9CD638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B65C80-04D4-4664-93CB-90858E25EF15}" type="slidenum">
              <a:rPr lang="pt-BR" altLang="pt-BR"/>
              <a:pPr eaLnBrk="1" hangingPunct="1"/>
              <a:t>7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>
            <a:extLst>
              <a:ext uri="{FF2B5EF4-FFF2-40B4-BE49-F238E27FC236}">
                <a16:creationId xmlns:a16="http://schemas.microsoft.com/office/drawing/2014/main" id="{4F0BC14B-4EF1-407F-BEA9-61E1199263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Espaço Reservado para Anotações 2">
            <a:extLst>
              <a:ext uri="{FF2B5EF4-FFF2-40B4-BE49-F238E27FC236}">
                <a16:creationId xmlns:a16="http://schemas.microsoft.com/office/drawing/2014/main" id="{9B8EFE25-8692-4F1C-8ACD-2955A2504E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Nossa dívida era grande, mas, através do sacrifício de Cristo na cruz, o perdão está à disposição de todo aquele que reconhece, que compreende e que decide recebê-lo.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Agora eu lhes pergunto: Quantos de vocês compreendem a beleza, a maravilha do amor de Deus?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Quantos de vocês já conseguiram compreender a beleza do perdão de Deus e aceitaram esse perdão em sua vida? Desejo ver as mãos...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Esse perdão traz alegria e gozo. Posso dizer-lhes então que o cristão é uma pessoa muito feliz. E por que o cristão é uma pessoa tão feliz? Por que ele não anda pelas ruas com a cabeça baixa?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O cristão tem problemas, sim, tem lutas, provas, mas é feliz. E a razão é que ele tem desfrutado e compreendido a maravilha do perdão de Deus.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SUA DÍVIDA FOI PAGA! O cristão compreende o sacrifício e responde a esse sacrifício com a entrega de sua vida Àquele que o perdoou e o salvou. </a:t>
            </a:r>
          </a:p>
        </p:txBody>
      </p:sp>
      <p:sp>
        <p:nvSpPr>
          <p:cNvPr id="26628" name="Espaço Reservado para Número de Slide 3">
            <a:extLst>
              <a:ext uri="{FF2B5EF4-FFF2-40B4-BE49-F238E27FC236}">
                <a16:creationId xmlns:a16="http://schemas.microsoft.com/office/drawing/2014/main" id="{EA4916B6-4965-4513-AAF4-FB267EC375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0BA75E-A1C2-43D9-9CB4-1D4F47696A49}" type="slidenum">
              <a:rPr lang="pt-BR" altLang="pt-BR"/>
              <a:pPr eaLnBrk="1" hangingPunct="1"/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>
            <a:extLst>
              <a:ext uri="{FF2B5EF4-FFF2-40B4-BE49-F238E27FC236}">
                <a16:creationId xmlns:a16="http://schemas.microsoft.com/office/drawing/2014/main" id="{23A8B4C5-E44D-469C-963F-307F4EC96A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F9E8DAED-5FD9-4B2A-9CF8-D88C88E422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 perdão traz alegria, envolve compromisso e entrega, mas aqui na parábola contada por Jesus vai a um outro extremo. Diz o relato que o homem foi perdoado e saiu contente do palácios. Mas creio que ele não compreendeu a grandeza do perdão em sua totalidade. Não compreendeu a beleza, a dimensão do poder do perdão.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Depois de ser perdoado, ele saiu e se encontrou na rua com uma pessoa que tinha uma dívida para com ele. E quanto lhe devia essa pessoa? Diz a parábola que eram 100 </a:t>
            </a:r>
            <a:r>
              <a:rPr lang="pt-BR" b="1" dirty="0" err="1"/>
              <a:t>denários</a:t>
            </a:r>
            <a:r>
              <a:rPr lang="pt-BR" b="1" dirty="0"/>
              <a:t>. O equivalente ao trabalho de três meses e alguns dias mais. Esse devedor teria que trabalhar para o homem que foi perdoado por volta de três meses. Depois de ter sido perdoado de tão grande dívida pelo rei, ele olhou para aquele homem, e o que disse?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“Olhe, pecador miserável!” – e começa a enforcar aquele homem dizendo: “Você tem que pagar o que me deve! Agora há pouco fui humilhado diante do rei. E a culpa é sua... Você tem que me pagar essa dívida... Tem que me pagar!...”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 o que fez o homem? Ele lhe disse: “Por favor, tenha um pouco de paciência, eu vou pagar a dívida.”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“Não, miserável, você já deveria ter pagado.” E para onde ele mandou aquele homem? Para a prisão.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Os mensageiros do rei olharam e ficaram muito tristes –Voltam ao palácio e lhe dizem: “Soberano rei, o Senhor se lembra daquele homem a quem o senhor perdoou a dívida? Ele encontrou uma pessoa que lhe devia 100 </a:t>
            </a:r>
            <a:r>
              <a:rPr lang="pt-BR" b="1" dirty="0" err="1"/>
              <a:t>denários</a:t>
            </a:r>
            <a:r>
              <a:rPr lang="pt-BR" b="1" dirty="0"/>
              <a:t> e não foi capaz de perdoá-lo.”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Prezados, para mim esse relato é um dos mais duros de toda a Bíblia. Nessa parábola encontramos a mais dura declaração que Deus pode fazer, como fez aquele rei: “Como não foste capaz de perdoar aquele homem, então eu retiro de ti o meu perdão!”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Conhecendo nosso Deus como O conhecemos, podemos ter certeza de que a coisa mais dura e mais terrível é Ele nos dizer: “O perdão que lhe dei não posso lhe dar mais. Tenho que tirá-lo de você.”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Você consegue compreender isso? Deus ter que retirar o que Ele havia dado?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Tudo isso é apenas para nos ensinar que o perdão de Deus gera compromisso – o compromisso de perdoar. </a:t>
            </a:r>
          </a:p>
        </p:txBody>
      </p:sp>
      <p:sp>
        <p:nvSpPr>
          <p:cNvPr id="27652" name="Espaço Reservado para Número de Slide 3">
            <a:extLst>
              <a:ext uri="{FF2B5EF4-FFF2-40B4-BE49-F238E27FC236}">
                <a16:creationId xmlns:a16="http://schemas.microsoft.com/office/drawing/2014/main" id="{56CFC8F4-FB17-43FE-82B4-3F2D7B2E75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9A6862-E0C4-4F66-BCDA-8730682EB109}" type="slidenum">
              <a:rPr lang="pt-BR" altLang="pt-BR"/>
              <a:pPr eaLnBrk="1" hangingPunct="1"/>
              <a:t>11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>
            <a:extLst>
              <a:ext uri="{FF2B5EF4-FFF2-40B4-BE49-F238E27FC236}">
                <a16:creationId xmlns:a16="http://schemas.microsoft.com/office/drawing/2014/main" id="{397BEAC8-F8BA-4EB5-A6C7-2AB54DFF0E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ço Reservado para Anotações 2">
            <a:extLst>
              <a:ext uri="{FF2B5EF4-FFF2-40B4-BE49-F238E27FC236}">
                <a16:creationId xmlns:a16="http://schemas.microsoft.com/office/drawing/2014/main" id="{606E5F85-E613-43CE-9A5A-E9A569230F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Quem recebeu o perdão de Deus não tem outra alternativa a não ser perdoar. O perdão de Deus gera em nós um compromisso e uma dívida para com Deus e com o nosso próximo. Esse perdão é o perdão que vem de Deus. Está baseado em Seu amor, que é diferente do amor humano.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O amor humano está baseado na atitude dos outros. Se a outra pessoa é amável comigo, eu sou amável com ela. Se alguém me dá um presente de aniversário, darei a ela também um presente em seu aniversário. Se alguém me agrediu com palavras, vai escutar palavras agressivas também.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Prezados irmãos e amigos, o amor humano é um amor egoísta, um amor que está baseado na atitude dos outros. Se a pessoa é bondosa comigo, eu sou bondosa com ela.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Em contrapartida, o amor que envolve perdão capacita-me a viver de forma diferente nesta Terra, ou seja, não é a atitude da pessoa que vai definir a minha atitude para com ela. Não é o seu comportamento. O perdão tem a ver com a dignidade da outra pessoa? Não! Eu perdoo porque a pessoa merece? Não! Eu perdoo porque amo e porque recebi o perdão de Deus.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Como posso então tratar bem a pessoa que me prejudicou? Bem, de acordo com a natureza humana isso não é possível. </a:t>
            </a:r>
          </a:p>
        </p:txBody>
      </p:sp>
      <p:sp>
        <p:nvSpPr>
          <p:cNvPr id="28676" name="Espaço Reservado para Número de Slide 3">
            <a:extLst>
              <a:ext uri="{FF2B5EF4-FFF2-40B4-BE49-F238E27FC236}">
                <a16:creationId xmlns:a16="http://schemas.microsoft.com/office/drawing/2014/main" id="{7CC10C00-4E3F-49B5-985E-E8A1AB3622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10CC74C-9B13-413D-805B-E94F600DB928}" type="slidenum">
              <a:rPr lang="pt-BR" altLang="pt-BR"/>
              <a:pPr eaLnBrk="1" hangingPunct="1"/>
              <a:t>13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>
            <a:extLst>
              <a:ext uri="{FF2B5EF4-FFF2-40B4-BE49-F238E27FC236}">
                <a16:creationId xmlns:a16="http://schemas.microsoft.com/office/drawing/2014/main" id="{F42D1955-5497-495E-8791-BF6E7E1D58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>
            <a:extLst>
              <a:ext uri="{FF2B5EF4-FFF2-40B4-BE49-F238E27FC236}">
                <a16:creationId xmlns:a16="http://schemas.microsoft.com/office/drawing/2014/main" id="{2FAE793C-ABA5-439C-975A-9F1DEF173A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pt-BR" altLang="pt-BR" b="1"/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Certa vez, quando estava falando sobre o perdão, uma senhora me disse: “O senhor não entende questões de amor.” Ao que eu lhe disse: “Por que não?” Ela narrou-me então o que se passou com sua família: “Há poucos dias, eu cheguei em casa e encontrei meu cunhado abusando de minha filha de três anos. Como posso amar esse monstro? Chamei a polícia na mesma hora. Ele está preso e a família dele me odeia. Eu não posso amar nem perdoar esse pecador.”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Esse amor não é fruto do coração humano. É fruto do Espírito. Sem o Espírito, esse amor não existe, e sem o Espírito é impossível amar sob a perspectiva de Deus. Por minhas próprias forças, eu não consigo amar dessa forma. É por isso que a Bíblia diz que esse amor é fruto do Espírito. Esse amor é um fruto gerado por Ele. Se Ele não estiver no controle de minha vida, não pode haver esse amor. </a:t>
            </a:r>
          </a:p>
        </p:txBody>
      </p:sp>
      <p:sp>
        <p:nvSpPr>
          <p:cNvPr id="29700" name="Espaço Reservado para Número de Slide 3">
            <a:extLst>
              <a:ext uri="{FF2B5EF4-FFF2-40B4-BE49-F238E27FC236}">
                <a16:creationId xmlns:a16="http://schemas.microsoft.com/office/drawing/2014/main" id="{FE924BA4-CD33-4299-ABF9-1AC554FEAC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B3002B-8F81-4997-B163-6AA08B80DFC6}" type="slidenum">
              <a:rPr lang="pt-BR" altLang="pt-BR"/>
              <a:pPr eaLnBrk="1" hangingPunct="1"/>
              <a:t>15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>
            <a:extLst>
              <a:ext uri="{FF2B5EF4-FFF2-40B4-BE49-F238E27FC236}">
                <a16:creationId xmlns:a16="http://schemas.microsoft.com/office/drawing/2014/main" id="{B1EFCD6A-CC4A-4650-960C-EABAFCAEF6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D8CD3F2A-8977-4329-A53F-46BA80BEE7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Nós não somos fonte de amor nem tampouco de perdão. Ele, Deus, é a fonte de amor e de perdão. Nós somos apena o canal e, como canal, temos que estar conectados à fonte. Se estivermos conectados à fonte, poderemos transmitir o perdão, pois nossa parte no processo é escolher, é decidir se vamos ou não vamos transmitir o perdão.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 homem foi criado para amar e perdoar. A pessoa que não perdoa é como aquela que toma o veneno esperando que a outra morra. Na verdade, as pessoas que não perdoam morrem mais cedo. Podem até adquirir um câncer, pois o fato de não perdoar gera ansiedade, rancor e tantos outros sentimentos terríveis. Tais sentimentos podem dar origem a um câncer, à depressão e tantos outros males físicos.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 homem foi criado para amar e perdoar. Entretanto, nós não somos fonte de perdão. Somos somente o canal. Deus é a fonte, nós só temos que estar conectados a Ele. Devemos aceitar que Ele controle a nossa vida e viver um dia de cada vez, não mais. Devemos colocar, cada dia, a nossa vida em Suas mãos e dizer: “Senhor, enche-me com Teu amor, enche-me com o Teu perdão. Eu desejo perdoar, mas sei também que esse perdão não está relacionado à atitude ou a algum merecimento da pessoa.”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Alguns também podem dizer: “Pastor, eu </a:t>
            </a:r>
            <a:r>
              <a:rPr lang="pt-BR" b="1" dirty="0" err="1"/>
              <a:t>perdoo</a:t>
            </a:r>
            <a:r>
              <a:rPr lang="pt-BR" b="1" dirty="0"/>
              <a:t> o meu irmão se ele vier diante da igreja, e em frente a todas as pessoas, pegar o microfone, ajoelhar-se e disser: “Irmão, eu lhe causei muito mal, tenho que confessar!” Não! Esse não é o perdão bíblico, pois a nossa decisão de perdoar não deve estar relacionada à atitude da outra pessoa. </a:t>
            </a:r>
          </a:p>
        </p:txBody>
      </p:sp>
      <p:sp>
        <p:nvSpPr>
          <p:cNvPr id="30724" name="Espaço Reservado para Número de Slide 3">
            <a:extLst>
              <a:ext uri="{FF2B5EF4-FFF2-40B4-BE49-F238E27FC236}">
                <a16:creationId xmlns:a16="http://schemas.microsoft.com/office/drawing/2014/main" id="{5DED026D-FA8F-4932-9264-B94C6CC3EE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C7DC8B-3B0D-45D4-9715-1DDC82139D03}" type="slidenum">
              <a:rPr lang="pt-BR" altLang="pt-BR"/>
              <a:pPr eaLnBrk="1" hangingPunct="1"/>
              <a:t>16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>
            <a:extLst>
              <a:ext uri="{FF2B5EF4-FFF2-40B4-BE49-F238E27FC236}">
                <a16:creationId xmlns:a16="http://schemas.microsoft.com/office/drawing/2014/main" id="{E6F734D0-904E-4BF0-BFCE-5E4C352FB7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8424C282-E9A5-4CFE-917F-1FFFE0FF6F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No final de um sermão sobre o perdão em uma igreja, eu disse: “O Espírito Santo está aqui neste lugar, e esse Espírito é poderoso para curar seu coração e suas feridas emocionais agora. A única coisa que precisamos fazer é dizer: “Grandioso Deus, preciso saber perdoar. Abro a Ti o meu coração, a minha mente. Faço uso do meu livre arbítrio para me colocar em Tuas mãos e pedir: Senhor, cura a ferida e enche o meu coração de perdão.”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Finalmente, fiz então o apelo: “Há alguém aqui que tem uma ferida na alma, mas que deseja colocar o seu coração nas mãos do Espírito Santo de Deus? Você deseja ser esse canal de perdão?”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Algumas pessoas vieram à frente, e eu não somente orei por elas – eu clamei, pois sei o que é ter um coração ferido. Clamei e pedi ao Espírito Santo que tocasse e convertesse o coração de cada uma delas e que fizesse um milagre naquele momento.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Quando terminei a oração, algumas pessoas estavam chorando. Um irmão se aproximou e me abraçou, olhou em meus olhos dizendo: “O milagre começou em meu coração agora. A pessoa de quem tinha mais ódio nesta Terra era o meu pai. Ele abusou de minhas duas filhas muitas vezes. Quando soube que havia feito isso, ele se tornou para mim o meu maior inimigo. Havia uma grande ferida em meu coração, mas hoje o Espírito Santo começou a fazer o milagre. Agora sinto paz em minha vida.”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 Espírito Santo é Deus </a:t>
            </a:r>
            <a:r>
              <a:rPr lang="pt-BR" b="1" dirty="0" err="1"/>
              <a:t>Todo-poderoso</a:t>
            </a:r>
            <a:r>
              <a:rPr lang="pt-BR" b="1" dirty="0"/>
              <a:t>. Ele pode curar as feridas mais profundas de nossa alma, mas necessita de nossa permissão. É preciso decidirmos ser um canal conectado à fonte e dizer: “Senhor, eu decido transmitir perdão.”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Lembre-se sempre de que o perdão não está relacionado o mérito da pessoa, pois se a pessoa merece, então não é perdão. Perdão é graça imerecida!</a:t>
            </a:r>
          </a:p>
        </p:txBody>
      </p:sp>
      <p:sp>
        <p:nvSpPr>
          <p:cNvPr id="31748" name="Espaço Reservado para Número de Slide 3">
            <a:extLst>
              <a:ext uri="{FF2B5EF4-FFF2-40B4-BE49-F238E27FC236}">
                <a16:creationId xmlns:a16="http://schemas.microsoft.com/office/drawing/2014/main" id="{2F626F3F-8AA0-48D1-8B96-93637CC1B6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05E146-BF96-491E-B514-2D2FD0A3189E}" type="slidenum">
              <a:rPr lang="pt-BR" altLang="pt-BR"/>
              <a:pPr eaLnBrk="1" hangingPunct="1"/>
              <a:t>17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Autofit/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1E9861C4-15BD-4F99-A0FC-D11FC249A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EEC7C-D16F-460C-8150-C6301A69625F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34805A68-C2D1-4A49-8E44-C24303FD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C8EAE2C-A8F7-4662-B625-E8F63D60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ED186-C355-433A-8DD6-9C78D6A78A5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773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99E5AEEE-578A-4366-8F27-BCF3E5F1B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FB40-001F-4872-A58D-3F87FA9520E2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BDE036AC-AFE0-4D0C-B31B-513E5868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205863E-DD2F-44BB-845C-DD7A8D53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831B4-048E-4635-934A-10EB8980371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3021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259DB079-67E3-4926-9B0A-555D2B03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32ED4-C0C6-406A-977C-C8442132309B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BA370BDA-8B50-4651-A38C-4058CC6DE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969589F6-1F89-4200-B3AC-F2A56687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06CF6-B30D-4658-9037-5B58A59FA25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326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4024EE98-FFB1-422E-AD90-63B9BCD13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9B96A-8409-449B-9C98-4944F8E78D44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B095985-AC6E-4D79-A75F-8081105B7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BA238512-4897-4F0D-B921-571E295A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E42A8-E13B-49D8-B5BF-D69A7848BFF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702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/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C4004EEB-A073-48C3-929B-76DD2BA3E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20AFE-F616-42E2-81BE-AF90CA3BAF1A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DA8BCE8C-54E3-40E7-8BE5-BC2A2CFB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526DB3A-6486-4A44-A60E-7214C231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7EDB0-088F-48F5-AEDD-A9F57D8CBDF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6413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E1F1A14A-E414-4577-AE71-071403706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3D837-EF95-4124-B059-56011BB2BB64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18487571-4A57-4875-BBB4-36844FB3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238D190F-D383-4BA3-AA86-67D9E21B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841BE-1CFE-4F91-842F-6F3AC46CA61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498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B9BB2291-BB78-480C-9D4A-520C3465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A1BA-70AA-4150-9C0D-9536A087683E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7FAC0A27-CCBD-4FF0-8DA4-2EAE1F36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03FC1576-BC01-4FBD-BB33-4DF13B16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B154D-8631-41E8-AA75-11120229673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231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34A716D7-7AF7-4748-B2B2-093FCF102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5BEF2-53FA-432D-A2B8-CDA6C208722A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2E7D1157-D5D0-4560-ABB1-51EECDF6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DBEC0D52-9AAC-4074-B0FD-45486C72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E93BE-C0D9-4D91-8D7D-6C1AA1FCA79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5864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44E4F5D5-9B7E-4BA7-B984-3FE800F1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EC832-8944-4FCE-8F34-34198DD7E48A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95330182-D2F0-4993-ABE2-C5BAA37A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4CD5AD6B-301C-4E50-984E-A8DC37FC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1F59C-5868-4193-B3BA-37CDEFE04FA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536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02028CC5-CA81-49A7-9060-870F39A8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0CCE2-C280-42B9-9055-048C039982E0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F012626D-3440-486A-8375-C658F1B1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D832381-4A35-4CCB-8DFF-2F5B60D4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88A86-458F-4818-951D-2D3CACD7BF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634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E071A3-9A0B-4AB4-9147-6BE1C79764BE}"/>
              </a:ext>
            </a:extLst>
          </p:cNvPr>
          <p:cNvSpPr/>
          <p:nvPr/>
        </p:nvSpPr>
        <p:spPr>
          <a:xfrm>
            <a:off x="727075" y="1062038"/>
            <a:ext cx="4600575" cy="3978275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anchor="ctr">
            <a:normAutofit/>
          </a:bodyPr>
          <a:lstStyle/>
          <a:p>
            <a:pPr indent="-27432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200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7E2D48-0911-4236-A413-F3363954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34BF5-8F41-4246-A668-419122EEE134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553457-A76A-4CBB-A3A9-2E512684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4152B6-4FC6-45F4-84C3-04C853ED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1B244-E6C2-4AF9-B486-F6523A9EC54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2499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62488E62-3F8F-401D-997B-CDA0DCE8D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27" name="Rectangle 11">
            <a:extLst>
              <a:ext uri="{FF2B5EF4-FFF2-40B4-BE49-F238E27FC236}">
                <a16:creationId xmlns:a16="http://schemas.microsoft.com/office/drawing/2014/main" id="{DD77A10D-989C-4BBA-9040-71D92A9747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28616B0E-4E07-4A37-82AE-15A6C66E9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458A0A8D-7940-44BD-81ED-847F15DCAB79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4C85C7CE-8D97-4B37-9E46-1106000BD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8BA9EAD2-4558-4F2D-8B25-30C85E1B1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andara" panose="020E0502030303020204" pitchFamily="34" charset="0"/>
              </a:defRPr>
            </a:lvl1pPr>
          </a:lstStyle>
          <a:p>
            <a:fld id="{A653AAE4-5676-4A23-87B8-BBFACB01F4C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91" r:id="rId9"/>
    <p:sldLayoutId id="2147483789" r:id="rId10"/>
    <p:sldLayoutId id="2147483790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4800" b="1" kern="1200" dirty="0">
          <a:solidFill>
            <a:srgbClr val="7F4A25"/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21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anose="05020102010507070707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8388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anose="05020102010507070707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31603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31BF2D5-668E-4C38-8B8D-0C4715C3F8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Imagem 4">
            <a:extLst>
              <a:ext uri="{FF2B5EF4-FFF2-40B4-BE49-F238E27FC236}">
                <a16:creationId xmlns:a16="http://schemas.microsoft.com/office/drawing/2014/main" id="{0A1B6B08-B2C3-438C-8D72-AAF08EE5DE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933825"/>
            <a:ext cx="424815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78D97A18-27DA-4341-BAEC-B916D2A261A7}"/>
              </a:ext>
            </a:extLst>
          </p:cNvPr>
          <p:cNvSpPr/>
          <p:nvPr/>
        </p:nvSpPr>
        <p:spPr>
          <a:xfrm>
            <a:off x="7236296" y="5301208"/>
            <a:ext cx="1368152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8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7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74EAE5A8-9FBE-4BB4-9709-4CEDDD5157F6}"/>
              </a:ext>
            </a:extLst>
          </p:cNvPr>
          <p:cNvSpPr/>
          <p:nvPr/>
        </p:nvSpPr>
        <p:spPr>
          <a:xfrm>
            <a:off x="467544" y="2348880"/>
            <a:ext cx="583264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O Fruto do Espírito E O Perdão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3">
            <a:extLst>
              <a:ext uri="{FF2B5EF4-FFF2-40B4-BE49-F238E27FC236}">
                <a16:creationId xmlns:a16="http://schemas.microsoft.com/office/drawing/2014/main" id="{14920B72-BB5A-41D6-89E1-0F1107D32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7E9A9FF-5AD0-4AFC-9D58-3A33805BF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988840"/>
            <a:ext cx="6624736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>
                <a:effectLst/>
              </a:rPr>
              <a:t>SUA DÍVIDA FOI PAGA! </a:t>
            </a:r>
            <a:br>
              <a:rPr lang="pt-BR" sz="3600">
                <a:effectLst/>
              </a:rPr>
            </a:br>
            <a:r>
              <a:rPr lang="pt-BR" sz="3600">
                <a:effectLst/>
              </a:rPr>
              <a:t>O cristão compreende o sacrifício e responde a esse sacrifício com a entrega de sua vida Àquele que o perdoou e o salvou.</a:t>
            </a:r>
            <a:br>
              <a:rPr lang="pt-BR" sz="3600">
                <a:effectLst/>
              </a:rPr>
            </a:br>
            <a:br>
              <a:rPr lang="pt-BR" sz="3600">
                <a:effectLst/>
              </a:rPr>
            </a:br>
            <a:br>
              <a:rPr lang="pt-BR" sz="3600">
                <a:effectLst/>
              </a:rPr>
            </a:br>
            <a:br>
              <a:rPr lang="pt-BR" sz="3600">
                <a:effectLst/>
              </a:rPr>
            </a:br>
            <a:br>
              <a:rPr lang="pt-BR" sz="3600">
                <a:effectLst/>
              </a:rPr>
            </a:br>
            <a:br>
              <a:rPr lang="pt-BR" sz="3600">
                <a:effectLst/>
              </a:rPr>
            </a:br>
            <a:br>
              <a:rPr lang="pt-BR" sz="36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endParaRPr lang="pt-BR" sz="3200"/>
          </a:p>
        </p:txBody>
      </p:sp>
    </p:spTree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3">
            <a:extLst>
              <a:ext uri="{FF2B5EF4-FFF2-40B4-BE49-F238E27FC236}">
                <a16:creationId xmlns:a16="http://schemas.microsoft.com/office/drawing/2014/main" id="{E07DBB05-730E-487E-BB7F-63D855466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ABEFC80-8511-4A7C-B6D8-EE4B76BBB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348880"/>
            <a:ext cx="6840759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>
                <a:effectLst/>
              </a:rPr>
              <a:t>O perdão traz alegria, envolve compromisso e entrega, mas aqui na parábola contada por Jesus vai a um outro extremo. Diz o relato que o homem foi perdoado e saiu contente do palácios. </a:t>
            </a: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0C4BD1-D729-4C03-AAEA-B078E8F48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6370638" cy="1509712"/>
          </a:xfrm>
        </p:spPr>
        <p:txBody>
          <a:bodyPr/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O PERDÃO ENVOLVE COMPROMISSO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m 3">
            <a:extLst>
              <a:ext uri="{FF2B5EF4-FFF2-40B4-BE49-F238E27FC236}">
                <a16:creationId xmlns:a16="http://schemas.microsoft.com/office/drawing/2014/main" id="{5713AF42-C74B-4E40-9983-A17279FB5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F8CC7F1-5F61-4B48-A680-8584FF5BE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60848"/>
            <a:ext cx="6588224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>
                <a:effectLst/>
              </a:rPr>
              <a:t>Conhecendo nosso Deus como O conhecemos, podemos ter certeza de que a coisa mais dura e mais terrível é Ele nos dizer: </a:t>
            </a:r>
            <a:r>
              <a:rPr lang="pt-BR" sz="3200" i="1">
                <a:effectLst/>
              </a:rPr>
              <a:t>“O perdão que lhe dei não posso lhe dar mais. Tenho que tirá-lo de você.”</a:t>
            </a: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</p:spTree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m 3">
            <a:extLst>
              <a:ext uri="{FF2B5EF4-FFF2-40B4-BE49-F238E27FC236}">
                <a16:creationId xmlns:a16="http://schemas.microsoft.com/office/drawing/2014/main" id="{5D6C3D32-AE3C-49C9-955E-AC51517031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DC2D21B-6227-4EB2-B9F2-6BF6CC1E6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332381"/>
            <a:ext cx="6984776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Quem recebeu o perdão de Deus não tem outra alternativa a não ser perdoar. 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O perdão de Deus gera em nós um compromisso e uma dívida para com Deus e com o nosso próximo. Esse vem de Deus. Está baseado em Seu amor, que é diferente do amor humano.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0AD6FB-EF36-4D7C-B4B9-C01D33A62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6370638" cy="1509712"/>
          </a:xfrm>
        </p:spPr>
        <p:txBody>
          <a:bodyPr/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PERDÃO TEM QUE GERAR PERDÃO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m 3">
            <a:extLst>
              <a:ext uri="{FF2B5EF4-FFF2-40B4-BE49-F238E27FC236}">
                <a16:creationId xmlns:a16="http://schemas.microsoft.com/office/drawing/2014/main" id="{37BD97BA-FEC2-4758-8AAB-2BF12A665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A57C04F-3AA9-4160-B497-2471AD04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348880"/>
            <a:ext cx="6912768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Quem recebeu o perdão de Deus não tem outra alternativa a não ser perdoar. O perdão de Deus gera em nós um compromisso e uma dívida para com Deus e com o nosso próximo. Esse perdão é o perdão que vem de Deus. Está baseado em Seu amor, que é diferente do amor humano.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CB514E-8794-474B-A226-DAD840D42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271588"/>
            <a:ext cx="6767513" cy="1509712"/>
          </a:xfrm>
        </p:spPr>
        <p:txBody>
          <a:bodyPr/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DEFININDO A ALEGRIA EM CRISTO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m 3">
            <a:extLst>
              <a:ext uri="{FF2B5EF4-FFF2-40B4-BE49-F238E27FC236}">
                <a16:creationId xmlns:a16="http://schemas.microsoft.com/office/drawing/2014/main" id="{9C44378E-124E-41E2-8F1C-D22D4FDC12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3446CD4-A8F8-4F52-9505-DDDADB85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996952"/>
            <a:ext cx="6912768" cy="2016224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i="1">
                <a:effectLst/>
              </a:rPr>
              <a:t>ILUSTRAÇÃO:</a:t>
            </a:r>
            <a:endParaRPr lang="pt-BR">
              <a:effectLst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m 3">
            <a:extLst>
              <a:ext uri="{FF2B5EF4-FFF2-40B4-BE49-F238E27FC236}">
                <a16:creationId xmlns:a16="http://schemas.microsoft.com/office/drawing/2014/main" id="{C7D57DC0-EE34-4E81-9573-855145BC2D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2C23A97-03F3-4BF1-B221-4999C8AB5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276872"/>
            <a:ext cx="6912768" cy="3600400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>
                <a:effectLst/>
              </a:rPr>
              <a:t>Nós não somos fonte de amor nem tampouco de perdão. Ele, Deus, é a fonte de amor e de perdão. Nós somos apena o canal e, como canal, temos que estar conectados à fonte. Se estivermos conectados à fonte, poderemos transmitir o perdão, pois nossa parte no processo é escolher, é decidir se vamos ou não vamos transmitir o perdão.</a:t>
            </a:r>
            <a:br>
              <a:rPr lang="pt-BR" sz="2600">
                <a:effectLst/>
              </a:rPr>
            </a:br>
            <a:endParaRPr lang="pt-BR" sz="2600">
              <a:effectLst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43E099-FF34-46F1-B857-FB3E6511A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844675"/>
            <a:ext cx="6553200" cy="874713"/>
          </a:xfrm>
        </p:spPr>
        <p:txBody>
          <a:bodyPr>
            <a:noAutofit/>
          </a:bodyPr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 DEUS É A FONTE DO PERDÃO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m 3">
            <a:extLst>
              <a:ext uri="{FF2B5EF4-FFF2-40B4-BE49-F238E27FC236}">
                <a16:creationId xmlns:a16="http://schemas.microsoft.com/office/drawing/2014/main" id="{6EA7AFBC-6BCF-4400-8F86-32973F7B2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B760F1-002B-4957-BDD9-457374F01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996952"/>
            <a:ext cx="6912768" cy="2016224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i="1">
                <a:effectLst/>
              </a:rPr>
              <a:t>ILUSTRAÇÃO:</a:t>
            </a:r>
            <a:endParaRPr lang="pt-BR">
              <a:effectLst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m 3">
            <a:extLst>
              <a:ext uri="{FF2B5EF4-FFF2-40B4-BE49-F238E27FC236}">
                <a16:creationId xmlns:a16="http://schemas.microsoft.com/office/drawing/2014/main" id="{3F9973FC-4DB2-4AD8-840B-9D0CFCD754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DF05A09-6DB8-41DE-9E7E-9DE28CC2F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80928"/>
            <a:ext cx="6588223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5400" i="1">
                <a:effectLst/>
              </a:rPr>
              <a:t>CONCLUSÃO:</a:t>
            </a:r>
            <a:endParaRPr lang="pt-BR" sz="5400">
              <a:effectLst/>
            </a:endParaRPr>
          </a:p>
        </p:txBody>
      </p:sp>
      <p:sp>
        <p:nvSpPr>
          <p:cNvPr id="20484" name="Espaço Reservado para Texto 2">
            <a:extLst>
              <a:ext uri="{FF2B5EF4-FFF2-40B4-BE49-F238E27FC236}">
                <a16:creationId xmlns:a16="http://schemas.microsoft.com/office/drawing/2014/main" id="{56426070-43A5-4C15-8F59-04AEFD330ADB}"/>
              </a:ext>
            </a:extLst>
          </p:cNvPr>
          <p:cNvSpPr txBox="1">
            <a:spLocks/>
          </p:cNvSpPr>
          <p:nvPr/>
        </p:nvSpPr>
        <p:spPr bwMode="auto">
          <a:xfrm>
            <a:off x="107950" y="1700213"/>
            <a:ext cx="6911975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b"/>
          <a:lstStyle>
            <a:lvl1pPr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pt-BR" altLang="pt-BR" sz="2400" b="1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m 3">
            <a:extLst>
              <a:ext uri="{FF2B5EF4-FFF2-40B4-BE49-F238E27FC236}">
                <a16:creationId xmlns:a16="http://schemas.microsoft.com/office/drawing/2014/main" id="{D4424D8F-843B-43B0-9A6E-26AE51CA0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0BA6BCB-B623-4754-8719-EF9A711F6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1916832"/>
            <a:ext cx="6768752" cy="3312368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>
                <a:effectLst/>
              </a:rPr>
              <a:t>Lembre-se sempre de que o perdão não está relacionado o mérito da pessoa, pois se a pessoa merece, então não é perdão. Perdão é graça imerecida!</a:t>
            </a:r>
            <a:br>
              <a:rPr lang="pt-BR" sz="3600">
                <a:effectLst/>
              </a:rPr>
            </a:br>
            <a:br>
              <a:rPr lang="pt-BR" sz="3600">
                <a:effectLst/>
              </a:rPr>
            </a:br>
            <a:endParaRPr lang="pt-BR" sz="3600">
              <a:effectLst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>
            <a:extLst>
              <a:ext uri="{FF2B5EF4-FFF2-40B4-BE49-F238E27FC236}">
                <a16:creationId xmlns:a16="http://schemas.microsoft.com/office/drawing/2014/main" id="{C53CB00F-C2D3-4A1F-B64A-31B78EF4C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0DD83AD-5F9F-4D6D-A7A2-8E2757B31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060848"/>
            <a:ext cx="7056784" cy="3096344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i="1">
                <a:effectLst/>
              </a:rPr>
              <a:t>“Mas o fruto do Espírito é: amor, alegria, paz, longanimidade, benignidade, bondade, fidelidade,  mansidão, domínio próprio. Contra estas coisas não há lei.”</a:t>
            </a:r>
            <a:br>
              <a:rPr lang="pt-BR" sz="3200">
                <a:effectLst/>
              </a:rPr>
            </a:br>
            <a:r>
              <a:rPr lang="pt-BR" sz="3200">
                <a:effectLst/>
              </a:rPr>
              <a:t>Gálatas 5:22, 23</a:t>
            </a:r>
            <a:br>
              <a:rPr lang="pt-BR" sz="3200"/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endParaRPr lang="pt-BR" sz="3200"/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>
            <a:extLst>
              <a:ext uri="{FF2B5EF4-FFF2-40B4-BE49-F238E27FC236}">
                <a16:creationId xmlns:a16="http://schemas.microsoft.com/office/drawing/2014/main" id="{7431362B-FC36-4BFE-8F50-CEABB677B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D2694A16-CA52-46A8-A59C-C4C0F83A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204864"/>
            <a:ext cx="7128792" cy="3672408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>
                <a:effectLst/>
              </a:rPr>
              <a:t>Hoje vamos falar de algo que não está aqui em Gálatas de forma explícita, mas que é um produto natural, inevitável, do amor de Deus. Esse produto que é o resultado inevitável natural do amor de Deus chama-se </a:t>
            </a:r>
            <a:r>
              <a:rPr lang="pt-BR" sz="3200" i="1">
                <a:effectLst/>
              </a:rPr>
              <a:t>PERDÃO.</a:t>
            </a: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endParaRPr lang="pt-BR" sz="3200"/>
          </a:p>
        </p:txBody>
      </p:sp>
      <p:sp>
        <p:nvSpPr>
          <p:cNvPr id="5124" name="Espaço Reservado para Texto 9">
            <a:extLst>
              <a:ext uri="{FF2B5EF4-FFF2-40B4-BE49-F238E27FC236}">
                <a16:creationId xmlns:a16="http://schemas.microsoft.com/office/drawing/2014/main" id="{D38BF06E-4750-4CCC-B3C3-5F9673CD5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765175"/>
            <a:ext cx="7772400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INTRODUÇÃO</a:t>
            </a: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>
            <a:extLst>
              <a:ext uri="{FF2B5EF4-FFF2-40B4-BE49-F238E27FC236}">
                <a16:creationId xmlns:a16="http://schemas.microsoft.com/office/drawing/2014/main" id="{3BB5680D-D019-4F7F-9CD1-22D13054E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F5C5D9D-5C4F-43C4-BFB9-FDF8860D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88840"/>
            <a:ext cx="6624736" cy="576064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i="1">
                <a:effectLst/>
              </a:rPr>
              <a:t>1- A DINÂMICA DO PERDÃO</a:t>
            </a:r>
            <a:br>
              <a:rPr lang="pt-BR" sz="2400">
                <a:effectLst/>
              </a:rPr>
            </a:br>
            <a:endParaRPr lang="pt-BR" sz="2400">
              <a:effectLst/>
            </a:endParaRPr>
          </a:p>
        </p:txBody>
      </p:sp>
      <p:sp>
        <p:nvSpPr>
          <p:cNvPr id="6148" name="Espaço Reservado para Texto 2">
            <a:extLst>
              <a:ext uri="{FF2B5EF4-FFF2-40B4-BE49-F238E27FC236}">
                <a16:creationId xmlns:a16="http://schemas.microsoft.com/office/drawing/2014/main" id="{F1DCBD9C-48CA-4AE6-8D48-2D5E12100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363" y="2492375"/>
            <a:ext cx="6553200" cy="2449513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pt-BR" sz="4000" b="1"/>
              <a:t>Vamos estudar uma história da Bíblia para exemplificar esse tema. Abramos a Bíblia em Mateus 18:21-35</a:t>
            </a:r>
            <a:endParaRPr lang="pt-BR" sz="4000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>
            <a:extLst>
              <a:ext uri="{FF2B5EF4-FFF2-40B4-BE49-F238E27FC236}">
                <a16:creationId xmlns:a16="http://schemas.microsoft.com/office/drawing/2014/main" id="{FF298C5A-BB83-44B4-9C2D-E3BD75DB9A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B56558A-F3FF-4C94-92D4-9B50FEDD7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060848"/>
            <a:ext cx="6480720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>
                <a:effectLst/>
              </a:rPr>
              <a:t>O número 7 na Bíblia é um número simbólico. Quando Jesus disse que deveria perdoar “setenta vezes sete”, estava querendo dizer que o perdão de Deus não é um problema de matemática. Eu me fiz entender?</a:t>
            </a:r>
            <a:br>
              <a:rPr lang="pt-BR" sz="2800">
                <a:effectLst/>
              </a:rPr>
            </a:br>
            <a:endParaRPr lang="pt-BR" sz="2800"/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>
            <a:extLst>
              <a:ext uri="{FF2B5EF4-FFF2-40B4-BE49-F238E27FC236}">
                <a16:creationId xmlns:a16="http://schemas.microsoft.com/office/drawing/2014/main" id="{F51D2369-D7B1-4D4A-BAB2-67D0188BB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FF303FA-3526-45C7-83C1-69BDF40BA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060848"/>
            <a:ext cx="6696744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>
                <a:effectLst/>
              </a:rPr>
              <a:t>Quando não há transformação, é porque não houve verdadeira compreensão ou não houve verdadeira aceitação da plenitude do perdão. Esse perdão é tão tremendo que Deus, quando perdoa, o que ele faz? ELE ESQUECE! ELE PERDOA E ESQUECE porque a parte obscura e negra de minha vida Deus faz um assunto de total esquecimento.</a:t>
            </a: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endParaRPr lang="pt-BR" sz="2400"/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>
            <a:extLst>
              <a:ext uri="{FF2B5EF4-FFF2-40B4-BE49-F238E27FC236}">
                <a16:creationId xmlns:a16="http://schemas.microsoft.com/office/drawing/2014/main" id="{FF2395E2-1799-4B15-9E57-8C32BCE505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AFDB1AA-7E20-4243-A7FD-F07DF2D6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348880"/>
            <a:ext cx="6408712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>
                <a:effectLst/>
              </a:rPr>
              <a:t>Até quantas vezes devo perdoar meu irmão? Até sete? Jesus disse: “setenta vezes sete”. E Jesus contou uma parábola…</a:t>
            </a:r>
            <a:br>
              <a:rPr lang="pt-BR" sz="36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endParaRPr lang="pt-BR" sz="320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D313FD1-E4D7-4D00-A16C-4AAADF47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271588"/>
            <a:ext cx="6370638" cy="1509712"/>
          </a:xfrm>
        </p:spPr>
        <p:txBody>
          <a:bodyPr/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DEUS SE COMPRAZ EM PERDOAR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3">
            <a:extLst>
              <a:ext uri="{FF2B5EF4-FFF2-40B4-BE49-F238E27FC236}">
                <a16:creationId xmlns:a16="http://schemas.microsoft.com/office/drawing/2014/main" id="{C106DDD1-F370-416A-A4B2-9FC2838F0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5049CBF-22A0-44DD-9FFB-A5B5D7B1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060848"/>
            <a:ext cx="6408712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i="1">
                <a:effectLst/>
              </a:rPr>
              <a:t>Nossa dívida é impagável! Não há como pagarmos a dívida que temos para com Deus. No entanto, o Seu amor é maior que a nossa dívida. O Seu amor é tão grande que pode cobrir todos os nossos pecados.</a:t>
            </a: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</p:spTree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3">
            <a:extLst>
              <a:ext uri="{FF2B5EF4-FFF2-40B4-BE49-F238E27FC236}">
                <a16:creationId xmlns:a16="http://schemas.microsoft.com/office/drawing/2014/main" id="{2529833D-79DB-4107-8CF8-35D292E55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E215E4A-3B1C-44D9-803D-B3D37E5D2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548405"/>
            <a:ext cx="6624736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>
                <a:effectLst/>
              </a:rPr>
              <a:t>Nossa dívida era grande, mas, através do sacrifício de Cristo na cruz, o perdão está à disposição de todo aquele que reconhece, que compreende e que decide recebê-lo.</a:t>
            </a: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32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D0F9EC-E92D-4216-8085-95FA70BA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050" y="1343025"/>
            <a:ext cx="6370638" cy="1509713"/>
          </a:xfrm>
        </p:spPr>
        <p:txBody>
          <a:bodyPr/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O PERDÃO TRAZ GOZO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TC010113062[[fn=Tema Humano]]</Template>
  <TotalTime>471</TotalTime>
  <Words>3753</Words>
  <Application>Microsoft Office PowerPoint</Application>
  <PresentationFormat>Apresentação na tela (4:3)</PresentationFormat>
  <Paragraphs>103</Paragraphs>
  <Slides>19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Candara</vt:lpstr>
      <vt:lpstr>Wingdings 2</vt:lpstr>
      <vt:lpstr>Calibri</vt:lpstr>
      <vt:lpstr>Human</vt:lpstr>
      <vt:lpstr>Apresentação do PowerPoint</vt:lpstr>
      <vt:lpstr>“Mas o fruto do Espírito é: amor, alegria, paz, longanimidade, benignidade, bondade, fidelidade,  mansidão, domínio próprio. Contra estas coisas não há lei.” Gálatas 5:22, 23   </vt:lpstr>
      <vt:lpstr>Hoje vamos falar de algo que não está aqui em Gálatas de forma explícita, mas que é um produto natural, inevitável, do amor de Deus. Esse produto que é o resultado inevitável natural do amor de Deus chama-se PERDÃO.   </vt:lpstr>
      <vt:lpstr>1- A DINÂMICA DO PERDÃO </vt:lpstr>
      <vt:lpstr>O número 7 na Bíblia é um número simbólico. Quando Jesus disse que deveria perdoar “setenta vezes sete”, estava querendo dizer que o perdão de Deus não é um problema de matemática. Eu me fiz entender? </vt:lpstr>
      <vt:lpstr>Quando não há transformação, é porque não houve verdadeira compreensão ou não houve verdadeira aceitação da plenitude do perdão. Esse perdão é tão tremendo que Deus, quando perdoa, o que ele faz? ELE ESQUECE! ELE PERDOA E ESQUECE porque a parte obscura e negra de minha vida Deus faz um assunto de total esquecimento.      </vt:lpstr>
      <vt:lpstr>Até quantas vezes devo perdoar meu irmão? Até sete? Jesus disse: “setenta vezes sete”. E Jesus contou uma parábola…       </vt:lpstr>
      <vt:lpstr>Nossa dívida é impagável! Não há como pagarmos a dívida que temos para com Deus. No entanto, o Seu amor é maior que a nossa dívida. O Seu amor é tão grande que pode cobrir todos os nossos pecados.           </vt:lpstr>
      <vt:lpstr>Nossa dívida era grande, mas, através do sacrifício de Cristo na cruz, o perdão está à disposição de todo aquele que reconhece, que compreende e que decide recebê-lo.            </vt:lpstr>
      <vt:lpstr>SUA DÍVIDA FOI PAGA!  O cristão compreende o sacrifício e responde a esse sacrifício com a entrega de sua vida Àquele que o perdoou e o salvou.             </vt:lpstr>
      <vt:lpstr>O perdão traz alegria, envolve compromisso e entrega, mas aqui na parábola contada por Jesus vai a um outro extremo. Diz o relato que o homem foi perdoado e saiu contente do palácios.           </vt:lpstr>
      <vt:lpstr>Conhecendo nosso Deus como O conhecemos, podemos ter certeza de que a coisa mais dura e mais terrível é Ele nos dizer: “O perdão que lhe dei não posso lhe dar mais. Tenho que tirá-lo de você.”        </vt:lpstr>
      <vt:lpstr>Quem recebeu o perdão de Deus não tem outra alternativa a não ser perdoar.  O perdão de Deus gera em nós um compromisso e uma dívida para com Deus e com o nosso próximo. Esse vem de Deus. Está baseado em Seu amor, que é diferente do amor humano.         </vt:lpstr>
      <vt:lpstr>Quem recebeu o perdão de Deus não tem outra alternativa a não ser perdoar. O perdão de Deus gera em nós um compromisso e uma dívida para com Deus e com o nosso próximo. Esse perdão é o perdão que vem de Deus. Está baseado em Seu amor, que é diferente do amor humano.</vt:lpstr>
      <vt:lpstr>ILUSTRAÇÃO:</vt:lpstr>
      <vt:lpstr>Nós não somos fonte de amor nem tampouco de perdão. Ele, Deus, é a fonte de amor e de perdão. Nós somos apena o canal e, como canal, temos que estar conectados à fonte. Se estivermos conectados à fonte, poderemos transmitir o perdão, pois nossa parte no processo é escolher, é decidir se vamos ou não vamos transmitir o perdão. </vt:lpstr>
      <vt:lpstr>ILUSTRAÇÃO:</vt:lpstr>
      <vt:lpstr>CONCLUSÃO:</vt:lpstr>
      <vt:lpstr>Lembre-se sempre de que o perdão não está relacionado o mérito da pessoa, pois se a pessoa merece, então não é perdão. Perdão é graça imerecida!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SM1511-SM1520</dc:title>
  <dc:subject>SM-SEMANA DE MORDOMIA 2011</dc:subject>
  <dc:creator>Pr. MARCELO AUGUSTO DE CARVALHO</dc:creator>
  <cp:keywords>www.4tons.com</cp:keywords>
  <dc:description>COMÉRCIO PROIBIDO. USO PESSOAL</dc:description>
  <cp:lastModifiedBy>Pr. Marcelo Carvalho</cp:lastModifiedBy>
  <cp:revision>51</cp:revision>
  <dcterms:created xsi:type="dcterms:W3CDTF">2011-05-21T22:19:25Z</dcterms:created>
  <dcterms:modified xsi:type="dcterms:W3CDTF">2019-10-21T13:05:23Z</dcterms:modified>
  <cp:category>SM-SEMANA DE MORDOMIA</cp:category>
</cp:coreProperties>
</file>