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56" r:id="rId2"/>
    <p:sldId id="257" r:id="rId3"/>
    <p:sldId id="273" r:id="rId4"/>
    <p:sldId id="277" r:id="rId5"/>
    <p:sldId id="274" r:id="rId6"/>
    <p:sldId id="298" r:id="rId7"/>
    <p:sldId id="299" r:id="rId8"/>
    <p:sldId id="286" r:id="rId9"/>
    <p:sldId id="281" r:id="rId10"/>
    <p:sldId id="292" r:id="rId11"/>
    <p:sldId id="300" r:id="rId12"/>
    <p:sldId id="301" r:id="rId13"/>
    <p:sldId id="302" r:id="rId14"/>
    <p:sldId id="264" r:id="rId15"/>
    <p:sldId id="285" r:id="rId16"/>
    <p:sldId id="303" r:id="rId1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79393" autoAdjust="0"/>
  </p:normalViewPr>
  <p:slideViewPr>
    <p:cSldViewPr>
      <p:cViewPr varScale="1">
        <p:scale>
          <a:sx n="53" d="100"/>
          <a:sy n="53" d="100"/>
        </p:scale>
        <p:origin x="95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0F6A50F3-C853-49D4-BAB8-E65DFDB680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06262CF-97A9-4382-AB05-0AD3A79635D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F6D849A-B223-4511-BD07-4E335F255A93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1C97B57B-69AF-404A-A489-B764153FAF9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AD6E8DCE-003D-4A33-9AD6-7ABC69F686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68B212A-8602-48A0-9A53-41BAD7BEBBA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878021-F94E-43EF-8AAE-30D6502856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D2B34C-B1C0-4208-89F0-525EDB38D0EF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Imagem de Slide 1">
            <a:extLst>
              <a:ext uri="{FF2B5EF4-FFF2-40B4-BE49-F238E27FC236}">
                <a16:creationId xmlns:a16="http://schemas.microsoft.com/office/drawing/2014/main" id="{B6079057-49B3-40C1-B106-488D4353C1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Espaço Reservado para Anotações 2">
            <a:extLst>
              <a:ext uri="{FF2B5EF4-FFF2-40B4-BE49-F238E27FC236}">
                <a16:creationId xmlns:a16="http://schemas.microsoft.com/office/drawing/2014/main" id="{7CE03219-C33F-4D1D-A534-599201714C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pt-BR" altLang="pt-BR" b="1"/>
              <a:t>www.4tons.com</a:t>
            </a:r>
          </a:p>
          <a:p>
            <a:pPr algn="ctr">
              <a:spcBef>
                <a:spcPct val="0"/>
              </a:spcBef>
            </a:pPr>
            <a:r>
              <a:rPr lang="pt-BR" altLang="pt-BR" b="1"/>
              <a:t>Pr. Marcelo Augusto de Carvalho</a:t>
            </a:r>
          </a:p>
        </p:txBody>
      </p:sp>
      <p:sp>
        <p:nvSpPr>
          <p:cNvPr id="20484" name="Espaço Reservado para Número de Slide 3">
            <a:extLst>
              <a:ext uri="{FF2B5EF4-FFF2-40B4-BE49-F238E27FC236}">
                <a16:creationId xmlns:a16="http://schemas.microsoft.com/office/drawing/2014/main" id="{EC013C1F-D6DF-4345-886A-BD71ACB39E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01FCE0A-7EE1-42CB-98D2-14195DDDF3D2}" type="slidenum">
              <a:rPr lang="pt-BR" altLang="pt-BR"/>
              <a:pPr eaLnBrk="1" hangingPunct="1"/>
              <a:t>1</a:t>
            </a:fld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>
            <a:noAutofit/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A610C6FF-772A-4329-A0F6-78E86C360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4CE1C-6BA6-4CBA-8EF8-C67C4740D1CB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3346BD16-95E5-4937-B0C8-54EED5B09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6F8D9066-662F-482C-9AAD-6EE1F91AE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F1572-A675-41A5-81C2-0B9FA5B201E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9947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1870817F-6097-4C4A-A271-6E0BA884A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C64D4-5D59-4902-939D-805AD688155A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D9D78B75-0A06-4DEE-97A1-A8AA8FE77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4CB0B8C2-04B5-49AA-A9D7-841962C07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40A27-31F8-4411-A4C2-04EE376A2E3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4183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1A858AE8-7A8A-430D-BAE3-A1D402B70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433F-39DF-4BFF-9510-CBE70A563322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0D8BA646-2076-4127-BE4C-E0EFD0019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190DEA06-87B9-4310-8413-DEB1CA19F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9C627-8EF7-48E7-B713-D2CF1CC173D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9169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7EF2806A-0F79-4793-B07F-778239D04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5ECE3-19D0-4C4C-ADE2-5E21CB36252B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78484DA1-DB13-45BC-BE39-C860D7141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DC1125E6-87B4-4C31-9FDC-B1ABEC25E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4E20F5-B209-4F15-B156-87F78E93B5B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19547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/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18D20F09-2CC1-49F5-88C4-CE487F2D1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189EB-4C16-4198-A573-EF4C4C16E2DC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A0669064-109C-4AEA-9C29-431D159C7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E0938D8D-E1B0-49AA-A030-8E0754C82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B2CF74-864E-435C-889C-93CAA763EA5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85775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16DA7A64-4DC2-493D-821F-64A36CE58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E1349-CBC2-4D87-B475-2425BB1ABA27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DF32EB4A-286E-4C79-8DE7-B8CBCDA9A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564840A3-A91E-450A-9F95-175326885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FB1A30-5202-4967-817D-B82C4CCE097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83059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90DC49BB-1515-4E35-A5EB-648367780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5A662-7EBE-4F18-BA04-C838992132D4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4EA62425-30C9-410C-952F-EED96A63C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F0A397C6-1B9D-4C8D-9300-765ACD032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9451F-4BE0-4A77-9248-C8976A6B04D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6548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Rectangle 22">
            <a:extLst>
              <a:ext uri="{FF2B5EF4-FFF2-40B4-BE49-F238E27FC236}">
                <a16:creationId xmlns:a16="http://schemas.microsoft.com/office/drawing/2014/main" id="{E8DB9EDC-60BC-4853-A90E-484D49DC7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ABEC5-75E2-4905-9EFE-08131B52B99F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6C5EA943-1A56-4955-B20C-66AD8BB33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397CE711-96C8-4982-BB83-BCA6C6A4F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D7AAF0-F43A-4DCF-92B9-BA93F0EF597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59477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>
            <a:extLst>
              <a:ext uri="{FF2B5EF4-FFF2-40B4-BE49-F238E27FC236}">
                <a16:creationId xmlns:a16="http://schemas.microsoft.com/office/drawing/2014/main" id="{9AFFA20B-B816-4F1C-B0E4-6D92B88E9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FE840-A4A4-4C4D-B82A-93E474D4F38C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4E302967-7FF8-4899-8D27-3BBB08722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2379EAF4-BBEF-4F8B-9CFD-C6AA620F6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1B99F-7D5A-4F24-9515-C76415B5662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3664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18FF2FA2-C326-4BCD-A874-F4EDF2B08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31400-106C-4C55-A240-7479C78C14C1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355ACC5F-5575-418B-AE87-67E3999D3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327F9763-3AC4-47D9-B067-6F64D0437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2DA0B1-DD4E-4E92-A7DF-C84F31EA6D6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7901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D746FC9-5B1C-459F-8971-DB8F42B6F1B6}"/>
              </a:ext>
            </a:extLst>
          </p:cNvPr>
          <p:cNvSpPr/>
          <p:nvPr/>
        </p:nvSpPr>
        <p:spPr>
          <a:xfrm>
            <a:off x="727075" y="1062038"/>
            <a:ext cx="4600575" cy="3978275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anchor="ctr">
            <a:normAutofit/>
          </a:bodyPr>
          <a:lstStyle/>
          <a:p>
            <a:pPr indent="-27432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2000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B2A107-BEA4-4523-BE32-ACFF71298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A68C3-071E-4DFA-B018-0BDF5275C24D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A504AD-71FF-4D15-9770-3611A9918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C11F19-FA39-4E41-9FCD-641E98D4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A2808-DF3A-4773-AE7D-0846AD40269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71046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E89DF088-2BED-4D28-B369-5080B7638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27" name="Rectangle 11">
            <a:extLst>
              <a:ext uri="{FF2B5EF4-FFF2-40B4-BE49-F238E27FC236}">
                <a16:creationId xmlns:a16="http://schemas.microsoft.com/office/drawing/2014/main" id="{3BD2C503-A008-4171-B4B7-9E152C142D2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  <p:sp>
        <p:nvSpPr>
          <p:cNvPr id="27" name="Rectangle 22">
            <a:extLst>
              <a:ext uri="{FF2B5EF4-FFF2-40B4-BE49-F238E27FC236}">
                <a16:creationId xmlns:a16="http://schemas.microsoft.com/office/drawing/2014/main" id="{4A656532-2F82-47B3-A4FC-D4D25B4538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lang="en-US" sz="120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fld id="{E30ACCAB-2143-4A2B-A3C2-627E445B3118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EEC0900D-37DB-43BF-B4F0-95396CB2C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20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7443A4A8-BC44-4AC8-88DC-5C30B36A6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Candara" panose="020E0502030303020204" pitchFamily="34" charset="0"/>
              </a:defRPr>
            </a:lvl1pPr>
          </a:lstStyle>
          <a:p>
            <a:fld id="{5E5D1515-180E-47C0-BBA8-F22D5808415F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9" r:id="rId9"/>
    <p:sldLayoutId id="2147483777" r:id="rId10"/>
    <p:sldLayoutId id="2147483778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rtl="0" eaLnBrk="0" fontAlgn="base" hangingPunct="0">
        <a:spcBef>
          <a:spcPct val="0"/>
        </a:spcBef>
        <a:spcAft>
          <a:spcPct val="0"/>
        </a:spcAft>
        <a:defRPr lang="en-US" sz="4800" b="1" kern="1200" dirty="0">
          <a:solidFill>
            <a:srgbClr val="7F4A25"/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9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213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 2" panose="05020102010507070707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2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8388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 2" panose="05020102010507070707" pitchFamily="18" charset="2"/>
        <a:buChar char=""/>
        <a:defRPr>
          <a:solidFill>
            <a:schemeClr val="tx1"/>
          </a:solidFill>
          <a:latin typeface="+mn-lt"/>
          <a:ea typeface="+mn-lt"/>
          <a:cs typeface="+mn-lt"/>
        </a:defRPr>
      </a:lvl4pPr>
      <a:lvl5pPr marL="131603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"/>
        <a:defRPr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3">
            <a:extLst>
              <a:ext uri="{FF2B5EF4-FFF2-40B4-BE49-F238E27FC236}">
                <a16:creationId xmlns:a16="http://schemas.microsoft.com/office/drawing/2014/main" id="{8D84E1C8-3D6B-4446-86F4-8D56CE349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Imagem 4">
            <a:extLst>
              <a:ext uri="{FF2B5EF4-FFF2-40B4-BE49-F238E27FC236}">
                <a16:creationId xmlns:a16="http://schemas.microsoft.com/office/drawing/2014/main" id="{EB5A3413-4D9A-48DB-84D5-AEE04E3E95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3933825"/>
            <a:ext cx="4248150" cy="308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09EE72F-569E-425F-80F3-234B857380D3}"/>
              </a:ext>
            </a:extLst>
          </p:cNvPr>
          <p:cNvSpPr/>
          <p:nvPr/>
        </p:nvSpPr>
        <p:spPr>
          <a:xfrm>
            <a:off x="7236296" y="5301208"/>
            <a:ext cx="1368152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8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 charset="0"/>
              </a:rPr>
              <a:t>8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FF76B14B-7694-4454-B411-E0051463BC83}"/>
              </a:ext>
            </a:extLst>
          </p:cNvPr>
          <p:cNvSpPr/>
          <p:nvPr/>
        </p:nvSpPr>
        <p:spPr>
          <a:xfrm>
            <a:off x="107504" y="2348880"/>
            <a:ext cx="6624736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 charset="0"/>
              </a:rPr>
              <a:t>O Segundo Dízimo </a:t>
            </a:r>
          </a:p>
          <a:p>
            <a:pPr algn="ctr">
              <a:defRPr/>
            </a:pPr>
            <a:r>
              <a:rPr lang="pt-BR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 charset="0"/>
              </a:rPr>
              <a:t>E O Pacto de Amor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Imagem 3">
            <a:extLst>
              <a:ext uri="{FF2B5EF4-FFF2-40B4-BE49-F238E27FC236}">
                <a16:creationId xmlns:a16="http://schemas.microsoft.com/office/drawing/2014/main" id="{280B9701-1B49-4166-9E76-312205759F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68D603F-FA32-47A2-B920-D1B294686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140968"/>
            <a:ext cx="6408712" cy="2255777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br>
              <a:rPr lang="pt-BR" sz="3200">
                <a:effectLst/>
              </a:rPr>
            </a:br>
            <a:r>
              <a:rPr lang="pt-BR" sz="3200">
                <a:effectLst/>
              </a:rPr>
              <a:t>DEUS NÃO REQUER MENOS AGORA</a:t>
            </a: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endParaRPr lang="pt-BR" sz="2800"/>
          </a:p>
        </p:txBody>
      </p:sp>
      <p:sp>
        <p:nvSpPr>
          <p:cNvPr id="12292" name="Espaço Reservado para Texto 2">
            <a:extLst>
              <a:ext uri="{FF2B5EF4-FFF2-40B4-BE49-F238E27FC236}">
                <a16:creationId xmlns:a16="http://schemas.microsoft.com/office/drawing/2014/main" id="{562059B4-110A-4EB6-B2D0-E5A90FBDC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2060575"/>
            <a:ext cx="7092950" cy="150971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altLang="pt-BR" sz="2800" b="1"/>
              <a:t>PEDIRÁ DEUS O MESMO DE NÓS HOJE?  A PRÁTICA DO SEGUNDO DÍZIMO PODE SER APLICADA À NÓS?</a:t>
            </a:r>
            <a:endParaRPr lang="pt-BR" altLang="pt-BR" sz="2800"/>
          </a:p>
        </p:txBody>
      </p:sp>
    </p:spTree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agem 3">
            <a:extLst>
              <a:ext uri="{FF2B5EF4-FFF2-40B4-BE49-F238E27FC236}">
                <a16:creationId xmlns:a16="http://schemas.microsoft.com/office/drawing/2014/main" id="{B777E80E-1A38-48DF-B712-CD09DD4E12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B4757DA-42D8-4A85-9A0A-C5DFDE067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405471"/>
            <a:ext cx="6408712" cy="2255777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>
                <a:effectLst/>
              </a:rPr>
              <a:t>ESTE SEGUNDO DÍZIMO NÃO EMPOBRECEU O POVO DE DEUS, ANTES ERA UM REQUISITO PARA SUA PROSPERIDADE, O MESMO QUE AGORA.</a:t>
            </a: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400">
                <a:effectLst/>
              </a:rPr>
            </a:br>
            <a:br>
              <a:rPr lang="pt-BR" sz="2400">
                <a:effectLst/>
              </a:rPr>
            </a:br>
            <a:br>
              <a:rPr lang="pt-BR" sz="2400">
                <a:effectLst/>
              </a:rPr>
            </a:br>
            <a:br>
              <a:rPr lang="pt-BR" sz="2400">
                <a:effectLst/>
              </a:rPr>
            </a:br>
            <a:br>
              <a:rPr lang="pt-BR" sz="2400">
                <a:effectLst/>
              </a:rPr>
            </a:br>
            <a:br>
              <a:rPr lang="pt-BR" sz="2400">
                <a:effectLst/>
              </a:rPr>
            </a:br>
            <a:endParaRPr lang="pt-BR" sz="2400"/>
          </a:p>
        </p:txBody>
      </p:sp>
      <p:sp>
        <p:nvSpPr>
          <p:cNvPr id="13316" name="Espaço Reservado para Texto 2">
            <a:extLst>
              <a:ext uri="{FF2B5EF4-FFF2-40B4-BE49-F238E27FC236}">
                <a16:creationId xmlns:a16="http://schemas.microsoft.com/office/drawing/2014/main" id="{21F0B936-0385-4FD8-AF0E-9BF9C99ED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825" y="1919288"/>
            <a:ext cx="6481763" cy="150971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altLang="pt-BR" sz="2800" b="1"/>
              <a:t>PEDIRÁ DEUS O MESMO DE NÓS HOJE?  A PRÁTICA DO SEGUNDO DÍZIMO PODE SER APLICADA À NÓS?</a:t>
            </a:r>
            <a:endParaRPr lang="pt-BR" altLang="pt-BR" sz="2800"/>
          </a:p>
        </p:txBody>
      </p:sp>
    </p:spTree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Imagem 3">
            <a:extLst>
              <a:ext uri="{FF2B5EF4-FFF2-40B4-BE49-F238E27FC236}">
                <a16:creationId xmlns:a16="http://schemas.microsoft.com/office/drawing/2014/main" id="{60099732-B7E2-438F-A830-A9CA97BFBC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96E6A25-7E17-4DF0-B45B-2EA4B663C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645024"/>
            <a:ext cx="6408712" cy="2255777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>
                <a:effectLst/>
              </a:rPr>
              <a:t>- O Pacto de Amor</a:t>
            </a:r>
            <a:br>
              <a:rPr lang="pt-BR" sz="2800">
                <a:effectLst/>
              </a:rPr>
            </a:br>
            <a:r>
              <a:rPr lang="pt-BR" sz="2800">
                <a:effectLst/>
              </a:rPr>
              <a:t>- Escolhemos, por vontade própria, dar um segundo dízimo.</a:t>
            </a: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400">
                <a:effectLst/>
              </a:rPr>
            </a:br>
            <a:br>
              <a:rPr lang="pt-BR" sz="2400">
                <a:effectLst/>
              </a:rPr>
            </a:br>
            <a:br>
              <a:rPr lang="pt-BR" sz="2400">
                <a:effectLst/>
              </a:rPr>
            </a:br>
            <a:br>
              <a:rPr lang="pt-BR" sz="2400">
                <a:effectLst/>
              </a:rPr>
            </a:br>
            <a:br>
              <a:rPr lang="pt-BR" sz="2400">
                <a:effectLst/>
              </a:rPr>
            </a:br>
            <a:br>
              <a:rPr lang="pt-BR" sz="2400">
                <a:effectLst/>
              </a:rPr>
            </a:br>
            <a:endParaRPr lang="pt-BR" sz="240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4C79E27-9DD3-4F3A-BA39-F75306E32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438" y="1484313"/>
            <a:ext cx="6804025" cy="2089150"/>
          </a:xfrm>
        </p:spPr>
        <p:txBody>
          <a:bodyPr>
            <a:noAutofit/>
          </a:bodyPr>
          <a:lstStyle/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latin typeface="+mj-lt"/>
              </a:rPr>
              <a:t>Nós também devemos dar ofertas equivalentes a um segundo dízimo. </a:t>
            </a:r>
          </a:p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latin typeface="+mj-lt"/>
              </a:rPr>
              <a:t>A chamamos Pacto de Amor.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Imagem 3">
            <a:extLst>
              <a:ext uri="{FF2B5EF4-FFF2-40B4-BE49-F238E27FC236}">
                <a16:creationId xmlns:a16="http://schemas.microsoft.com/office/drawing/2014/main" id="{DD6A77E6-3A90-42E9-9B87-B44A5ADE31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8859F15-C923-4EF9-A4AB-C6E2A508B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16" y="2132856"/>
            <a:ext cx="6660232" cy="3024336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>
                <a:effectLst/>
              </a:rPr>
              <a:t>- A Igreja local terá um propósito com o pacto de Amor:</a:t>
            </a:r>
            <a:br>
              <a:rPr lang="pt-BR" sz="3200">
                <a:effectLst/>
              </a:rPr>
            </a:br>
            <a:r>
              <a:rPr lang="pt-BR" sz="3200">
                <a:effectLst/>
              </a:rPr>
              <a:t>- O Pacto de Amor deve ser uma oferta sistemática que, ao ser praticada, traga consigo as bênçãos de Deus.</a:t>
            </a: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endParaRPr lang="pt-BR" sz="2800"/>
          </a:p>
        </p:txBody>
      </p:sp>
    </p:spTree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magem 3">
            <a:extLst>
              <a:ext uri="{FF2B5EF4-FFF2-40B4-BE49-F238E27FC236}">
                <a16:creationId xmlns:a16="http://schemas.microsoft.com/office/drawing/2014/main" id="{2F912185-36DD-41B4-882C-6A3DC3154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0775B46-750E-45EE-B07A-4D4F0E195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80928"/>
            <a:ext cx="6588223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5400" i="1">
                <a:effectLst/>
              </a:rPr>
              <a:t>CONCLUSÃO:</a:t>
            </a:r>
            <a:endParaRPr lang="pt-BR" sz="5400">
              <a:effectLst/>
            </a:endParaRPr>
          </a:p>
        </p:txBody>
      </p:sp>
      <p:sp>
        <p:nvSpPr>
          <p:cNvPr id="16388" name="Espaço Reservado para Texto 2">
            <a:extLst>
              <a:ext uri="{FF2B5EF4-FFF2-40B4-BE49-F238E27FC236}">
                <a16:creationId xmlns:a16="http://schemas.microsoft.com/office/drawing/2014/main" id="{3C4CB906-29F1-4DA8-98E7-B39DC9BDFEDB}"/>
              </a:ext>
            </a:extLst>
          </p:cNvPr>
          <p:cNvSpPr txBox="1">
            <a:spLocks/>
          </p:cNvSpPr>
          <p:nvPr/>
        </p:nvSpPr>
        <p:spPr bwMode="auto">
          <a:xfrm>
            <a:off x="107950" y="1700213"/>
            <a:ext cx="6911975" cy="150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b"/>
          <a:lstStyle>
            <a:lvl1pPr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pt-BR" altLang="pt-BR" sz="2400" b="1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Imagem 3">
            <a:extLst>
              <a:ext uri="{FF2B5EF4-FFF2-40B4-BE49-F238E27FC236}">
                <a16:creationId xmlns:a16="http://schemas.microsoft.com/office/drawing/2014/main" id="{F860E63C-0B23-4DA0-A49D-E13C47B8B4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CE4454-8E36-498C-B201-BFE42E474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2060848"/>
            <a:ext cx="6624736" cy="3168352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>
                <a:effectLst/>
              </a:rPr>
              <a:t>- O modelo de ofertar do povo de Deus do Antigo Testamento é válido para nós hoje.</a:t>
            </a:r>
            <a:br>
              <a:rPr lang="pt-BR" sz="2800">
                <a:effectLst/>
              </a:rPr>
            </a:br>
            <a:r>
              <a:rPr lang="pt-BR" sz="2800">
                <a:effectLst/>
              </a:rPr>
              <a:t>- As bênçãos de Deus dadas ao povo de Israel no Antigo Testamento também podem ser recebidas pela Igreja de hoje.</a:t>
            </a:r>
            <a:br>
              <a:rPr lang="pt-BR" sz="2800">
                <a:effectLst/>
              </a:rPr>
            </a:br>
            <a:r>
              <a:rPr lang="pt-BR" sz="2800">
                <a:effectLst/>
              </a:rPr>
              <a:t>- A oferta que Deus espera é a que Ele pede.</a:t>
            </a: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endParaRPr lang="pt-BR" sz="2800">
              <a:effectLst/>
            </a:endParaRPr>
          </a:p>
        </p:txBody>
      </p:sp>
      <p:sp>
        <p:nvSpPr>
          <p:cNvPr id="17412" name="Espaço Reservado para Texto 2">
            <a:extLst>
              <a:ext uri="{FF2B5EF4-FFF2-40B4-BE49-F238E27FC236}">
                <a16:creationId xmlns:a16="http://schemas.microsoft.com/office/drawing/2014/main" id="{4E63524F-7FEE-428E-921C-E237EECE2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388" y="2636838"/>
            <a:ext cx="6553200" cy="874712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spcBef>
                <a:spcPct val="0"/>
              </a:spcBef>
              <a:defRPr/>
            </a:pPr>
            <a:endParaRPr lang="pt-BR"/>
          </a:p>
          <a:p>
            <a:pPr eaLnBrk="1" hangingPunct="1">
              <a:spcBef>
                <a:spcPct val="0"/>
              </a:spcBef>
              <a:defRPr/>
            </a:pPr>
            <a:br>
              <a:rPr lang="pt-BR" b="1" i="1">
                <a:solidFill>
                  <a:schemeClr val="bg1"/>
                </a:solidFill>
              </a:rPr>
            </a:br>
            <a:endParaRPr lang="pt-BR" b="1" i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Imagem 3">
            <a:extLst>
              <a:ext uri="{FF2B5EF4-FFF2-40B4-BE49-F238E27FC236}">
                <a16:creationId xmlns:a16="http://schemas.microsoft.com/office/drawing/2014/main" id="{F0A8BC0C-FBC2-4E2F-8F07-4DF43B43D6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C40571D-37AC-4A2F-9A8A-9DBDAEB01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2060848"/>
            <a:ext cx="6624736" cy="3168352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>
                <a:effectLst/>
              </a:rPr>
              <a:t>- A oferta que damos a Deus deve ter a verdadeira motivação – a gratidão a Cristo, por Sua graça e salvação em nosso favor.</a:t>
            </a:r>
            <a:br>
              <a:rPr lang="pt-BR" sz="2800">
                <a:effectLst/>
              </a:rPr>
            </a:br>
            <a:r>
              <a:rPr lang="pt-BR" sz="2800">
                <a:effectLst/>
              </a:rPr>
              <a:t>- O pacto de amor é a oferta mais justa e equitativa, que expressa melhor nossa gratidão a Deus.</a:t>
            </a: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endParaRPr lang="pt-BR" sz="2800">
              <a:effectLst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m 3">
            <a:extLst>
              <a:ext uri="{FF2B5EF4-FFF2-40B4-BE49-F238E27FC236}">
                <a16:creationId xmlns:a16="http://schemas.microsoft.com/office/drawing/2014/main" id="{1908A2FB-BAB5-407F-AB0E-7C6CCB5608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31456108-02D6-4FFC-806D-22DA7E1BB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2276872"/>
            <a:ext cx="6840760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>
                <a:effectLst/>
              </a:rPr>
              <a:t>“Certamente darás os dízimos de todo o fruto das tuas sementes, que ano após ano se recolher do campo. E, perante o Senhor teu Deus, no lugar que escolher para ali fazer habitar o seu nome...” – </a:t>
            </a:r>
            <a:r>
              <a:rPr lang="pt-BR" sz="3200" err="1">
                <a:effectLst/>
              </a:rPr>
              <a:t>Deut</a:t>
            </a:r>
            <a:r>
              <a:rPr lang="pt-BR" sz="3200">
                <a:effectLst/>
              </a:rPr>
              <a:t>. 14:22-23.</a:t>
            </a:r>
            <a:br>
              <a:rPr lang="pt-BR" sz="3200">
                <a:effectLst/>
              </a:rPr>
            </a:br>
            <a:endParaRPr lang="pt-BR" sz="3200"/>
          </a:p>
        </p:txBody>
      </p:sp>
      <p:sp>
        <p:nvSpPr>
          <p:cNvPr id="4100" name="Espaço Reservado para Texto 9">
            <a:extLst>
              <a:ext uri="{FF2B5EF4-FFF2-40B4-BE49-F238E27FC236}">
                <a16:creationId xmlns:a16="http://schemas.microsoft.com/office/drawing/2014/main" id="{9B7638F9-901D-4988-BDA4-C4F51640D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836613"/>
            <a:ext cx="6875463" cy="150971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altLang="pt-BR" b="1" i="1"/>
              <a:t>INTRODUÇÃO</a:t>
            </a:r>
            <a:endParaRPr lang="pt-BR" altLang="pt-BR"/>
          </a:p>
        </p:txBody>
      </p:sp>
    </p:spTree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m 3">
            <a:extLst>
              <a:ext uri="{FF2B5EF4-FFF2-40B4-BE49-F238E27FC236}">
                <a16:creationId xmlns:a16="http://schemas.microsoft.com/office/drawing/2014/main" id="{5D6DC551-D8C9-4072-A37F-1DB5702F62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6F14CC9F-5F66-4469-A18C-28BC406E4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1844824"/>
            <a:ext cx="7056784" cy="3888432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err="1">
                <a:effectLst/>
              </a:rPr>
              <a:t>Naamã</a:t>
            </a:r>
            <a:r>
              <a:rPr lang="pt-BR" sz="2800">
                <a:effectLst/>
              </a:rPr>
              <a:t> levou um presente para Eliseu, por ter sido curado (II Reis 5:15).</a:t>
            </a:r>
            <a:br>
              <a:rPr lang="pt-BR" sz="2800">
                <a:effectLst/>
              </a:rPr>
            </a:br>
            <a:r>
              <a:rPr lang="pt-BR" sz="2800">
                <a:effectLst/>
              </a:rPr>
              <a:t>Davi levou a casa do Senhor seu presente de amor a Deus – três mil talentos de ouro de </a:t>
            </a:r>
            <a:r>
              <a:rPr lang="pt-BR" sz="2800" err="1">
                <a:effectLst/>
              </a:rPr>
              <a:t>Ofir</a:t>
            </a:r>
            <a:r>
              <a:rPr lang="pt-BR" sz="2800">
                <a:effectLst/>
              </a:rPr>
              <a:t>, sete mil talentos de prata refinada (I\Crôn. 29:3, 4).</a:t>
            </a:r>
            <a:br>
              <a:rPr lang="pt-BR" sz="2800">
                <a:effectLst/>
              </a:rPr>
            </a:br>
            <a:r>
              <a:rPr lang="pt-BR" sz="2800">
                <a:effectLst/>
              </a:rPr>
              <a:t>A viúva apresentou sua oferta a Deus – deu tudo o que possuía (Mar. 12:41-44).</a:t>
            </a: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endParaRPr lang="pt-BR" sz="2800"/>
          </a:p>
        </p:txBody>
      </p:sp>
    </p:spTree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m 3">
            <a:extLst>
              <a:ext uri="{FF2B5EF4-FFF2-40B4-BE49-F238E27FC236}">
                <a16:creationId xmlns:a16="http://schemas.microsoft.com/office/drawing/2014/main" id="{83751B07-0061-4D23-BE63-1F9C8B6035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F1E2D79-88E3-45FE-9326-AA661C5E4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276872"/>
            <a:ext cx="6624736" cy="2952328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>
                <a:effectLst/>
              </a:rPr>
              <a:t>“Certamente darás os dízimos de todo o fruto das tuas sementes, que ano após ano recolheres do campo. E, perante o Senhor teu Deus, no lugar que escolher para ali fazer habitar o seu nome, comerás os dízimos do teu cereal, do teu vinho e do teu azeite, e os primogênitos das tuas vacas e das tuas ovelhas, para que aprendas a temer ao Senhor teu Deus todos os dias” (</a:t>
            </a:r>
            <a:r>
              <a:rPr lang="pt-BR" sz="2400" err="1">
                <a:effectLst/>
              </a:rPr>
              <a:t>Deut</a:t>
            </a:r>
            <a:r>
              <a:rPr lang="pt-BR" sz="2400">
                <a:effectLst/>
              </a:rPr>
              <a:t>. 14:22-23).</a:t>
            </a:r>
            <a:br>
              <a:rPr lang="pt-BR" sz="2400">
                <a:effectLst/>
              </a:rPr>
            </a:br>
            <a:endParaRPr lang="pt-BR" sz="2400">
              <a:effectLst/>
            </a:endParaRPr>
          </a:p>
        </p:txBody>
      </p:sp>
      <p:sp>
        <p:nvSpPr>
          <p:cNvPr id="6148" name="Espaço Reservado para Texto 2">
            <a:extLst>
              <a:ext uri="{FF2B5EF4-FFF2-40B4-BE49-F238E27FC236}">
                <a16:creationId xmlns:a16="http://schemas.microsoft.com/office/drawing/2014/main" id="{09C9AABE-6C28-4716-AD63-1F8A38AF3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388" y="1628775"/>
            <a:ext cx="6553200" cy="73025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altLang="pt-BR"/>
              <a:t>A Bíblia diz sobre o segundo dízimo:</a:t>
            </a:r>
            <a:endParaRPr lang="pt-BR" altLang="pt-BR" b="1" i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magem 3">
            <a:extLst>
              <a:ext uri="{FF2B5EF4-FFF2-40B4-BE49-F238E27FC236}">
                <a16:creationId xmlns:a16="http://schemas.microsoft.com/office/drawing/2014/main" id="{282E2E0D-4F70-461C-A48D-876669FD1D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0CF2CEA5-3F4F-43CD-8FC2-FF9202ED5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2492896"/>
            <a:ext cx="7056784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>
                <a:effectLst/>
              </a:rPr>
              <a:t>Porque representava as OFERTAS que o povo devia dar, para assistir as festas do Senhor e comer esses produtos diante do santuário.</a:t>
            </a:r>
            <a:br>
              <a:rPr lang="pt-BR" sz="2800">
                <a:effectLst/>
              </a:rPr>
            </a:br>
            <a:r>
              <a:rPr lang="pt-BR" sz="2800">
                <a:effectLst/>
              </a:rPr>
              <a:t>O povo ia ao lugar escolhido por Deus para realizar os serviços religiosos e as festas. Viajavam com suas famílias.</a:t>
            </a: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400">
                <a:effectLst/>
              </a:rPr>
            </a:br>
            <a:br>
              <a:rPr lang="pt-BR" sz="2400">
                <a:effectLst/>
              </a:rPr>
            </a:br>
            <a:br>
              <a:rPr lang="pt-BR" sz="2400">
                <a:effectLst/>
              </a:rPr>
            </a:br>
            <a:br>
              <a:rPr lang="pt-BR" sz="2400">
                <a:effectLst/>
              </a:rPr>
            </a:br>
            <a:br>
              <a:rPr lang="pt-BR" sz="2400">
                <a:effectLst/>
              </a:rPr>
            </a:br>
            <a:br>
              <a:rPr lang="pt-BR" sz="2400">
                <a:effectLst/>
              </a:rPr>
            </a:br>
            <a:endParaRPr lang="pt-BR" sz="2400"/>
          </a:p>
        </p:txBody>
      </p:sp>
      <p:sp>
        <p:nvSpPr>
          <p:cNvPr id="7172" name="Espaço Reservado para Texto 2">
            <a:extLst>
              <a:ext uri="{FF2B5EF4-FFF2-40B4-BE49-F238E27FC236}">
                <a16:creationId xmlns:a16="http://schemas.microsoft.com/office/drawing/2014/main" id="{8FCA093B-226D-49E0-94FD-DBEE547EB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925" y="1485900"/>
            <a:ext cx="8353425" cy="935038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altLang="pt-BR" b="1">
                <a:solidFill>
                  <a:schemeClr val="tx1"/>
                </a:solidFill>
              </a:rPr>
              <a:t>Por que este segundo dízimo era diferente do primeiro dízimo?</a:t>
            </a:r>
            <a:endParaRPr lang="pt-BR" altLang="pt-BR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m 3">
            <a:extLst>
              <a:ext uri="{FF2B5EF4-FFF2-40B4-BE49-F238E27FC236}">
                <a16:creationId xmlns:a16="http://schemas.microsoft.com/office/drawing/2014/main" id="{32CC6E84-91A4-4A92-9E12-5745AD5A71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3DE5059-F5AB-47D0-A562-15BE740D5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1988840"/>
            <a:ext cx="7056784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>
                <a:effectLst/>
              </a:rPr>
              <a:t>O propósito deste dízimo (oferta), dado em grãos, azeite e vinho, era: promover a vida religiosa do povo e o sagrado companheirismo diante do Senhor. Comiam juntos, como família, em comunhão diante do Senhor. Fortaleciam os vínculos familiares.</a:t>
            </a: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endParaRPr lang="pt-BR" sz="2800"/>
          </a:p>
        </p:txBody>
      </p:sp>
    </p:spTree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Imagem 3">
            <a:extLst>
              <a:ext uri="{FF2B5EF4-FFF2-40B4-BE49-F238E27FC236}">
                <a16:creationId xmlns:a16="http://schemas.microsoft.com/office/drawing/2014/main" id="{972C9431-185A-4589-8113-FA2D3E20B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973A756-8147-43BD-B96E-2A668FA24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60848"/>
            <a:ext cx="7020272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600">
                <a:effectLst/>
              </a:rPr>
              <a:t>Nessas ocasiões, numerosas lições eram relembradas, tal como a necessidade de dar conscientemente para propósitos religiosos e práticos, como o ser caridosos para com os necessitados. Esta prática deveria fazer-se por dois anos seguidos, mas ao terceiro ano era dedicado para algo diferente.</a:t>
            </a:r>
            <a:br>
              <a:rPr lang="pt-BR" sz="2600">
                <a:effectLst/>
              </a:rPr>
            </a:br>
            <a:r>
              <a:rPr lang="pt-BR" sz="2600">
                <a:effectLst/>
              </a:rPr>
              <a:t>																	</a:t>
            </a:r>
            <a:br>
              <a:rPr lang="pt-BR" sz="2600">
                <a:effectLst/>
              </a:rPr>
            </a:br>
            <a:br>
              <a:rPr lang="pt-BR" sz="2600">
                <a:effectLst/>
              </a:rPr>
            </a:br>
            <a:br>
              <a:rPr lang="pt-BR" sz="2600">
                <a:effectLst/>
              </a:rPr>
            </a:br>
            <a:br>
              <a:rPr lang="pt-BR" sz="2600">
                <a:effectLst/>
              </a:rPr>
            </a:br>
            <a:br>
              <a:rPr lang="pt-BR" sz="2600">
                <a:effectLst/>
              </a:rPr>
            </a:br>
            <a:br>
              <a:rPr lang="pt-BR" sz="2600">
                <a:effectLst/>
              </a:rPr>
            </a:br>
            <a:br>
              <a:rPr lang="pt-BR" sz="2600">
                <a:effectLst/>
              </a:rPr>
            </a:br>
            <a:br>
              <a:rPr lang="pt-BR" sz="2600">
                <a:effectLst/>
              </a:rPr>
            </a:br>
            <a:br>
              <a:rPr lang="pt-BR" sz="2600">
                <a:effectLst/>
              </a:rPr>
            </a:br>
            <a:br>
              <a:rPr lang="pt-BR" sz="2600">
                <a:effectLst/>
              </a:rPr>
            </a:br>
            <a:br>
              <a:rPr lang="pt-BR" sz="2600">
                <a:effectLst/>
              </a:rPr>
            </a:br>
            <a:endParaRPr lang="pt-BR" sz="2600"/>
          </a:p>
        </p:txBody>
      </p:sp>
    </p:spTree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m 3">
            <a:extLst>
              <a:ext uri="{FF2B5EF4-FFF2-40B4-BE49-F238E27FC236}">
                <a16:creationId xmlns:a16="http://schemas.microsoft.com/office/drawing/2014/main" id="{F252B533-8119-4FEC-AB16-473190028D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B57CD06-CB71-4343-9F6E-4320066A3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429000"/>
            <a:ext cx="6696744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>
                <a:effectLst/>
              </a:rPr>
              <a:t>Por que este segundo dízimo era diferente do primeiro?</a:t>
            </a:r>
            <a:br>
              <a:rPr lang="pt-BR" sz="32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endParaRPr lang="pt-BR" sz="2800"/>
          </a:p>
        </p:txBody>
      </p:sp>
      <p:sp>
        <p:nvSpPr>
          <p:cNvPr id="10244" name="Espaço Reservado para Texto 2">
            <a:extLst>
              <a:ext uri="{FF2B5EF4-FFF2-40B4-BE49-F238E27FC236}">
                <a16:creationId xmlns:a16="http://schemas.microsoft.com/office/drawing/2014/main" id="{685D6D9D-1387-403A-8917-BB282A0F0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825" y="1989138"/>
            <a:ext cx="6842125" cy="122396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altLang="pt-BR" b="1"/>
              <a:t>A cada três anos, o povo novamente dava OFERTAS equivalentes a um segundo dízimo.  </a:t>
            </a:r>
          </a:p>
          <a:p>
            <a:pPr eaLnBrk="1" hangingPunct="1">
              <a:spcBef>
                <a:spcPct val="0"/>
              </a:spcBef>
            </a:pPr>
            <a:r>
              <a:rPr lang="pt-BR" altLang="pt-BR" b="1"/>
              <a:t>Os propósitos eram diferentes.</a:t>
            </a:r>
            <a:endParaRPr lang="pt-BR" altLang="pt-BR"/>
          </a:p>
        </p:txBody>
      </p:sp>
    </p:spTree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m 3">
            <a:extLst>
              <a:ext uri="{FF2B5EF4-FFF2-40B4-BE49-F238E27FC236}">
                <a16:creationId xmlns:a16="http://schemas.microsoft.com/office/drawing/2014/main" id="{0EB3838E-BD61-4E66-8A40-0A5B159019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6DF1A58-F0C9-49F3-9465-D42425750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7814" y="1988840"/>
            <a:ext cx="6832061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>
                <a:effectLst/>
              </a:rPr>
              <a:t>Este dízimo era usado para uma festa familiar.</a:t>
            </a:r>
            <a:br>
              <a:rPr lang="pt-BR" sz="2400">
                <a:effectLst/>
              </a:rPr>
            </a:br>
            <a:r>
              <a:rPr lang="pt-BR" sz="2400">
                <a:effectLst/>
              </a:rPr>
              <a:t>Servia para abastecer a mesa dos órfãos, pobres e estrangeiros da terra.</a:t>
            </a:r>
            <a:br>
              <a:rPr lang="pt-BR" sz="2400">
                <a:effectLst/>
              </a:rPr>
            </a:br>
            <a:r>
              <a:rPr lang="pt-BR" sz="2400">
                <a:effectLst/>
              </a:rPr>
              <a:t>Os levitas deveriam ser convidados a participar desta festa familiar, pois não tinham herança.</a:t>
            </a:r>
            <a:br>
              <a:rPr lang="pt-BR" sz="2400">
                <a:effectLst/>
              </a:rPr>
            </a:br>
            <a:r>
              <a:rPr lang="pt-BR" sz="2400">
                <a:effectLst/>
              </a:rPr>
              <a:t>Tinha o propósito de fortalecer os atos de bondade e generosidade para com os necessitados.</a:t>
            </a:r>
            <a:br>
              <a:rPr lang="pt-BR" sz="2400">
                <a:effectLst/>
              </a:rPr>
            </a:br>
            <a:endParaRPr lang="pt-BR" sz="2400">
              <a:effectLst/>
            </a:endParaRPr>
          </a:p>
        </p:txBody>
      </p:sp>
    </p:spTree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Human">
  <a:themeElements>
    <a:clrScheme name="Human">
      <a:dk1>
        <a:sysClr val="windowText" lastClr="000000"/>
      </a:dk1>
      <a:lt1>
        <a:sysClr val="window" lastClr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17517A"/>
      </a:accent3>
      <a:accent4>
        <a:srgbClr val="877E48"/>
      </a:accent4>
      <a:accent5>
        <a:srgbClr val="AF8B1E"/>
      </a:accent5>
      <a:accent6>
        <a:srgbClr val="A35E21"/>
      </a:accent6>
      <a:hlink>
        <a:srgbClr val="9B7300"/>
      </a:hlink>
      <a:folHlink>
        <a:srgbClr val="D6A73B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  <a:tileRect/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TC010113062[[fn=Tema Humano]]</Template>
  <TotalTime>512</TotalTime>
  <Words>493</Words>
  <Application>Microsoft Office PowerPoint</Application>
  <PresentationFormat>Apresentação na tela (4:3)</PresentationFormat>
  <Paragraphs>32</Paragraphs>
  <Slides>16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Arial</vt:lpstr>
      <vt:lpstr>Candara</vt:lpstr>
      <vt:lpstr>Wingdings 2</vt:lpstr>
      <vt:lpstr>Calibri</vt:lpstr>
      <vt:lpstr>Human</vt:lpstr>
      <vt:lpstr>Apresentação do PowerPoint</vt:lpstr>
      <vt:lpstr>“Certamente darás os dízimos de todo o fruto das tuas sementes, que ano após ano se recolher do campo. E, perante o Senhor teu Deus, no lugar que escolher para ali fazer habitar o seu nome...” – Deut. 14:22-23. </vt:lpstr>
      <vt:lpstr>Naamã levou um presente para Eliseu, por ter sido curado (II Reis 5:15). Davi levou a casa do Senhor seu presente de amor a Deus – três mil talentos de ouro de Ofir, sete mil talentos de prata refinada (I\Crôn. 29:3, 4). A viúva apresentou sua oferta a Deus – deu tudo o que possuía (Mar. 12:41-44).    </vt:lpstr>
      <vt:lpstr>“Certamente darás os dízimos de todo o fruto das tuas sementes, que ano após ano recolheres do campo. E, perante o Senhor teu Deus, no lugar que escolher para ali fazer habitar o seu nome, comerás os dízimos do teu cereal, do teu vinho e do teu azeite, e os primogênitos das tuas vacas e das tuas ovelhas, para que aprendas a temer ao Senhor teu Deus todos os dias” (Deut. 14:22-23). </vt:lpstr>
      <vt:lpstr>Porque representava as OFERTAS que o povo devia dar, para assistir as festas do Senhor e comer esses produtos diante do santuário. O povo ia ao lugar escolhido por Deus para realizar os serviços religiosos e as festas. Viajavam com suas famílias.        </vt:lpstr>
      <vt:lpstr>O propósito deste dízimo (oferta), dado em grãos, azeite e vinho, era: promover a vida religiosa do povo e o sagrado companheirismo diante do Senhor. Comiam juntos, como família, em comunhão diante do Senhor. Fortaleciam os vínculos familiares.           </vt:lpstr>
      <vt:lpstr>Nessas ocasiões, numerosas lições eram relembradas, tal como a necessidade de dar conscientemente para propósitos religiosos e práticos, como o ser caridosos para com os necessitados. Esta prática deveria fazer-se por dois anos seguidos, mas ao terceiro ano era dedicado para algo diferente.                             </vt:lpstr>
      <vt:lpstr>Por que este segundo dízimo era diferente do primeiro?        </vt:lpstr>
      <vt:lpstr>Este dízimo era usado para uma festa familiar. Servia para abastecer a mesa dos órfãos, pobres e estrangeiros da terra. Os levitas deveriam ser convidados a participar desta festa familiar, pois não tinham herança. Tinha o propósito de fortalecer os atos de bondade e generosidade para com os necessitados. </vt:lpstr>
      <vt:lpstr> DEUS NÃO REQUER MENOS AGORA            </vt:lpstr>
      <vt:lpstr>ESTE SEGUNDO DÍZIMO NÃO EMPOBRECEU O POVO DE DEUS, ANTES ERA UM REQUISITO PARA SUA PROSPERIDADE, O MESMO QUE AGORA.          </vt:lpstr>
      <vt:lpstr>- O Pacto de Amor - Escolhemos, por vontade própria, dar um segundo dízimo.          </vt:lpstr>
      <vt:lpstr>- A Igreja local terá um propósito com o pacto de Amor: - O Pacto de Amor deve ser uma oferta sistemática que, ao ser praticada, traga consigo as bênçãos de Deus.           </vt:lpstr>
      <vt:lpstr>CONCLUSÃO:</vt:lpstr>
      <vt:lpstr>- O modelo de ofertar do povo de Deus do Antigo Testamento é válido para nós hoje. - As bênçãos de Deus dadas ao povo de Israel no Antigo Testamento também podem ser recebidas pela Igreja de hoje. - A oferta que Deus espera é a que Ele pede.   </vt:lpstr>
      <vt:lpstr>- A oferta que damos a Deus deve ter a verdadeira motivação – a gratidão a Cristo, por Sua graça e salvação em nosso favor. - O pacto de amor é a oferta mais justa e equitativa, que expressa melhor nossa gratidão a Deus.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SM1511-SM1520</dc:title>
  <dc:subject>SM-SEMANA DE MORDOMIA 2011</dc:subject>
  <dc:creator>Pr. MARCELO AUGUSTO DE CARVALHO</dc:creator>
  <cp:keywords>www.4tons.com</cp:keywords>
  <dc:description>COMÉRCIO PROIBIDO. USO PESSOAL</dc:description>
  <cp:lastModifiedBy>Pr. Marcelo Carvalho</cp:lastModifiedBy>
  <cp:revision>55</cp:revision>
  <dcterms:created xsi:type="dcterms:W3CDTF">2011-05-21T22:19:25Z</dcterms:created>
  <dcterms:modified xsi:type="dcterms:W3CDTF">2019-10-21T13:04:52Z</dcterms:modified>
  <cp:category>SM-SEMANA DE MORDOMIA</cp:category>
</cp:coreProperties>
</file>