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2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2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7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4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3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3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4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9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2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3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7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8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2DEA-1FE8-4CD4-A9B9-1CD52054D06A}" type="datetimeFigureOut">
              <a:rPr lang="pt-BR" smtClean="0"/>
              <a:t>25/4/2011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B95F-3B48-4EDC-8019-AC30796BCF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45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809" y="1340768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Nunca houve tantos equipamentos eletrônicos e ocorreram tantos terremotos, furacões e tsunamis. Não é preciso ser religioso para ver que algo irá acontecer.</a:t>
            </a:r>
          </a:p>
        </p:txBody>
      </p:sp>
    </p:spTree>
    <p:extLst>
      <p:ext uri="{BB962C8B-B14F-4D97-AF65-F5344CB8AC3E}">
        <p14:creationId xmlns:p14="http://schemas.microsoft.com/office/powerpoint/2010/main" val="28648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663022"/>
            <a:ext cx="8388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Predições as mais diferentes ocorrem. Como exemplo, temos o filme 2012, onde a solução para o chamado “fim do mundo” é um conjunto de navios gigantescos </a:t>
            </a:r>
            <a:r>
              <a:rPr lang="pt-BR" sz="3600" b="1" dirty="0" smtClean="0">
                <a:solidFill>
                  <a:schemeClr val="bg1"/>
                </a:solidFill>
              </a:rPr>
              <a:t>especiais...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4149080"/>
            <a:ext cx="6764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...construídos </a:t>
            </a:r>
            <a:r>
              <a:rPr lang="pt-BR" sz="3600" b="1" dirty="0">
                <a:solidFill>
                  <a:schemeClr val="bg1"/>
                </a:solidFill>
              </a:rPr>
              <a:t>pelo ser humano, a fim de manter um grupo de sobreviventes em meio às catástrofes que ocorrerão. </a:t>
            </a:r>
          </a:p>
        </p:txBody>
      </p:sp>
    </p:spTree>
    <p:extLst>
      <p:ext uri="{BB962C8B-B14F-4D97-AF65-F5344CB8AC3E}">
        <p14:creationId xmlns:p14="http://schemas.microsoft.com/office/powerpoint/2010/main" val="31415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84784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Mas, com tantas informações, predições e situações, como saber o que realmente acontecerá? </a:t>
            </a:r>
          </a:p>
        </p:txBody>
      </p:sp>
    </p:spTree>
    <p:extLst>
      <p:ext uri="{BB962C8B-B14F-4D97-AF65-F5344CB8AC3E}">
        <p14:creationId xmlns:p14="http://schemas.microsoft.com/office/powerpoint/2010/main" val="42638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874" y="908720"/>
            <a:ext cx="49642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Muitos têm aparecido, inclusive em nosso meio, com manchetes, vídeos, documentos e coisas afins, divulgando, assustando, vendendo materiais e depois de passado o susto, o mundo continua. </a:t>
            </a:r>
          </a:p>
        </p:txBody>
      </p:sp>
    </p:spTree>
    <p:extLst>
      <p:ext uri="{BB962C8B-B14F-4D97-AF65-F5344CB8AC3E}">
        <p14:creationId xmlns:p14="http://schemas.microsoft.com/office/powerpoint/2010/main" val="8172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1628800"/>
            <a:ext cx="5900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QUE TEMOS DE SEGURO?</a:t>
            </a:r>
          </a:p>
        </p:txBody>
      </p:sp>
    </p:spTree>
    <p:extLst>
      <p:ext uri="{BB962C8B-B14F-4D97-AF65-F5344CB8AC3E}">
        <p14:creationId xmlns:p14="http://schemas.microsoft.com/office/powerpoint/2010/main" val="13958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908719"/>
            <a:ext cx="4604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Deus deixou para nós, como Igreja Remanescente, a Bíblia e as mensagens inspiradas dos escritos de Ellen G. White, para que tenhamos um panorama do futuro claro diante de nós. </a:t>
            </a:r>
          </a:p>
        </p:txBody>
      </p:sp>
    </p:spTree>
    <p:extLst>
      <p:ext uri="{BB962C8B-B14F-4D97-AF65-F5344CB8AC3E}">
        <p14:creationId xmlns:p14="http://schemas.microsoft.com/office/powerpoint/2010/main" val="1910179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903040"/>
            <a:ext cx="4604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Não porque sejamos melhores do que outras denominações, mas para cumprirmos uma missão. O privilégio que temos implica em uma grande responsabilidade:</a:t>
            </a:r>
          </a:p>
        </p:txBody>
      </p:sp>
    </p:spTree>
    <p:extLst>
      <p:ext uri="{BB962C8B-B14F-4D97-AF65-F5344CB8AC3E}">
        <p14:creationId xmlns:p14="http://schemas.microsoft.com/office/powerpoint/2010/main" val="1537743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772816"/>
            <a:ext cx="4604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levar </a:t>
            </a:r>
            <a:r>
              <a:rPr lang="pt-BR" sz="3600" b="1" dirty="0">
                <a:solidFill>
                  <a:schemeClr val="bg1"/>
                </a:solidFill>
              </a:rPr>
              <a:t>a “Verdade Presente” aos que não conhecem, a fim de libertar o maior número de pessoas dos enganos dos últimos dias.</a:t>
            </a:r>
          </a:p>
        </p:txBody>
      </p:sp>
    </p:spTree>
    <p:extLst>
      <p:ext uri="{BB962C8B-B14F-4D97-AF65-F5344CB8AC3E}">
        <p14:creationId xmlns:p14="http://schemas.microsoft.com/office/powerpoint/2010/main" val="13979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556792"/>
            <a:ext cx="4604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Inimigo de Deus e dos filhos de Deus se chama Diabo ou Satanás. </a:t>
            </a:r>
          </a:p>
        </p:txBody>
      </p:sp>
    </p:spTree>
    <p:extLst>
      <p:ext uri="{BB962C8B-B14F-4D97-AF65-F5344CB8AC3E}">
        <p14:creationId xmlns:p14="http://schemas.microsoft.com/office/powerpoint/2010/main" val="17263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1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Como ele está perdido, quer levar o máximo possível de pessoas com ele </a:t>
            </a:r>
            <a:r>
              <a:rPr lang="pt-BR" sz="3600" b="1" i="1" dirty="0">
                <a:solidFill>
                  <a:schemeClr val="bg1"/>
                </a:solidFill>
              </a:rPr>
              <a:t>“para o fogo eterno, preparado para o diabo e seus anjos.” </a:t>
            </a:r>
            <a:r>
              <a:rPr lang="pt-BR" sz="3600" b="1" dirty="0">
                <a:solidFill>
                  <a:schemeClr val="bg1"/>
                </a:solidFill>
              </a:rPr>
              <a:t>Mateus 25:41. </a:t>
            </a:r>
          </a:p>
        </p:txBody>
      </p:sp>
    </p:spTree>
    <p:extLst>
      <p:ext uri="{BB962C8B-B14F-4D97-AF65-F5344CB8AC3E}">
        <p14:creationId xmlns:p14="http://schemas.microsoft.com/office/powerpoint/2010/main" val="13530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628800"/>
            <a:ext cx="4604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Note que o fogo eterno não foi preparado para o ser humano. Foi preparado para os demônios. </a:t>
            </a:r>
          </a:p>
        </p:txBody>
      </p:sp>
    </p:spTree>
    <p:extLst>
      <p:ext uri="{BB962C8B-B14F-4D97-AF65-F5344CB8AC3E}">
        <p14:creationId xmlns:p14="http://schemas.microsoft.com/office/powerpoint/2010/main" val="20310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484784"/>
            <a:ext cx="4532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Mas todo aquele que não quer aceitar a Jesus como seu Salvador pessoal, não quer se arrepender e abandonar os seus </a:t>
            </a:r>
            <a:r>
              <a:rPr lang="pt-BR" sz="3600" b="1" dirty="0" smtClean="0">
                <a:solidFill>
                  <a:schemeClr val="bg1"/>
                </a:solidFill>
              </a:rPr>
              <a:t>pecados...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700808"/>
            <a:ext cx="503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...não </a:t>
            </a:r>
            <a:r>
              <a:rPr lang="pt-BR" sz="3600" b="1" dirty="0">
                <a:solidFill>
                  <a:schemeClr val="bg1"/>
                </a:solidFill>
              </a:rPr>
              <a:t>quer obedecer a Deus e seguir o caminho da Verdade Presente, perecerá junto com o Inimigo.</a:t>
            </a:r>
          </a:p>
        </p:txBody>
      </p:sp>
    </p:spTree>
    <p:extLst>
      <p:ext uri="{BB962C8B-B14F-4D97-AF65-F5344CB8AC3E}">
        <p14:creationId xmlns:p14="http://schemas.microsoft.com/office/powerpoint/2010/main" val="38744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505905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Deus não quer ninguém sofrendo nas mansões eternas, num ambiente </a:t>
            </a:r>
            <a:r>
              <a:rPr lang="pt-BR" sz="3600" b="1" dirty="0" smtClean="0">
                <a:solidFill>
                  <a:schemeClr val="bg1"/>
                </a:solidFill>
              </a:rPr>
              <a:t>santo...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42" y="4549676"/>
            <a:ext cx="7496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a pessoa se apegou de tal modo ao pecado e às coisas deste mundo que não se sentirá bem naquele lugar. </a:t>
            </a:r>
          </a:p>
        </p:txBody>
      </p:sp>
    </p:spTree>
    <p:extLst>
      <p:ext uri="{BB962C8B-B14F-4D97-AF65-F5344CB8AC3E}">
        <p14:creationId xmlns:p14="http://schemas.microsoft.com/office/powerpoint/2010/main" val="20934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124744"/>
            <a:ext cx="43881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Mas a Bíblia traz o futuro revelado, e os escritos de Ellen G. White detalham as predições bíblicas, pois só Deus sabe o que realmente acontecerá. </a:t>
            </a:r>
          </a:p>
        </p:txBody>
      </p:sp>
    </p:spTree>
    <p:extLst>
      <p:ext uri="{BB962C8B-B14F-4D97-AF65-F5344CB8AC3E}">
        <p14:creationId xmlns:p14="http://schemas.microsoft.com/office/powerpoint/2010/main" val="2194412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764704"/>
            <a:ext cx="3956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Podemos, assim, ter segurança no caminho e esperança de que o final será feliz, pois Deus quer acabar com o problema do pecado e nos dar a vida eterna ao Seu lado.</a:t>
            </a:r>
          </a:p>
        </p:txBody>
      </p:sp>
    </p:spTree>
    <p:extLst>
      <p:ext uri="{BB962C8B-B14F-4D97-AF65-F5344CB8AC3E}">
        <p14:creationId xmlns:p14="http://schemas.microsoft.com/office/powerpoint/2010/main" val="35209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768" y="1916832"/>
            <a:ext cx="6239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QUE OCORRERÁ?</a:t>
            </a:r>
          </a:p>
        </p:txBody>
      </p:sp>
    </p:spTree>
    <p:extLst>
      <p:ext uri="{BB962C8B-B14F-4D97-AF65-F5344CB8AC3E}">
        <p14:creationId xmlns:p14="http://schemas.microsoft.com/office/powerpoint/2010/main" val="5389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7674" y="1916832"/>
            <a:ext cx="503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Podemos dividir os acontecimentos finais em cinco grupos, a fim de facilitar a nossa compreensão.</a:t>
            </a:r>
          </a:p>
        </p:txBody>
      </p:sp>
    </p:spTree>
    <p:extLst>
      <p:ext uri="{BB962C8B-B14F-4D97-AF65-F5344CB8AC3E}">
        <p14:creationId xmlns:p14="http://schemas.microsoft.com/office/powerpoint/2010/main" val="15943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05692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Book Antiqua Bold Italic" pitchFamily="2" charset="0"/>
              </a:rPr>
              <a:t>E digo isto a vós outros que conheceis o tempo: já é hora de vos despertardes do sono; porque a nossa salvação está, agora, mais perto do que quando no princípio cremos</a:t>
            </a:r>
            <a:r>
              <a:rPr lang="pt-BR" sz="3600" dirty="0" smtClean="0">
                <a:solidFill>
                  <a:schemeClr val="bg1"/>
                </a:solidFill>
                <a:latin typeface="Book Antiqua Bold Italic" pitchFamily="2" charset="0"/>
              </a:rPr>
              <a:t>.</a:t>
            </a:r>
            <a:endParaRPr lang="pt-BR" sz="3600" dirty="0">
              <a:solidFill>
                <a:schemeClr val="bg1"/>
              </a:solidFill>
              <a:latin typeface="Book Antiqua Bold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836711"/>
            <a:ext cx="4172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primeiro grupo de acontecimentos ocorrerá em nossos dias, enquanto Cristo está no Lugar Santíssimo do Santuário Celestial realizando a “purificação” do mesmo.</a:t>
            </a:r>
          </a:p>
        </p:txBody>
      </p:sp>
    </p:spTree>
    <p:extLst>
      <p:ext uri="{BB962C8B-B14F-4D97-AF65-F5344CB8AC3E}">
        <p14:creationId xmlns:p14="http://schemas.microsoft.com/office/powerpoint/2010/main" val="25044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70" y="751637"/>
            <a:ext cx="8325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Sabemos, pela profecia das 2.300 tardes e manhãs (Daniel 8:14), que </a:t>
            </a:r>
            <a:r>
              <a:rPr lang="pt-BR" sz="3600" b="1" dirty="0" smtClean="0">
                <a:solidFill>
                  <a:schemeClr val="bg1"/>
                </a:solidFill>
              </a:rPr>
              <a:t>o </a:t>
            </a:r>
            <a:r>
              <a:rPr lang="pt-BR" sz="3600" b="1" dirty="0">
                <a:solidFill>
                  <a:schemeClr val="bg1"/>
                </a:solidFill>
              </a:rPr>
              <a:t>tempo do fim teve início </a:t>
            </a:r>
            <a:r>
              <a:rPr lang="pt-BR" sz="3600" b="1" dirty="0" smtClean="0">
                <a:solidFill>
                  <a:schemeClr val="bg1"/>
                </a:solidFill>
              </a:rPr>
              <a:t>em </a:t>
            </a:r>
            <a:r>
              <a:rPr lang="pt-BR" sz="3600" b="1" dirty="0">
                <a:solidFill>
                  <a:schemeClr val="bg1"/>
                </a:solidFill>
              </a:rPr>
              <a:t>22 de outubro de 1844. </a:t>
            </a:r>
          </a:p>
        </p:txBody>
      </p:sp>
    </p:spTree>
    <p:extLst>
      <p:ext uri="{BB962C8B-B14F-4D97-AF65-F5344CB8AC3E}">
        <p14:creationId xmlns:p14="http://schemas.microsoft.com/office/powerpoint/2010/main" val="42325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764061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Entrementes</a:t>
            </a:r>
            <a:r>
              <a:rPr lang="pt-BR" sz="3600" b="1" dirty="0">
                <a:solidFill>
                  <a:schemeClr val="bg1"/>
                </a:solidFill>
              </a:rPr>
              <a:t>, acontecerão os seguintes eventos:</a:t>
            </a:r>
          </a:p>
        </p:txBody>
      </p:sp>
    </p:spTree>
    <p:extLst>
      <p:ext uri="{BB962C8B-B14F-4D97-AF65-F5344CB8AC3E}">
        <p14:creationId xmlns:p14="http://schemas.microsoft.com/office/powerpoint/2010/main" val="4589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3891" y="404664"/>
            <a:ext cx="8399843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</a:rPr>
              <a:t>- </a:t>
            </a:r>
            <a:r>
              <a:rPr lang="pt-BR" sz="3600" b="1" dirty="0" err="1">
                <a:solidFill>
                  <a:schemeClr val="bg1"/>
                </a:solidFill>
              </a:rPr>
              <a:t>Reavivamento</a:t>
            </a:r>
            <a:r>
              <a:rPr lang="pt-BR" sz="3600" b="1" dirty="0">
                <a:solidFill>
                  <a:schemeClr val="bg1"/>
                </a:solidFill>
              </a:rPr>
              <a:t> e Reforma na </a:t>
            </a:r>
            <a:r>
              <a:rPr lang="pt-BR" sz="3600" b="1" dirty="0" smtClean="0">
                <a:solidFill>
                  <a:schemeClr val="bg1"/>
                </a:solidFill>
              </a:rPr>
              <a:t>Igreja.</a:t>
            </a:r>
            <a:endParaRPr lang="pt-BR" sz="3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</a:rPr>
              <a:t>- O </a:t>
            </a:r>
            <a:r>
              <a:rPr lang="pt-BR" sz="3600" b="1" dirty="0" smtClean="0">
                <a:solidFill>
                  <a:schemeClr val="bg1"/>
                </a:solidFill>
              </a:rPr>
              <a:t>Selamento.</a:t>
            </a:r>
            <a:endParaRPr lang="pt-BR" sz="3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</a:rPr>
              <a:t>- A Chuva </a:t>
            </a:r>
            <a:r>
              <a:rPr lang="pt-BR" sz="3600" b="1" dirty="0" smtClean="0">
                <a:solidFill>
                  <a:schemeClr val="bg1"/>
                </a:solidFill>
              </a:rPr>
              <a:t>Serôdia. </a:t>
            </a:r>
            <a:endParaRPr lang="pt-BR" sz="3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</a:rPr>
              <a:t>- A Pregação do Evangelho Eterno a todo o </a:t>
            </a:r>
            <a:r>
              <a:rPr lang="pt-BR" sz="3600" b="1" dirty="0" smtClean="0">
                <a:solidFill>
                  <a:schemeClr val="bg1"/>
                </a:solidFill>
              </a:rPr>
              <a:t>mundo.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96" y="1124743"/>
            <a:ext cx="5036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- O Alto </a:t>
            </a:r>
            <a:r>
              <a:rPr lang="pt-BR" sz="3600" b="1" dirty="0" smtClean="0">
                <a:solidFill>
                  <a:schemeClr val="bg1"/>
                </a:solidFill>
              </a:rPr>
              <a:t>Clamor.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O Derramamento do Falso “Espírito Santo” nas Igrejas que Compõem </a:t>
            </a:r>
            <a:r>
              <a:rPr lang="pt-BR" sz="3600" b="1" dirty="0" smtClean="0">
                <a:solidFill>
                  <a:schemeClr val="bg1"/>
                </a:solidFill>
              </a:rPr>
              <a:t>Babilônia.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A </a:t>
            </a:r>
            <a:r>
              <a:rPr lang="pt-BR" sz="3600" b="1" dirty="0" smtClean="0">
                <a:solidFill>
                  <a:schemeClr val="bg1"/>
                </a:solidFill>
              </a:rPr>
              <a:t>Sacudidura.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O Pequeno Tempo de Angústia (ou Tempo de Angústia Prévio</a:t>
            </a:r>
            <a:r>
              <a:rPr lang="pt-BR" sz="3600" b="1" dirty="0" smtClean="0">
                <a:solidFill>
                  <a:schemeClr val="bg1"/>
                </a:solidFill>
              </a:rPr>
              <a:t>).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5153" y="4149080"/>
            <a:ext cx="503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- A Imagem da Besta.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- Leis </a:t>
            </a:r>
            <a:r>
              <a:rPr lang="pt-BR" sz="3600" b="1" dirty="0" smtClean="0">
                <a:solidFill>
                  <a:schemeClr val="bg1"/>
                </a:solidFill>
              </a:rPr>
              <a:t>Dominicais.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A Marca da </a:t>
            </a:r>
            <a:r>
              <a:rPr lang="pt-BR" sz="3600" b="1" dirty="0" smtClean="0">
                <a:solidFill>
                  <a:schemeClr val="bg1"/>
                </a:solidFill>
              </a:rPr>
              <a:t>Besta.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A Grande </a:t>
            </a:r>
            <a:r>
              <a:rPr lang="pt-BR" sz="3600" b="1" dirty="0" smtClean="0">
                <a:solidFill>
                  <a:schemeClr val="bg1"/>
                </a:solidFill>
              </a:rPr>
              <a:t>Perseguição.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3068960"/>
            <a:ext cx="3359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000000"/>
                  </a:outerShdw>
                </a:effectLst>
              </a:rPr>
              <a:t>O segundo grupo de acontecimentos ocorrerá a partir do término do tempo da graça. </a:t>
            </a:r>
          </a:p>
        </p:txBody>
      </p:sp>
    </p:spTree>
    <p:extLst>
      <p:ext uri="{BB962C8B-B14F-4D97-AF65-F5344CB8AC3E}">
        <p14:creationId xmlns:p14="http://schemas.microsoft.com/office/powerpoint/2010/main" val="41758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836712"/>
            <a:ext cx="4680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Quando cada </a:t>
            </a:r>
            <a:r>
              <a:rPr lang="pt-BR" sz="3600" b="1" dirty="0">
                <a:solidFill>
                  <a:schemeClr val="bg1"/>
                </a:solidFill>
              </a:rPr>
              <a:t>pessoa tiver tomado sua decisão de que lado vai ficar em relação à Verdade Presente, cada um vai receber de Cristo a sua sentença quanto à salvação ou à perdição, segundo a escolha que fez. </a:t>
            </a:r>
          </a:p>
        </p:txBody>
      </p:sp>
    </p:spTree>
    <p:extLst>
      <p:ext uri="{BB962C8B-B14F-4D97-AF65-F5344CB8AC3E}">
        <p14:creationId xmlns:p14="http://schemas.microsoft.com/office/powerpoint/2010/main" val="1373150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980728"/>
            <a:ext cx="503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Encerra-se o tempo da graça, pois a obra de investigação e juízo terminará, e a porta da misericórdia será fechada (ver O Grande Conflito,  p. 428). </a:t>
            </a:r>
          </a:p>
        </p:txBody>
      </p:sp>
    </p:spTree>
    <p:extLst>
      <p:ext uri="{BB962C8B-B14F-4D97-AF65-F5344CB8AC3E}">
        <p14:creationId xmlns:p14="http://schemas.microsoft.com/office/powerpoint/2010/main" val="3781217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836712"/>
            <a:ext cx="503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Naquele tempo ocorrerão os seguintes acontecimentos: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23928" y="2780928"/>
            <a:ext cx="503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- O Grande Tempo de </a:t>
            </a:r>
            <a:r>
              <a:rPr lang="pt-BR" sz="3600" b="1" dirty="0" smtClean="0">
                <a:solidFill>
                  <a:schemeClr val="bg1"/>
                </a:solidFill>
              </a:rPr>
              <a:t>Angústia.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As Sete Últimas </a:t>
            </a:r>
            <a:r>
              <a:rPr lang="pt-BR" sz="3600" b="1" dirty="0" smtClean="0">
                <a:solidFill>
                  <a:schemeClr val="bg1"/>
                </a:solidFill>
              </a:rPr>
              <a:t>Pragas.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O Tempo da Angústia de </a:t>
            </a:r>
            <a:r>
              <a:rPr lang="pt-BR" sz="3600" b="1" dirty="0" smtClean="0">
                <a:solidFill>
                  <a:schemeClr val="bg1"/>
                </a:solidFill>
              </a:rPr>
              <a:t>Jacó.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809" y="1340768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Cada dia que passa vemos muita coisa acontecendo ao nosso redor. Assistir a um noticiário, ler um jornal ou uma revista de notícias, acessar a internet...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90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2060848"/>
            <a:ext cx="503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- A </a:t>
            </a:r>
            <a:r>
              <a:rPr lang="pt-BR" sz="3600" b="1" dirty="0">
                <a:solidFill>
                  <a:schemeClr val="bg1"/>
                </a:solidFill>
              </a:rPr>
              <a:t>Batalha do Grande Dia do Deus </a:t>
            </a:r>
            <a:r>
              <a:rPr lang="pt-BR" sz="3600" b="1" dirty="0" smtClean="0">
                <a:solidFill>
                  <a:schemeClr val="bg1"/>
                </a:solidFill>
              </a:rPr>
              <a:t>Todo-Poderoso.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A Ressurreição Parcial.</a:t>
            </a:r>
          </a:p>
        </p:txBody>
      </p:sp>
    </p:spTree>
    <p:extLst>
      <p:ext uri="{BB962C8B-B14F-4D97-AF65-F5344CB8AC3E}">
        <p14:creationId xmlns:p14="http://schemas.microsoft.com/office/powerpoint/2010/main" val="42935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628800"/>
            <a:ext cx="503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terceiro grupo dos acontecimentos ocorrerá a partir da Segunda Vinda de Cristo, onde teremos:</a:t>
            </a:r>
          </a:p>
        </p:txBody>
      </p:sp>
    </p:spTree>
    <p:extLst>
      <p:ext uri="{BB962C8B-B14F-4D97-AF65-F5344CB8AC3E}">
        <p14:creationId xmlns:p14="http://schemas.microsoft.com/office/powerpoint/2010/main" val="8544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196752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- A Primeira </a:t>
            </a:r>
            <a:r>
              <a:rPr lang="pt-BR" sz="3600" b="1" dirty="0" smtClean="0">
                <a:solidFill>
                  <a:schemeClr val="bg1"/>
                </a:solidFill>
              </a:rPr>
              <a:t>Ressurreição.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A Transformação e a Trasladação dos </a:t>
            </a:r>
            <a:r>
              <a:rPr lang="pt-BR" sz="3600" b="1" dirty="0" smtClean="0">
                <a:solidFill>
                  <a:schemeClr val="bg1"/>
                </a:solidFill>
              </a:rPr>
              <a:t>Salvos.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A Destruição dos </a:t>
            </a:r>
            <a:r>
              <a:rPr lang="pt-BR" sz="3600" b="1" dirty="0" smtClean="0">
                <a:solidFill>
                  <a:schemeClr val="bg1"/>
                </a:solidFill>
              </a:rPr>
              <a:t>Perdidos.</a:t>
            </a:r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O Início do Milênio.</a:t>
            </a:r>
          </a:p>
        </p:txBody>
      </p:sp>
    </p:spTree>
    <p:extLst>
      <p:ext uri="{BB962C8B-B14F-4D97-AF65-F5344CB8AC3E}">
        <p14:creationId xmlns:p14="http://schemas.microsoft.com/office/powerpoint/2010/main" val="41679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989" y="1988840"/>
            <a:ext cx="503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quarto grupo dos acontecimentos ocorrerá a partir do início do milênio. Naquele tempo ocorrerão os seguintes eventos:</a:t>
            </a:r>
          </a:p>
        </p:txBody>
      </p:sp>
    </p:spTree>
    <p:extLst>
      <p:ext uri="{BB962C8B-B14F-4D97-AF65-F5344CB8AC3E}">
        <p14:creationId xmlns:p14="http://schemas.microsoft.com/office/powerpoint/2010/main" val="11445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196752"/>
            <a:ext cx="503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- Prisão </a:t>
            </a:r>
            <a:r>
              <a:rPr lang="pt-BR" sz="3600" b="1" dirty="0">
                <a:solidFill>
                  <a:schemeClr val="bg1"/>
                </a:solidFill>
              </a:rPr>
              <a:t>de Satanás e os demônios na Terra destruída e em </a:t>
            </a:r>
            <a:r>
              <a:rPr lang="pt-BR" sz="3600" b="1" dirty="0" smtClean="0">
                <a:solidFill>
                  <a:schemeClr val="bg1"/>
                </a:solidFill>
              </a:rPr>
              <a:t>destroços.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Julgamento dos ímpios pelo salvos, em união com </a:t>
            </a:r>
            <a:r>
              <a:rPr lang="pt-BR" sz="3600" b="1" dirty="0" smtClean="0">
                <a:solidFill>
                  <a:schemeClr val="bg1"/>
                </a:solidFill>
              </a:rPr>
              <a:t>Cristo.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916832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quinto grupo dos acontecimentos ocorrerá ao final do milênio, quando Jesus retornará definitivamente a esta Terra:</a:t>
            </a:r>
          </a:p>
        </p:txBody>
      </p:sp>
    </p:spTree>
    <p:extLst>
      <p:ext uri="{BB962C8B-B14F-4D97-AF65-F5344CB8AC3E}">
        <p14:creationId xmlns:p14="http://schemas.microsoft.com/office/powerpoint/2010/main" val="2539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196752"/>
            <a:ext cx="503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- A </a:t>
            </a:r>
            <a:r>
              <a:rPr lang="pt-BR" sz="3600" b="1" dirty="0">
                <a:solidFill>
                  <a:schemeClr val="bg1"/>
                </a:solidFill>
              </a:rPr>
              <a:t>cidade santa, a Nova Jerusalém, descerá dos </a:t>
            </a:r>
            <a:r>
              <a:rPr lang="pt-BR" sz="3600" b="1" dirty="0" smtClean="0">
                <a:solidFill>
                  <a:schemeClr val="bg1"/>
                </a:solidFill>
              </a:rPr>
              <a:t>céus.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Os ímpios ressuscitarão, e, incitados por Satanás, tentarão conquistar a cidade </a:t>
            </a:r>
            <a:r>
              <a:rPr lang="pt-BR" sz="3600" b="1" dirty="0" smtClean="0">
                <a:solidFill>
                  <a:schemeClr val="bg1"/>
                </a:solidFill>
              </a:rPr>
              <a:t>santa.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836712"/>
            <a:ext cx="59046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- Ocorrerá </a:t>
            </a:r>
            <a:r>
              <a:rPr lang="pt-BR" sz="3600" b="1" dirty="0">
                <a:solidFill>
                  <a:schemeClr val="bg1"/>
                </a:solidFill>
              </a:rPr>
              <a:t>o juízo final. Descerá fogo do céu e queimará todos os perdidos, purificando a </a:t>
            </a:r>
            <a:r>
              <a:rPr lang="pt-BR" sz="3600" b="1" dirty="0" smtClean="0">
                <a:solidFill>
                  <a:schemeClr val="bg1"/>
                </a:solidFill>
              </a:rPr>
              <a:t>Terra.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- Uma </a:t>
            </a:r>
            <a:r>
              <a:rPr lang="pt-BR" sz="3600" b="1" dirty="0">
                <a:solidFill>
                  <a:schemeClr val="bg1"/>
                </a:solidFill>
              </a:rPr>
              <a:t>Nova Terra será feita pelo poder de </a:t>
            </a:r>
            <a:r>
              <a:rPr lang="pt-BR" sz="3600" b="1" dirty="0" smtClean="0">
                <a:solidFill>
                  <a:schemeClr val="bg1"/>
                </a:solidFill>
              </a:rPr>
              <a:t>Deus.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- Nunca mais haverá morte, luto, pranto ou dor.</a:t>
            </a:r>
          </a:p>
        </p:txBody>
      </p:sp>
    </p:spTree>
    <p:extLst>
      <p:ext uri="{BB962C8B-B14F-4D97-AF65-F5344CB8AC3E}">
        <p14:creationId xmlns:p14="http://schemas.microsoft.com/office/powerpoint/2010/main" val="28032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2" y="2276872"/>
            <a:ext cx="62396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REAVIVAMENTO </a:t>
            </a:r>
            <a:r>
              <a:rPr lang="pt-B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REFORMA</a:t>
            </a:r>
            <a:endParaRPr lang="pt-B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4383" y="908719"/>
            <a:ext cx="829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OBJETIVO PRINCIPAL DESTA </a:t>
            </a:r>
            <a:r>
              <a:rPr lang="pt-BR" sz="3600" b="1" dirty="0" smtClean="0">
                <a:solidFill>
                  <a:schemeClr val="bg1"/>
                </a:solidFill>
              </a:rPr>
              <a:t>SEMANA: 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75656" y="980728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QUE irá acontecer e qual a resposta que devemos ter perante essa revelação maravilhosa do futuro para nós. 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412776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...mostra-nos que o texto de 2 Timóteo 3:1-5 parece uma fotografia de alta definição do que acontece em nossos dias: 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75656" y="98072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O </a:t>
            </a:r>
            <a:r>
              <a:rPr lang="pt-BR" sz="3600" b="1" dirty="0">
                <a:solidFill>
                  <a:schemeClr val="bg1"/>
                </a:solidFill>
              </a:rPr>
              <a:t>cuidado e amor de Deus para conosco e </a:t>
            </a:r>
            <a:r>
              <a:rPr lang="pt-BR" sz="3600" b="1" dirty="0" err="1">
                <a:solidFill>
                  <a:schemeClr val="bg1"/>
                </a:solidFill>
              </a:rPr>
              <a:t>reavivamento</a:t>
            </a:r>
            <a:r>
              <a:rPr lang="pt-BR" sz="3600" b="1" dirty="0">
                <a:solidFill>
                  <a:schemeClr val="bg1"/>
                </a:solidFill>
              </a:rPr>
              <a:t> e reforma de nossa parte como resposta.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1268760"/>
            <a:ext cx="6815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 QUAL É ESPECIFICAMENTE A NOSSA PARTE?</a:t>
            </a:r>
            <a:endParaRPr lang="pt-B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9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12687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Durante esta semana veremos o que Deus revelou para nós, a fim de nos prepararmos para os eventos finais. 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268760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Esse privilégio implica em responsabilidade de nossa parte, ou seja, pregar a mensagem e obedecer em nossa vida o que conhecemos.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3648" y="84774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uscar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Deus logo ao despertar, na primeira hora de cada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86635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79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41376" y="1700808"/>
            <a:ext cx="3690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Confessar </a:t>
            </a:r>
            <a:r>
              <a:rPr lang="pt-BR" sz="3600" b="1" dirty="0">
                <a:solidFill>
                  <a:schemeClr val="bg1"/>
                </a:solidFill>
              </a:rPr>
              <a:t>sinceramente cada pecado conhecido, pedindo a Deus perdão e poder para </a:t>
            </a:r>
            <a:r>
              <a:rPr lang="pt-BR" sz="3600" b="1" dirty="0" smtClean="0">
                <a:solidFill>
                  <a:schemeClr val="bg1"/>
                </a:solidFill>
              </a:rPr>
              <a:t>vencê-lo</a:t>
            </a:r>
            <a:r>
              <a:rPr lang="pt-BR" sz="3600" b="1" dirty="0">
                <a:solidFill>
                  <a:schemeClr val="bg1"/>
                </a:solidFill>
              </a:rPr>
              <a:t>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41277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318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570565" y="1700808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</a:t>
            </a:r>
            <a:r>
              <a:rPr lang="pt-BR" sz="3600" b="1" dirty="0" smtClean="0">
                <a:solidFill>
                  <a:schemeClr val="bg1"/>
                </a:solidFill>
              </a:rPr>
              <a:t>onvidar </a:t>
            </a:r>
            <a:r>
              <a:rPr lang="pt-BR" sz="3600" b="1" dirty="0">
                <a:solidFill>
                  <a:schemeClr val="bg1"/>
                </a:solidFill>
              </a:rPr>
              <a:t>a família para buscar a Deus juntos, no culto </a:t>
            </a:r>
            <a:r>
              <a:rPr lang="pt-BR" sz="3600" b="1" dirty="0" smtClean="0">
                <a:solidFill>
                  <a:schemeClr val="bg1"/>
                </a:solidFill>
              </a:rPr>
              <a:t>familiar.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27984" y="141277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3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51920" y="900875"/>
            <a:ext cx="5146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Reconciliar </a:t>
            </a:r>
            <a:r>
              <a:rPr lang="pt-BR" sz="3600" b="1" dirty="0">
                <a:solidFill>
                  <a:schemeClr val="bg1"/>
                </a:solidFill>
              </a:rPr>
              <a:t>o relacionamento com a família, fazendo as pazes com os familiares, admitindo os erros e demonstrando esse arrependimento de forma visível e audível para </a:t>
            </a:r>
            <a:r>
              <a:rPr lang="pt-BR" sz="3600" b="1" dirty="0" smtClean="0">
                <a:solidFill>
                  <a:schemeClr val="bg1"/>
                </a:solidFill>
              </a:rPr>
              <a:t>eles.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5816" y="62068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2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86400" y="1196752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Fazer </a:t>
            </a:r>
            <a:r>
              <a:rPr lang="pt-BR" sz="3600" b="1" dirty="0">
                <a:solidFill>
                  <a:schemeClr val="bg1"/>
                </a:solidFill>
              </a:rPr>
              <a:t>o mesmo com os amigos, colegas de trabalho e outros com quem nos </a:t>
            </a:r>
            <a:r>
              <a:rPr lang="pt-BR" sz="3600" b="1" dirty="0" smtClean="0">
                <a:solidFill>
                  <a:schemeClr val="bg1"/>
                </a:solidFill>
              </a:rPr>
              <a:t>relacionamos.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99992" y="97331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52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60430" y="716209"/>
            <a:ext cx="4521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Iniciar </a:t>
            </a:r>
            <a:r>
              <a:rPr lang="pt-BR" sz="3600" b="1" dirty="0">
                <a:solidFill>
                  <a:schemeClr val="bg1"/>
                </a:solidFill>
              </a:rPr>
              <a:t>hoje mesmo um projeto missionário, como estudos bíblicos, visitação a doentes ou idosos para levá-los a Jesus, ou convidar pessoas para conhecerem a </a:t>
            </a:r>
            <a:r>
              <a:rPr lang="pt-BR" sz="3600" b="1" dirty="0" smtClean="0">
                <a:solidFill>
                  <a:schemeClr val="bg1"/>
                </a:solidFill>
              </a:rPr>
              <a:t>Igreja.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7904" y="62068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8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06381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Book Antiqua Bold Italic" pitchFamily="2" charset="0"/>
              </a:rPr>
              <a:t>Sabe, porém, isto: nos últimos dias, sobrevirão tempos difíceis, pois os homens serão egoístas, avarentos, jactanciosos, arrogantes, blasfemadores, desobedientes aos pais, ingratos, irreverentes, desafeiçoados, implacáveis...</a:t>
            </a:r>
            <a:endParaRPr lang="pt-BR" sz="3600" dirty="0">
              <a:solidFill>
                <a:schemeClr val="bg1"/>
              </a:solidFill>
              <a:latin typeface="Book Antiqua Bold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764704"/>
            <a:ext cx="4320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Pedir </a:t>
            </a:r>
            <a:r>
              <a:rPr lang="pt-BR" sz="3200" b="1" dirty="0">
                <a:solidFill>
                  <a:schemeClr val="bg1"/>
                </a:solidFill>
              </a:rPr>
              <a:t>para Deus que nos dê forças para amar verdadeiramente os outros e à Igreja, cuidando de nossa saúde física e da nossa vida espiritual, orando por aqueles que julgamos não estarem vivendo o que Deus quer de todos nós. 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4868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7º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17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112474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Renovarmos </a:t>
            </a:r>
            <a:r>
              <a:rPr lang="pt-BR" sz="3600" b="1" dirty="0">
                <a:solidFill>
                  <a:schemeClr val="bg1"/>
                </a:solidFill>
              </a:rPr>
              <a:t>nossa fidelidade a Deus nos dízimos e ofertas.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371703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Santificarmos </a:t>
            </a:r>
            <a:r>
              <a:rPr lang="pt-BR" sz="3600" b="1" dirty="0">
                <a:solidFill>
                  <a:schemeClr val="bg1"/>
                </a:solidFill>
              </a:rPr>
              <a:t>o sábado.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801577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8º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344003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9º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60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67943" y="980728"/>
            <a:ext cx="5050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Renovarmos </a:t>
            </a:r>
            <a:r>
              <a:rPr lang="pt-BR" sz="3600" b="1" dirty="0">
                <a:solidFill>
                  <a:schemeClr val="bg1"/>
                </a:solidFill>
              </a:rPr>
              <a:t>nossa fidelidade à Igreja de Deus, a Igreja Adventista do Sétimo Dia, coluna e baluarte da Verdade Presente.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8366" y="79267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10º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56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69269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está disposto a ter essa experiência com Deus a partir de hoje?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13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05692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Book Antiqua Bold Italic" pitchFamily="2" charset="0"/>
              </a:rPr>
              <a:t>Portanto, assim te farei, ó Israel! E, porque isso te farei, prepara-te, ó Israel, para te encontrares com o teu Deus.</a:t>
            </a:r>
            <a:endParaRPr lang="pt-BR" sz="3600" dirty="0">
              <a:solidFill>
                <a:schemeClr val="bg1"/>
              </a:solidFill>
              <a:latin typeface="Book Antiqua Bold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20486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Book Antiqua Bold Italic" pitchFamily="2" charset="0"/>
              </a:rPr>
              <a:t>...caluniadores, sem domínio de si, cruéis, inimigos do bem, traidores, atrevidos, enfatuados, mais amigos dos prazeres que amigos de Deus, tendo forma de piedade, negando-lhe, entretanto, o poder. Foge também destes.</a:t>
            </a:r>
            <a:endParaRPr lang="pt-BR" sz="3600" dirty="0">
              <a:solidFill>
                <a:schemeClr val="bg1"/>
              </a:solidFill>
              <a:latin typeface="Book Antiqua Bold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809" y="191683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Nunca o mundo foi tão rico, e bilhões são extremamente pobres e miseráveis</a:t>
            </a:r>
          </a:p>
        </p:txBody>
      </p:sp>
    </p:spTree>
    <p:extLst>
      <p:ext uri="{BB962C8B-B14F-4D97-AF65-F5344CB8AC3E}">
        <p14:creationId xmlns:p14="http://schemas.microsoft.com/office/powerpoint/2010/main" val="861395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436510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Nunca houve tanta tecnologia e ciência e as guerras mais violentas aconteceram. </a:t>
            </a:r>
          </a:p>
        </p:txBody>
      </p:sp>
    </p:spTree>
    <p:extLst>
      <p:ext uri="{BB962C8B-B14F-4D97-AF65-F5344CB8AC3E}">
        <p14:creationId xmlns:p14="http://schemas.microsoft.com/office/powerpoint/2010/main" val="19591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1463</Words>
  <Application>Microsoft Office PowerPoint</Application>
  <PresentationFormat>Apresentação na tela (4:3)</PresentationFormat>
  <Paragraphs>99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SM1521-SM1528</dc:title>
  <dc:subject>SM-ESPERANCA NO GRANDE CONFLITO</dc:subject>
  <dc:creator>Pr. MARCELO AUGUSTO DE CARVALHO</dc:creator>
  <cp:keywords>www.4tons.com</cp:keywords>
  <dc:description>COMÉRCIO PROIBIDO. USO PESSOAL</dc:description>
  <cp:lastModifiedBy>Alana</cp:lastModifiedBy>
  <cp:revision>34</cp:revision>
  <dcterms:created xsi:type="dcterms:W3CDTF">2011-04-14T22:52:19Z</dcterms:created>
  <dcterms:modified xsi:type="dcterms:W3CDTF">2011-04-25T19:05:45Z</dcterms:modified>
  <cp:category>SM-SEMANA DE MORDOMIA 2012</cp:category>
</cp:coreProperties>
</file>