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4" r:id="rId4"/>
    <p:sldId id="258" r:id="rId5"/>
    <p:sldId id="364" r:id="rId6"/>
    <p:sldId id="359" r:id="rId7"/>
    <p:sldId id="360" r:id="rId8"/>
    <p:sldId id="361" r:id="rId9"/>
    <p:sldId id="362" r:id="rId10"/>
    <p:sldId id="335" r:id="rId11"/>
    <p:sldId id="363" r:id="rId12"/>
    <p:sldId id="367" r:id="rId13"/>
    <p:sldId id="368" r:id="rId14"/>
    <p:sldId id="369" r:id="rId15"/>
    <p:sldId id="373" r:id="rId16"/>
    <p:sldId id="387" r:id="rId17"/>
    <p:sldId id="410" r:id="rId18"/>
    <p:sldId id="411" r:id="rId19"/>
    <p:sldId id="412" r:id="rId20"/>
    <p:sldId id="413" r:id="rId21"/>
    <p:sldId id="414" r:id="rId22"/>
    <p:sldId id="415" r:id="rId23"/>
    <p:sldId id="428" r:id="rId24"/>
    <p:sldId id="419" r:id="rId25"/>
    <p:sldId id="420" r:id="rId26"/>
    <p:sldId id="422" r:id="rId27"/>
    <p:sldId id="424" r:id="rId28"/>
    <p:sldId id="425" r:id="rId29"/>
    <p:sldId id="426" r:id="rId30"/>
    <p:sldId id="427" r:id="rId31"/>
    <p:sldId id="322"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3170278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010734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934489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721328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038352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50643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3603956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2120297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2083308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704793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4226813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293545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981506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492896"/>
            <a:ext cx="9144000" cy="110799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CAUSAS DA SACUDIDURA</a:t>
            </a:r>
          </a:p>
        </p:txBody>
      </p:sp>
    </p:spTree>
    <p:extLst>
      <p:ext uri="{BB962C8B-B14F-4D97-AF65-F5344CB8AC3E}">
        <p14:creationId xmlns:p14="http://schemas.microsoft.com/office/powerpoint/2010/main" xmlns="" val="2005625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779912" y="1262370"/>
            <a:ext cx="1224136" cy="1446550"/>
          </a:xfrm>
          <a:prstGeom prst="rect">
            <a:avLst/>
          </a:prstGeom>
          <a:noFill/>
        </p:spPr>
        <p:txBody>
          <a:bodyPr wrap="square" rtlCol="0">
            <a:spAutoFit/>
          </a:bodyPr>
          <a:lstStyle/>
          <a:p>
            <a:r>
              <a:rPr lang="pt-BR" sz="8800" b="1" i="1" dirty="0" smtClean="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1º</a:t>
            </a:r>
            <a:endParaRPr lang="pt-BR" sz="88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endParaRPr>
          </a:p>
        </p:txBody>
      </p:sp>
      <p:sp>
        <p:nvSpPr>
          <p:cNvPr id="3" name="CaixaDeTexto 2"/>
          <p:cNvSpPr txBox="1"/>
          <p:nvPr/>
        </p:nvSpPr>
        <p:spPr>
          <a:xfrm>
            <a:off x="3923928" y="1865163"/>
            <a:ext cx="4355976" cy="1015663"/>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 </a:t>
            </a:r>
            <a:r>
              <a:rPr lang="pt-BR" sz="36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Verdade</a:t>
            </a: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(Primeiros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Escritos, p. 50).</a:t>
            </a: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997817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7504" y="3474229"/>
            <a:ext cx="1224136" cy="1446550"/>
          </a:xfrm>
          <a:prstGeom prst="rect">
            <a:avLst/>
          </a:prstGeom>
          <a:noFill/>
        </p:spPr>
        <p:txBody>
          <a:bodyPr wrap="square" rtlCol="0">
            <a:spAutoFit/>
          </a:bodyPr>
          <a:lstStyle/>
          <a:p>
            <a:r>
              <a:rPr lang="pt-BR" sz="8800" b="1" i="1" dirty="0" smtClean="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2º</a:t>
            </a:r>
            <a:endParaRPr lang="pt-BR" sz="88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endParaRPr>
          </a:p>
        </p:txBody>
      </p:sp>
      <p:sp>
        <p:nvSpPr>
          <p:cNvPr id="3" name="CaixaDeTexto 2"/>
          <p:cNvSpPr txBox="1"/>
          <p:nvPr/>
        </p:nvSpPr>
        <p:spPr>
          <a:xfrm>
            <a:off x="467544" y="4149080"/>
            <a:ext cx="4392488" cy="954107"/>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 </a:t>
            </a:r>
            <a:r>
              <a:rPr lang="pt-BR" sz="36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Perseguição</a:t>
            </a:r>
          </a:p>
          <a:p>
            <a:pPr algn="ctr"/>
            <a:r>
              <a:rPr lang="pt-BR" sz="20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20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Grande Conflito, </a:t>
            </a:r>
            <a:r>
              <a:rPr lang="pt-BR" sz="20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a:t>
            </a:r>
            <a:r>
              <a:rPr lang="pt-BR" sz="20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608).</a:t>
            </a:r>
          </a:p>
        </p:txBody>
      </p:sp>
    </p:spTree>
    <p:extLst>
      <p:ext uri="{BB962C8B-B14F-4D97-AF65-F5344CB8AC3E}">
        <p14:creationId xmlns:p14="http://schemas.microsoft.com/office/powerpoint/2010/main" xmlns="" val="3013196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47564" y="833517"/>
            <a:ext cx="1224136" cy="1446550"/>
          </a:xfrm>
          <a:prstGeom prst="rect">
            <a:avLst/>
          </a:prstGeom>
          <a:noFill/>
        </p:spPr>
        <p:txBody>
          <a:bodyPr wrap="square" rtlCol="0">
            <a:spAutoFit/>
          </a:bodyPr>
          <a:lstStyle/>
          <a:p>
            <a:r>
              <a:rPr lang="pt-BR" sz="8800" b="1" i="1" dirty="0" smtClean="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3º</a:t>
            </a:r>
            <a:endParaRPr lang="pt-BR" sz="88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endParaRPr>
          </a:p>
        </p:txBody>
      </p:sp>
      <p:sp>
        <p:nvSpPr>
          <p:cNvPr id="3" name="CaixaDeTexto 2"/>
          <p:cNvSpPr txBox="1"/>
          <p:nvPr/>
        </p:nvSpPr>
        <p:spPr>
          <a:xfrm>
            <a:off x="1259632" y="1556792"/>
            <a:ext cx="3888432" cy="1384995"/>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36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Sofrimento</a:t>
            </a: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r>
              <a:rPr lang="pt-BR" sz="2400" b="1" dirty="0" err="1"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Manuscript</a:t>
            </a: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Releases, </a:t>
            </a:r>
            <a:endPar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v</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a:t>
            </a: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20,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 285).</a:t>
            </a:r>
          </a:p>
        </p:txBody>
      </p:sp>
    </p:spTree>
    <p:extLst>
      <p:ext uri="{BB962C8B-B14F-4D97-AF65-F5344CB8AC3E}">
        <p14:creationId xmlns:p14="http://schemas.microsoft.com/office/powerpoint/2010/main" xmlns="" val="3950255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48032" y="1341928"/>
            <a:ext cx="1224136" cy="1446550"/>
          </a:xfrm>
          <a:prstGeom prst="rect">
            <a:avLst/>
          </a:prstGeom>
          <a:noFill/>
        </p:spPr>
        <p:txBody>
          <a:bodyPr wrap="square" rtlCol="0">
            <a:spAutoFit/>
          </a:bodyPr>
          <a:lstStyle/>
          <a:p>
            <a:r>
              <a:rPr lang="pt-BR" sz="8800" b="1" i="1" dirty="0" smtClean="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4º</a:t>
            </a:r>
            <a:endParaRPr lang="pt-BR" sz="88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endParaRPr>
          </a:p>
        </p:txBody>
      </p:sp>
      <p:sp>
        <p:nvSpPr>
          <p:cNvPr id="3" name="CaixaDeTexto 2"/>
          <p:cNvSpPr txBox="1"/>
          <p:nvPr/>
        </p:nvSpPr>
        <p:spPr>
          <a:xfrm>
            <a:off x="1043608" y="2059657"/>
            <a:ext cx="4392488" cy="2308324"/>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 Rejeição do Testemunho da Testemunha Verdadeira.</a:t>
            </a:r>
          </a:p>
        </p:txBody>
      </p:sp>
    </p:spTree>
    <p:extLst>
      <p:ext uri="{BB962C8B-B14F-4D97-AF65-F5344CB8AC3E}">
        <p14:creationId xmlns:p14="http://schemas.microsoft.com/office/powerpoint/2010/main" xmlns="" val="1721037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779912" y="836712"/>
            <a:ext cx="1224136" cy="1446550"/>
          </a:xfrm>
          <a:prstGeom prst="rect">
            <a:avLst/>
          </a:prstGeom>
          <a:noFill/>
        </p:spPr>
        <p:txBody>
          <a:bodyPr wrap="square" rtlCol="0">
            <a:spAutoFit/>
          </a:bodyPr>
          <a:lstStyle/>
          <a:p>
            <a:r>
              <a:rPr lang="pt-BR" sz="8800" b="1" i="1" dirty="0" smtClean="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5º</a:t>
            </a:r>
            <a:endParaRPr lang="pt-BR" sz="88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endParaRPr>
          </a:p>
        </p:txBody>
      </p:sp>
      <p:sp>
        <p:nvSpPr>
          <p:cNvPr id="3" name="CaixaDeTexto 2"/>
          <p:cNvSpPr txBox="1"/>
          <p:nvPr/>
        </p:nvSpPr>
        <p:spPr>
          <a:xfrm>
            <a:off x="4647496" y="1606693"/>
            <a:ext cx="4248472" cy="646331"/>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As Falsas Teorias</a:t>
            </a:r>
          </a:p>
        </p:txBody>
      </p:sp>
    </p:spTree>
    <p:extLst>
      <p:ext uri="{BB962C8B-B14F-4D97-AF65-F5344CB8AC3E}">
        <p14:creationId xmlns:p14="http://schemas.microsoft.com/office/powerpoint/2010/main" xmlns="" val="1901248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48032" y="1341928"/>
            <a:ext cx="1224136" cy="1446550"/>
          </a:xfrm>
          <a:prstGeom prst="rect">
            <a:avLst/>
          </a:prstGeom>
          <a:noFill/>
        </p:spPr>
        <p:txBody>
          <a:bodyPr wrap="square" rtlCol="0">
            <a:spAutoFit/>
          </a:bodyPr>
          <a:lstStyle/>
          <a:p>
            <a:r>
              <a:rPr lang="pt-BR" sz="8800" b="1" i="1" dirty="0" smtClean="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6º</a:t>
            </a:r>
            <a:endParaRPr lang="pt-BR" sz="88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endParaRPr>
          </a:p>
        </p:txBody>
      </p:sp>
      <p:sp>
        <p:nvSpPr>
          <p:cNvPr id="3" name="CaixaDeTexto 2"/>
          <p:cNvSpPr txBox="1"/>
          <p:nvPr/>
        </p:nvSpPr>
        <p:spPr>
          <a:xfrm>
            <a:off x="755576" y="2065203"/>
            <a:ext cx="4335268" cy="1200329"/>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Os Enganos Satânicos</a:t>
            </a:r>
          </a:p>
        </p:txBody>
      </p:sp>
    </p:spTree>
    <p:extLst>
      <p:ext uri="{BB962C8B-B14F-4D97-AF65-F5344CB8AC3E}">
        <p14:creationId xmlns:p14="http://schemas.microsoft.com/office/powerpoint/2010/main" xmlns="" val="1541259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110799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NECESSIDADES</a:t>
            </a:r>
          </a:p>
        </p:txBody>
      </p:sp>
    </p:spTree>
    <p:extLst>
      <p:ext uri="{BB962C8B-B14F-4D97-AF65-F5344CB8AC3E}">
        <p14:creationId xmlns:p14="http://schemas.microsoft.com/office/powerpoint/2010/main" xmlns="" val="3751066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8032" y="1772816"/>
            <a:ext cx="5620112" cy="3477875"/>
          </a:xfrm>
          <a:prstGeom prst="rect">
            <a:avLst/>
          </a:prstGeom>
          <a:noFill/>
        </p:spPr>
        <p:txBody>
          <a:bodyPr wrap="square" rtlCol="0">
            <a:spAutoFit/>
          </a:bodyPr>
          <a:lstStyle/>
          <a:p>
            <a:pPr algn="ctr"/>
            <a:r>
              <a:rPr lang="pt-BR" sz="36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1 - “Ânimo e firmeza”: </a:t>
            </a:r>
            <a:endParaRPr lang="pt-BR" sz="36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Naquele tempo devemos tirar calor da frieza dos outros, coragem de sua covardia, e lealdade de sua traição.” </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Testemunhos para a Igreja, v. </a:t>
            </a: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5, </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 136.</a:t>
            </a:r>
          </a:p>
        </p:txBody>
      </p:sp>
    </p:spTree>
    <p:extLst>
      <p:ext uri="{BB962C8B-B14F-4D97-AF65-F5344CB8AC3E}">
        <p14:creationId xmlns:p14="http://schemas.microsoft.com/office/powerpoint/2010/main" xmlns="" val="3156568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5441" y="1556792"/>
            <a:ext cx="4979813" cy="4524315"/>
          </a:xfrm>
          <a:prstGeom prst="rect">
            <a:avLst/>
          </a:prstGeom>
          <a:noFill/>
        </p:spPr>
        <p:txBody>
          <a:bodyPr wrap="square" rtlCol="0">
            <a:spAutoFit/>
          </a:bodyPr>
          <a:lstStyle/>
          <a:p>
            <a:pPr algn="ctr"/>
            <a:r>
              <a:rPr lang="pt-BR" sz="36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2 - Ação missionária: </a:t>
            </a:r>
            <a:endParaRPr lang="pt-BR" sz="36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Estamos no tempo da sacudidura, tempo em que cada coisa que pode ser abalada o será. O Senhor não desculpará os que conhecem a verdade, se não obedecerem a Seus mandamentos por palavra e ação</a:t>
            </a: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endPar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931599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27296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8032" y="620688"/>
            <a:ext cx="5332080" cy="6063198"/>
          </a:xfrm>
          <a:prstGeom prst="rect">
            <a:avLst/>
          </a:prstGeom>
          <a:noFill/>
        </p:spPr>
        <p:txBody>
          <a:bodyPr wrap="square" rtlCol="0">
            <a:spAutoFit/>
          </a:bodyPr>
          <a:lstStyle/>
          <a:p>
            <a:pPr algn="ctr"/>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2 - Ação missionária: </a:t>
            </a:r>
            <a:endParaRPr lang="pt-BR" sz="32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...Se </a:t>
            </a: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não fizermos algum esforço para conduzir pessoas a Cristo, seremos responsáveis pela obra que poderíamos ter feito, mas deixamos de fazer por causa de nossa indolência espiritual. Os que pertencem ao reino do Senhor precisam trabalhar com zelo pela salvação de pessoas.” </a:t>
            </a:r>
            <a:endPar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Testemunhos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para a Igreja, v. </a:t>
            </a: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6</a:t>
            </a: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 332.</a:t>
            </a:r>
          </a:p>
        </p:txBody>
      </p:sp>
    </p:spTree>
    <p:extLst>
      <p:ext uri="{BB962C8B-B14F-4D97-AF65-F5344CB8AC3E}">
        <p14:creationId xmlns:p14="http://schemas.microsoft.com/office/powerpoint/2010/main" xmlns="" val="3625234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RESULTADOS DA SACUDIDURA</a:t>
            </a:r>
          </a:p>
        </p:txBody>
      </p:sp>
    </p:spTree>
    <p:extLst>
      <p:ext uri="{BB962C8B-B14F-4D97-AF65-F5344CB8AC3E}">
        <p14:creationId xmlns:p14="http://schemas.microsoft.com/office/powerpoint/2010/main" xmlns="" val="279923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08520" y="1313520"/>
            <a:ext cx="8424936" cy="954107"/>
          </a:xfrm>
          <a:prstGeom prst="rect">
            <a:avLst/>
          </a:prstGeom>
          <a:noFill/>
        </p:spPr>
        <p:txBody>
          <a:bodyPr wrap="square" rtlCol="0">
            <a:spAutoFit/>
          </a:bodyPr>
          <a:lstStyle/>
          <a:p>
            <a:pPr algn="ctr"/>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1 - PURIFICAÇÃO PESSOAL </a:t>
            </a:r>
            <a:endParaRPr lang="pt-BR" sz="32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r>
              <a:rPr lang="pt-BR" sz="2400" b="1" i="1" dirty="0" err="1">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Manuscript</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Releases, v. </a:t>
            </a: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7, </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 </a:t>
            </a: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111-112</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xmlns="" val="172234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07504" y="908720"/>
            <a:ext cx="6408712" cy="954107"/>
          </a:xfrm>
          <a:prstGeom prst="rect">
            <a:avLst/>
          </a:prstGeom>
          <a:noFill/>
        </p:spPr>
        <p:txBody>
          <a:bodyPr wrap="square" rtlCol="0">
            <a:spAutoFit/>
          </a:bodyPr>
          <a:lstStyle/>
          <a:p>
            <a:pPr algn="ctr"/>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2 - PURIFICAÇÃO DA IGREJA:</a:t>
            </a: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Testemunhos para a Igreja, v. 1, p. 99. </a:t>
            </a: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endPar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809370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1988840"/>
            <a:ext cx="9144000" cy="3139321"/>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ENTÃO, QUAIS SÃO AS BOAS-NOVAS DA SACUDIDURA?</a:t>
            </a:r>
          </a:p>
        </p:txBody>
      </p:sp>
    </p:spTree>
    <p:extLst>
      <p:ext uri="{BB962C8B-B14F-4D97-AF65-F5344CB8AC3E}">
        <p14:creationId xmlns:p14="http://schemas.microsoft.com/office/powerpoint/2010/main" xmlns="" val="684147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1988840"/>
            <a:ext cx="9144000" cy="1692771"/>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Em primeiro lugar, são </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as</a:t>
            </a:r>
          </a:p>
          <a:p>
            <a:pPr algn="ctr"/>
            <a:r>
              <a:rPr lang="pt-BR" sz="40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BOAS-NOVAS </a:t>
            </a:r>
            <a:r>
              <a:rPr lang="pt-BR" sz="40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DE </a:t>
            </a:r>
            <a:r>
              <a:rPr lang="pt-BR" sz="40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CERTEZA</a:t>
            </a:r>
          </a:p>
          <a:p>
            <a:pPr algn="ct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pois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 profecia está se cumprindo! . </a:t>
            </a:r>
          </a:p>
        </p:txBody>
      </p:sp>
    </p:spTree>
    <p:extLst>
      <p:ext uri="{BB962C8B-B14F-4D97-AF65-F5344CB8AC3E}">
        <p14:creationId xmlns:p14="http://schemas.microsoft.com/office/powerpoint/2010/main" xmlns="" val="667583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326" y="2405486"/>
            <a:ext cx="9148325" cy="1200329"/>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Em segundo lugar, são as </a:t>
            </a:r>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40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BOAS-NOVAS </a:t>
            </a:r>
            <a:r>
              <a:rPr lang="pt-BR" sz="40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DE VITÓRIA! </a:t>
            </a:r>
          </a:p>
        </p:txBody>
      </p:sp>
    </p:spTree>
    <p:extLst>
      <p:ext uri="{BB962C8B-B14F-4D97-AF65-F5344CB8AC3E}">
        <p14:creationId xmlns:p14="http://schemas.microsoft.com/office/powerpoint/2010/main" xmlns="" val="4161106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2564904"/>
            <a:ext cx="9144000" cy="1200329"/>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Em terceiro lugar são </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as</a:t>
            </a:r>
          </a:p>
          <a:p>
            <a:pPr algn="ctr"/>
            <a:r>
              <a:rPr lang="pt-BR" sz="4000" b="1" dirty="0" smtClean="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BOAS-NOVAS </a:t>
            </a:r>
            <a:r>
              <a:rPr lang="pt-BR" sz="40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DE ESPERANÇA! </a:t>
            </a:r>
          </a:p>
        </p:txBody>
      </p:sp>
    </p:spTree>
    <p:extLst>
      <p:ext uri="{BB962C8B-B14F-4D97-AF65-F5344CB8AC3E}">
        <p14:creationId xmlns:p14="http://schemas.microsoft.com/office/powerpoint/2010/main" xmlns="" val="4204108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8032" y="1772816"/>
            <a:ext cx="5620112" cy="4524315"/>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“Foi-me mostrada a recompensa dos santos, a herança imortal. Foi-me revelado então o quanto o povo de Deus sofreu por causa da verdade, e que considerariam o Céu como lhes tendo sido barato demais</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249669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8032" y="1772816"/>
            <a:ext cx="5764128" cy="3908762"/>
          </a:xfrm>
          <a:prstGeom prst="rect">
            <a:avLst/>
          </a:prstGeom>
          <a:noFill/>
        </p:spPr>
        <p:txBody>
          <a:bodyPr wrap="square" rtlCol="0">
            <a:spAutoFit/>
          </a:bodyPr>
          <a:lstStyle/>
          <a:p>
            <a:pPr algn="ct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...Deduziram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que os sofrimentos do tempo presente não são para comparar com a glória que neles haveria de ser revelada</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pPr algn="ct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Testemunhos para a Igreja, v. </a:t>
            </a: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1, </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 432.</a:t>
            </a:r>
          </a:p>
        </p:txBody>
      </p:sp>
    </p:spTree>
    <p:extLst>
      <p:ext uri="{BB962C8B-B14F-4D97-AF65-F5344CB8AC3E}">
        <p14:creationId xmlns:p14="http://schemas.microsoft.com/office/powerpoint/2010/main" xmlns="" val="1704496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00927" y="1340768"/>
            <a:ext cx="4608512" cy="5078313"/>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 sacudidura é um processo espiritual que está acontecendo na Igreja de Deus, e que aumentará de intensidade até o fechamento da porta da graça. </a:t>
            </a:r>
          </a:p>
        </p:txBody>
      </p:sp>
    </p:spTree>
    <p:extLst>
      <p:ext uri="{BB962C8B-B14F-4D97-AF65-F5344CB8AC3E}">
        <p14:creationId xmlns:p14="http://schemas.microsoft.com/office/powerpoint/2010/main" xmlns="" val="144305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707904" y="2204864"/>
            <a:ext cx="4968552" cy="2062103"/>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Quem tomará a decisão hoje de permanecer ao lado da Bíblia, e da Igreja Remanescente? </a:t>
            </a:r>
          </a:p>
        </p:txBody>
      </p:sp>
    </p:spTree>
    <p:extLst>
      <p:ext uri="{BB962C8B-B14F-4D97-AF65-F5344CB8AC3E}">
        <p14:creationId xmlns:p14="http://schemas.microsoft.com/office/powerpoint/2010/main" xmlns="" val="3892771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005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2492896"/>
            <a:ext cx="8208912" cy="2862322"/>
          </a:xfrm>
          <a:prstGeom prst="rect">
            <a:avLst/>
          </a:prstGeom>
          <a:noFill/>
        </p:spPr>
        <p:txBody>
          <a:bodyPr wrap="square" rtlCol="0">
            <a:spAutoFit/>
          </a:bodyPr>
          <a:lstStyle/>
          <a:p>
            <a:pPr algn="just"/>
            <a:r>
              <a:rPr lang="pt-BR" sz="3600" dirty="0" smtClean="0">
                <a:solidFill>
                  <a:schemeClr val="bg1"/>
                </a:solidFill>
                <a:latin typeface="Book Antiqua Bold Italic" pitchFamily="2" charset="0"/>
              </a:rPr>
              <a:t>“Porque </a:t>
            </a:r>
            <a:r>
              <a:rPr lang="pt-BR" sz="3600" dirty="0">
                <a:solidFill>
                  <a:schemeClr val="bg1"/>
                </a:solidFill>
                <a:latin typeface="Book Antiqua Bold Italic" pitchFamily="2" charset="0"/>
              </a:rPr>
              <a:t>eis que darei ordens e sacudirei a casa de Israel entre todas as nações, assim como se sacode trigo no crivo, sem que caia na terra um só grão</a:t>
            </a:r>
            <a:r>
              <a:rPr lang="pt-BR" sz="3600" dirty="0" smtClean="0">
                <a:solidFill>
                  <a:schemeClr val="bg1"/>
                </a:solidFill>
                <a:latin typeface="Book Antiqua Bold Italic" pitchFamily="2" charset="0"/>
              </a:rPr>
              <a:t>.”</a:t>
            </a:r>
            <a:endParaRPr lang="pt-BR" sz="3600" dirty="0">
              <a:solidFill>
                <a:schemeClr val="bg1"/>
              </a:solidFill>
              <a:latin typeface="Book Antiqua Bold Italic" pitchFamily="2" charset="0"/>
            </a:endParaRPr>
          </a:p>
        </p:txBody>
      </p:sp>
    </p:spTree>
    <p:extLst>
      <p:ext uri="{BB962C8B-B14F-4D97-AF65-F5344CB8AC3E}">
        <p14:creationId xmlns:p14="http://schemas.microsoft.com/office/powerpoint/2010/main" xmlns="" val="2075618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2056922"/>
            <a:ext cx="8208912" cy="3416320"/>
          </a:xfrm>
          <a:prstGeom prst="rect">
            <a:avLst/>
          </a:prstGeom>
          <a:noFill/>
        </p:spPr>
        <p:txBody>
          <a:bodyPr wrap="square" rtlCol="0">
            <a:spAutoFit/>
          </a:bodyPr>
          <a:lstStyle/>
          <a:p>
            <a:pPr algn="just"/>
            <a:r>
              <a:rPr lang="pt-BR" sz="3600" dirty="0" smtClean="0">
                <a:solidFill>
                  <a:schemeClr val="bg1"/>
                </a:solidFill>
                <a:latin typeface="Book Antiqua Bold Italic" pitchFamily="2" charset="0"/>
              </a:rPr>
              <a:t>“Propôs-lhes </a:t>
            </a:r>
            <a:r>
              <a:rPr lang="pt-BR" sz="3600" dirty="0">
                <a:solidFill>
                  <a:schemeClr val="bg1"/>
                </a:solidFill>
                <a:latin typeface="Book Antiqua Bold Italic" pitchFamily="2" charset="0"/>
              </a:rPr>
              <a:t>outra parábola, dizendo: O reino dos céus é semelhante ao homem que semeia a boa semente no seu </a:t>
            </a:r>
            <a:r>
              <a:rPr lang="pt-BR" sz="3600" dirty="0" smtClean="0">
                <a:solidFill>
                  <a:schemeClr val="bg1"/>
                </a:solidFill>
                <a:latin typeface="Book Antiqua Bold Italic" pitchFamily="2" charset="0"/>
              </a:rPr>
              <a:t>campo. Mas</a:t>
            </a:r>
            <a:r>
              <a:rPr lang="pt-BR" sz="3600" dirty="0">
                <a:solidFill>
                  <a:schemeClr val="bg1"/>
                </a:solidFill>
                <a:latin typeface="Book Antiqua Bold Italic" pitchFamily="2" charset="0"/>
              </a:rPr>
              <a:t>, dormindo os homens, veio o seu inimigo, e semeou joio no meio do trigo, e retirou-se</a:t>
            </a:r>
            <a:r>
              <a:rPr lang="pt-BR" sz="3600" dirty="0" smtClean="0">
                <a:solidFill>
                  <a:schemeClr val="bg1"/>
                </a:solidFill>
                <a:latin typeface="Book Antiqua Bold Italic" pitchFamily="2" charset="0"/>
              </a:rPr>
              <a:t>...”</a:t>
            </a:r>
            <a:endParaRPr lang="pt-BR" sz="3600" dirty="0">
              <a:solidFill>
                <a:schemeClr val="bg1"/>
              </a:solidFill>
              <a:latin typeface="Book Antiqua Bold Italic" pitchFamily="2" charset="0"/>
            </a:endParaRPr>
          </a:p>
        </p:txBody>
      </p:sp>
    </p:spTree>
    <p:extLst>
      <p:ext uri="{BB962C8B-B14F-4D97-AF65-F5344CB8AC3E}">
        <p14:creationId xmlns:p14="http://schemas.microsoft.com/office/powerpoint/2010/main" xmlns="" val="3233045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818057"/>
            <a:ext cx="6120680" cy="5632311"/>
          </a:xfrm>
          <a:prstGeom prst="rect">
            <a:avLst/>
          </a:prstGeom>
          <a:noFill/>
        </p:spPr>
        <p:txBody>
          <a:bodyPr wrap="square" rtlCol="0">
            <a:spAutoFit/>
          </a:bodyPr>
          <a:lstStyle/>
          <a:p>
            <a:pPr algn="ctr"/>
            <a:r>
              <a:rPr lang="pt-BR" sz="36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“É verdade que há joio com o trigo, mas Cristo disse que enviaria Seus anjos para juntar </a:t>
            </a:r>
            <a:r>
              <a:rPr lang="pt-BR" sz="3600" b="1" i="1" u="sng"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primeiro o joio </a:t>
            </a:r>
            <a:r>
              <a:rPr lang="pt-BR" sz="36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 atá-lo em molhos para ser queimado, mas recolher o trigo no celeiro.” Mensagens Escolhidas, v. </a:t>
            </a:r>
            <a:r>
              <a:rPr lang="pt-BR" sz="36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2, </a:t>
            </a:r>
            <a:r>
              <a:rPr lang="pt-BR" sz="36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 </a:t>
            </a:r>
            <a:r>
              <a:rPr lang="pt-BR" sz="36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68</a:t>
            </a:r>
            <a:endParaRPr lang="pt-BR" sz="36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[grifo </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a:t>
            </a:r>
            <a:r>
              <a:rPr lang="pt-BR" sz="24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crescentado</a:t>
            </a:r>
            <a:r>
              <a:rPr lang="pt-BR" sz="24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endParaRPr lang="pt-BR" sz="36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883853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818057"/>
            <a:ext cx="8352928" cy="646331"/>
          </a:xfrm>
          <a:prstGeom prst="rect">
            <a:avLst/>
          </a:prstGeom>
          <a:noFill/>
        </p:spPr>
        <p:txBody>
          <a:bodyPr wrap="square" rtlCol="0">
            <a:spAutoFit/>
          </a:bodyPr>
          <a:lstStyle/>
          <a:p>
            <a:r>
              <a:rPr lang="pt-BR" sz="36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DESCRIÇÃO: </a:t>
            </a:r>
          </a:p>
        </p:txBody>
      </p:sp>
      <p:sp>
        <p:nvSpPr>
          <p:cNvPr id="3" name="CaixaDeTexto 2"/>
          <p:cNvSpPr txBox="1"/>
          <p:nvPr/>
        </p:nvSpPr>
        <p:spPr>
          <a:xfrm>
            <a:off x="248032" y="1916832"/>
            <a:ext cx="4608512" cy="3293209"/>
          </a:xfrm>
          <a:prstGeom prst="rect">
            <a:avLst/>
          </a:prstGeom>
          <a:noFill/>
        </p:spPr>
        <p:txBody>
          <a:bodyPr wrap="square" rtlCol="0">
            <a:spAutoFit/>
          </a:bodyPr>
          <a:lstStyle/>
          <a:p>
            <a:pPr algn="ctr"/>
            <a:r>
              <a:rPr lang="pt-BR" sz="3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“Vi que estamos agora no tempo da sacudidura.” </a:t>
            </a:r>
            <a:endParaRPr lang="pt-BR" sz="36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endParaRPr lang="pt-BR" sz="36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32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Testemunhos </a:t>
            </a:r>
            <a:r>
              <a:rPr lang="pt-BR" sz="32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para a Igreja, </a:t>
            </a:r>
            <a:r>
              <a:rPr lang="pt-BR" sz="32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v.1, </a:t>
            </a:r>
            <a:r>
              <a:rPr lang="pt-BR" sz="32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 </a:t>
            </a:r>
            <a:r>
              <a:rPr lang="pt-BR" sz="3200" b="1" i="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429-432</a:t>
            </a:r>
            <a:endParaRPr lang="pt-BR" sz="3200" b="1" i="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997646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818057"/>
            <a:ext cx="8352928" cy="646331"/>
          </a:xfrm>
          <a:prstGeom prst="rect">
            <a:avLst/>
          </a:prstGeom>
          <a:noFill/>
        </p:spPr>
        <p:txBody>
          <a:bodyPr wrap="square" rtlCol="0">
            <a:spAutoFit/>
          </a:bodyPr>
          <a:lstStyle/>
          <a:p>
            <a:r>
              <a:rPr lang="pt-BR" sz="36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ELA VIRÁ, MAS JÁ COMEÇOU:  </a:t>
            </a:r>
          </a:p>
        </p:txBody>
      </p:sp>
      <p:sp>
        <p:nvSpPr>
          <p:cNvPr id="3" name="CaixaDeTexto 2"/>
          <p:cNvSpPr txBox="1"/>
          <p:nvPr/>
        </p:nvSpPr>
        <p:spPr>
          <a:xfrm>
            <a:off x="248032" y="1988840"/>
            <a:ext cx="6124168" cy="4031873"/>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“Ao ser o povo de Deus selado em sua testa – e não se trata de selo ou sinal que se possa ver, mas uma fixação na verdade, tanto intelectual como espiritualmente de modo que não possa mais </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mudar...</a:t>
            </a: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298336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818057"/>
            <a:ext cx="8352928" cy="646331"/>
          </a:xfrm>
          <a:prstGeom prst="rect">
            <a:avLst/>
          </a:prstGeom>
          <a:noFill/>
        </p:spPr>
        <p:txBody>
          <a:bodyPr wrap="square" rtlCol="0">
            <a:spAutoFit/>
          </a:bodyPr>
          <a:lstStyle/>
          <a:p>
            <a:r>
              <a:rPr lang="pt-BR" sz="3600" b="1" i="1" dirty="0">
                <a:ln w="17780" cmpd="sng">
                  <a:solidFill>
                    <a:srgbClr val="FFFFFF"/>
                  </a:solidFill>
                  <a:prstDash val="solid"/>
                  <a:miter lim="800000"/>
                </a:ln>
                <a:solidFill>
                  <a:srgbClr val="FFFF00"/>
                </a:solidFill>
                <a:effectLst>
                  <a:outerShdw blurRad="50800" algn="tl" rotWithShape="0">
                    <a:srgbClr val="000000"/>
                  </a:outerShdw>
                </a:effectLst>
                <a:latin typeface="Arial" pitchFamily="34" charset="0"/>
                <a:cs typeface="Arial" pitchFamily="34" charset="0"/>
              </a:rPr>
              <a:t>ELA VIRÁ, MAS JÁ COMEÇOU:  </a:t>
            </a:r>
          </a:p>
        </p:txBody>
      </p:sp>
      <p:sp>
        <p:nvSpPr>
          <p:cNvPr id="3" name="CaixaDeTexto 2"/>
          <p:cNvSpPr txBox="1"/>
          <p:nvPr/>
        </p:nvSpPr>
        <p:spPr>
          <a:xfrm>
            <a:off x="248032" y="1772816"/>
            <a:ext cx="6124168" cy="4462760"/>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estará também selado e preparado para a sacudidura que há de vir. Na verdade, ela já começou; os juízos de Deus estão agora sobre a Terra, para nos advertir a fim de sabermos o que virá</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pPr algn="ct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Eventos </a:t>
            </a: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Finais, p. </a:t>
            </a: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189</a:t>
            </a:r>
            <a:endPar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289476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674</Words>
  <Application>Microsoft Office PowerPoint</Application>
  <PresentationFormat>Apresentação na tela (4:3)</PresentationFormat>
  <Paragraphs>57</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Bergamo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SM1521-SM1528</dc:title>
  <dc:subject>SM-ESPERANCA NO GRANDE CONFLITO</dc:subject>
  <dc:creator>Pr. MARCELO AUGUSTO DE CARVALHO</dc:creator>
  <cp:keywords>www.4tons.com</cp:keywords>
  <dc:description>COMÉRCIO PROIBIDO. USO PESSOAL</dc:description>
  <cp:lastModifiedBy>silmira.rosa</cp:lastModifiedBy>
  <cp:revision>92</cp:revision>
  <dcterms:created xsi:type="dcterms:W3CDTF">2011-04-14T22:52:19Z</dcterms:created>
  <dcterms:modified xsi:type="dcterms:W3CDTF">2011-07-21T14:51:34Z</dcterms:modified>
  <cp:category>SM-SEMANA DE MORDOMIA 2012</cp:category>
</cp:coreProperties>
</file>