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73" r:id="rId4"/>
    <p:sldId id="335" r:id="rId5"/>
    <p:sldId id="371" r:id="rId6"/>
    <p:sldId id="378" r:id="rId7"/>
    <p:sldId id="380" r:id="rId8"/>
    <p:sldId id="381" r:id="rId9"/>
    <p:sldId id="382" r:id="rId10"/>
    <p:sldId id="383" r:id="rId11"/>
    <p:sldId id="386" r:id="rId12"/>
    <p:sldId id="389" r:id="rId13"/>
    <p:sldId id="391" r:id="rId14"/>
    <p:sldId id="390" r:id="rId15"/>
    <p:sldId id="393" r:id="rId16"/>
    <p:sldId id="394" r:id="rId17"/>
    <p:sldId id="395" r:id="rId18"/>
    <p:sldId id="396" r:id="rId19"/>
    <p:sldId id="397" r:id="rId20"/>
    <p:sldId id="398" r:id="rId21"/>
    <p:sldId id="404" r:id="rId22"/>
    <p:sldId id="405" r:id="rId23"/>
    <p:sldId id="406" r:id="rId24"/>
    <p:sldId id="407" r:id="rId25"/>
    <p:sldId id="408" r:id="rId26"/>
    <p:sldId id="409" r:id="rId27"/>
    <p:sldId id="410" r:id="rId28"/>
    <p:sldId id="418" r:id="rId29"/>
    <p:sldId id="419" r:id="rId30"/>
    <p:sldId id="421" r:id="rId31"/>
    <p:sldId id="422" r:id="rId32"/>
    <p:sldId id="423" r:id="rId33"/>
    <p:sldId id="424" r:id="rId34"/>
    <p:sldId id="425" r:id="rId35"/>
    <p:sldId id="426" r:id="rId36"/>
    <p:sldId id="427" r:id="rId37"/>
    <p:sldId id="428" r:id="rId38"/>
    <p:sldId id="429" r:id="rId39"/>
    <p:sldId id="430" r:id="rId40"/>
    <p:sldId id="431" r:id="rId41"/>
    <p:sldId id="433" r:id="rId42"/>
    <p:sldId id="434" r:id="rId43"/>
    <p:sldId id="443" r:id="rId44"/>
    <p:sldId id="444" r:id="rId45"/>
    <p:sldId id="447" r:id="rId46"/>
    <p:sldId id="448" r:id="rId47"/>
    <p:sldId id="449" r:id="rId48"/>
    <p:sldId id="450" r:id="rId49"/>
    <p:sldId id="451" r:id="rId50"/>
    <p:sldId id="452" r:id="rId51"/>
    <p:sldId id="453" r:id="rId52"/>
    <p:sldId id="454" r:id="rId53"/>
    <p:sldId id="458" r:id="rId54"/>
    <p:sldId id="460" r:id="rId55"/>
    <p:sldId id="464" r:id="rId56"/>
    <p:sldId id="322" r:id="rId5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31702786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1010734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1934489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1721328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1038352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506433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36039565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21202978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20833088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1704793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F9F2DEA-1FE8-4CD4-A9B9-1CD52054D06A}" type="datetimeFigureOut">
              <a:rPr lang="pt-BR" smtClean="0"/>
              <a:pPr/>
              <a:t>21/07/2011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4226813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F2DEA-1FE8-4CD4-A9B9-1CD52054D06A}" type="datetimeFigureOut">
              <a:rPr lang="pt-BR" smtClean="0"/>
              <a:pPr/>
              <a:t>21/07/2011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5B95F-3B48-4EDC-8019-AC30796BCF59}" type="slidenum">
              <a:rPr lang="pt-BR" smtClean="0"/>
              <a:pPr/>
              <a:t>‹nº›</a:t>
            </a:fld>
            <a:endParaRPr lang="pt-BR"/>
          </a:p>
        </p:txBody>
      </p:sp>
    </p:spTree>
    <p:extLst>
      <p:ext uri="{BB962C8B-B14F-4D97-AF65-F5344CB8AC3E}">
        <p14:creationId xmlns:p14="http://schemas.microsoft.com/office/powerpoint/2010/main" xmlns="" val="2935453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6981506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5536" y="1772816"/>
            <a:ext cx="8208912" cy="3416320"/>
          </a:xfrm>
          <a:prstGeom prst="rect">
            <a:avLst/>
          </a:prstGeom>
          <a:noFill/>
        </p:spPr>
        <p:txBody>
          <a:bodyPr wrap="square" rtlCol="0">
            <a:spAutoFit/>
          </a:bodyPr>
          <a:lstStyle/>
          <a:p>
            <a:pPr algn="just"/>
            <a:r>
              <a:rPr lang="pt-BR" sz="3600" dirty="0">
                <a:solidFill>
                  <a:schemeClr val="bg1"/>
                </a:solidFill>
                <a:latin typeface="Book Antiqua Bold Italic" pitchFamily="2" charset="0"/>
              </a:rPr>
              <a:t>E engana os que habitam na terra com sinais que lhe foi permitido que fizesse em presença da besta, dizendo aos que habitam na terra que fizessem uma imagem à besta que recebera a ferida da espada e vivia</a:t>
            </a:r>
            <a:r>
              <a:rPr lang="pt-BR" sz="3600" dirty="0" smtClean="0">
                <a:solidFill>
                  <a:schemeClr val="bg1"/>
                </a:solidFill>
                <a:latin typeface="Book Antiqua Bold Italic" pitchFamily="2" charset="0"/>
              </a:rPr>
              <a:t>...</a:t>
            </a:r>
            <a:endParaRPr lang="pt-BR" sz="3600" dirty="0">
              <a:solidFill>
                <a:schemeClr val="bg1"/>
              </a:solidFill>
              <a:latin typeface="Book Antiqua Bold Italic" pitchFamily="2" charset="0"/>
            </a:endParaRPr>
          </a:p>
        </p:txBody>
      </p:sp>
    </p:spTree>
    <p:extLst>
      <p:ext uri="{BB962C8B-B14F-4D97-AF65-F5344CB8AC3E}">
        <p14:creationId xmlns:p14="http://schemas.microsoft.com/office/powerpoint/2010/main" xmlns="" val="33278524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48032" y="1124744"/>
            <a:ext cx="5476096" cy="5386090"/>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 ‘imagem da besta’ representa a forma de protestantismo apóstata que se desenvolverá quando as igrejas protestantes buscarem o auxílio do poder civil para imposição de seus dogmas.” </a:t>
            </a:r>
            <a:endPar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endPar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 </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Grande Conflito,  p. 445.</a:t>
            </a:r>
            <a:endParaRPr lang="pt-BR" sz="1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380260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5536" y="1772816"/>
            <a:ext cx="8208912" cy="3970318"/>
          </a:xfrm>
          <a:prstGeom prst="rect">
            <a:avLst/>
          </a:prstGeom>
          <a:noFill/>
        </p:spPr>
        <p:txBody>
          <a:bodyPr wrap="square" rtlCol="0">
            <a:spAutoFit/>
          </a:bodyPr>
          <a:lstStyle/>
          <a:p>
            <a:pPr algn="just"/>
            <a:r>
              <a:rPr lang="pt-BR" sz="3600" dirty="0">
                <a:solidFill>
                  <a:schemeClr val="bg1"/>
                </a:solidFill>
                <a:latin typeface="Book Antiqua Bold Italic" pitchFamily="2" charset="0"/>
              </a:rPr>
              <a:t>E faz que a todos, pequenos e grandes, ricos e pobres, livres e servos, lhes seja posto um sinal na sua mão direita, ou nas suas testas, para que ninguém possa comprar ou vender, senão aquele que tiver o sinal, ou o nome da besta, ou o número do seu nome.</a:t>
            </a:r>
          </a:p>
        </p:txBody>
      </p:sp>
    </p:spTree>
    <p:extLst>
      <p:ext uri="{BB962C8B-B14F-4D97-AF65-F5344CB8AC3E}">
        <p14:creationId xmlns:p14="http://schemas.microsoft.com/office/powerpoint/2010/main" xmlns="" val="31688511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9144000" cy="2123658"/>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O QUE É O SINAL OU MARCA DA BESTA? </a:t>
            </a:r>
          </a:p>
        </p:txBody>
      </p:sp>
    </p:spTree>
    <p:extLst>
      <p:ext uri="{BB962C8B-B14F-4D97-AF65-F5344CB8AC3E}">
        <p14:creationId xmlns:p14="http://schemas.microsoft.com/office/powerpoint/2010/main" xmlns="" val="2103255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707904" y="1340768"/>
            <a:ext cx="4896544" cy="3785652"/>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“Quando vier a prova, será mostrado claramente o que é a marca da besta. Ela é a observância do domingo.”</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 </a:t>
            </a:r>
            <a:endPar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endPar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Eventos </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Finais,  p. </a:t>
            </a: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192</a:t>
            </a: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endParaRPr lang="pt-BR" sz="105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847852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9144000" cy="3139321"/>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QUEM JÁ RECEBEU O SINAL OU MARCA DA BESTA? </a:t>
            </a:r>
          </a:p>
        </p:txBody>
      </p:sp>
    </p:spTree>
    <p:extLst>
      <p:ext uri="{BB962C8B-B14F-4D97-AF65-F5344CB8AC3E}">
        <p14:creationId xmlns:p14="http://schemas.microsoft.com/office/powerpoint/2010/main" xmlns="" val="4130850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536" y="1124744"/>
            <a:ext cx="8140392" cy="4893647"/>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 “Ninguém recebeu até agora o sinal da besta. Ainda não chegou o tempo de prova. Há cristãos verdadeiros em todas as igrejas, inclusive na comunidade católico-romana. Ninguém é condenado sem que haja recebido iluminação nem se compenetrado da obrigatoriedade do quarto mandamento.” </a:t>
            </a:r>
            <a:endPar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endPar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Evangelismo</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 p. 234-235.</a:t>
            </a:r>
            <a:endParaRPr lang="pt-BR" sz="7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40192912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9144000" cy="3139321"/>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QUANDO QUE A GUARDA DO DOMINGO PASSARÁ A SER O SINAL DA BESTA? </a:t>
            </a:r>
          </a:p>
        </p:txBody>
      </p:sp>
    </p:spTree>
    <p:extLst>
      <p:ext uri="{BB962C8B-B14F-4D97-AF65-F5344CB8AC3E}">
        <p14:creationId xmlns:p14="http://schemas.microsoft.com/office/powerpoint/2010/main" xmlns="" val="4283576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572000" y="1124744"/>
            <a:ext cx="4032448" cy="3539430"/>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 A guarda do domingo passará a ser o sinal da besta a partir do decreto dominical. Veja </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Evangelismo,</a:t>
            </a:r>
          </a:p>
          <a:p>
            <a:pPr algn="ct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a:t>
            </a: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 234-235.</a:t>
            </a:r>
            <a:endParaRPr lang="pt-BR" sz="7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5067560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1988840"/>
            <a:ext cx="9144000" cy="3139321"/>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O QUE SIGNIFICA ADORAR A BESTA E SUA IMAGEM? </a:t>
            </a:r>
          </a:p>
        </p:txBody>
      </p:sp>
    </p:spTree>
    <p:extLst>
      <p:ext uri="{BB962C8B-B14F-4D97-AF65-F5344CB8AC3E}">
        <p14:creationId xmlns:p14="http://schemas.microsoft.com/office/powerpoint/2010/main" xmlns="" val="354607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272964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536" y="1124744"/>
            <a:ext cx="5328592" cy="4493538"/>
          </a:xfrm>
          <a:prstGeom prst="rect">
            <a:avLst/>
          </a:prstGeom>
          <a:noFill/>
        </p:spPr>
        <p:txBody>
          <a:bodyPr wrap="square" rtlCol="0">
            <a:spAutoFit/>
          </a:bodyPr>
          <a:lstStyle/>
          <a:p>
            <a:pPr algn="ctr"/>
            <a:r>
              <a:rPr lang="pt-BR" sz="28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 “Quando, porém, a observância do domingo for imposta por lei... quem então transgredir o mandamento de Deus para obedecer a um</a:t>
            </a:r>
            <a:r>
              <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 preceito que não tem maior autoridade que a de Roma... Adorará a besta e a sua imagem.” </a:t>
            </a:r>
          </a:p>
          <a:p>
            <a:pPr algn="ctr"/>
            <a:r>
              <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 Grande Conflito,  p. 449.</a:t>
            </a:r>
          </a:p>
          <a:p>
            <a:pPr algn="ctr"/>
            <a:endParaRPr lang="pt-BR" sz="6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5673622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9144000" cy="2123658"/>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MOMENTOS DIFÍCEIS PARA O POVO DE DEUS: </a:t>
            </a:r>
          </a:p>
        </p:txBody>
      </p:sp>
    </p:spTree>
    <p:extLst>
      <p:ext uri="{BB962C8B-B14F-4D97-AF65-F5344CB8AC3E}">
        <p14:creationId xmlns:p14="http://schemas.microsoft.com/office/powerpoint/2010/main" xmlns="" val="1634638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491880" y="1412776"/>
            <a:ext cx="5014511" cy="4401205"/>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“Como os defensores da verdade se recusem a honrar o descanso dominical, alguns deles serão lançados na prisão, exilados, e outros tratados como escravos.” </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 Grande Conflito,  p. 608.</a:t>
            </a:r>
            <a:endParaRPr lang="pt-BR" sz="3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674586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9144000" cy="2123658"/>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MUITOS DESCANSARÃO ANTES: </a:t>
            </a:r>
          </a:p>
        </p:txBody>
      </p:sp>
    </p:spTree>
    <p:extLst>
      <p:ext uri="{BB962C8B-B14F-4D97-AF65-F5344CB8AC3E}">
        <p14:creationId xmlns:p14="http://schemas.microsoft.com/office/powerpoint/2010/main" xmlns="" val="3193237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11560" y="1268760"/>
            <a:ext cx="5282633" cy="4524315"/>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“Muitos serão levados a repousar antes que a prova de fogo do tempo de tribulação venha sobre o nosso mundo. Essa é outra razão por que deveríamos dizer no fim de nossa fervorosa petição</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endParaRPr lang="pt-BR" sz="3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2590922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187624" y="1196752"/>
            <a:ext cx="3914481" cy="4770537"/>
          </a:xfrm>
          <a:prstGeom prst="rect">
            <a:avLst/>
          </a:prstGeom>
          <a:noFill/>
        </p:spPr>
        <p:txBody>
          <a:bodyPr wrap="square" rtlCol="0">
            <a:spAutoFit/>
          </a:bodyPr>
          <a:lstStyle/>
          <a:p>
            <a:pPr algn="ct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Todavia não se faça a Minha vontade, mas a Tua.’ Luc. 22:42. Tal súplica jamais será registrada no Céu como uma oração falta de fé. </a:t>
            </a:r>
            <a:endPar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Conselhos </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Sobre Saúde,  p. 375.</a:t>
            </a:r>
            <a:endParaRPr lang="pt-BR" sz="1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335886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9144000" cy="1107996"/>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PROMESSA</a:t>
            </a:r>
          </a:p>
        </p:txBody>
      </p:sp>
    </p:spTree>
    <p:extLst>
      <p:ext uri="{BB962C8B-B14F-4D97-AF65-F5344CB8AC3E}">
        <p14:creationId xmlns:p14="http://schemas.microsoft.com/office/powerpoint/2010/main" xmlns="" val="2091472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5536" y="1772816"/>
            <a:ext cx="8208912" cy="3416320"/>
          </a:xfrm>
          <a:prstGeom prst="rect">
            <a:avLst/>
          </a:prstGeom>
          <a:noFill/>
        </p:spPr>
        <p:txBody>
          <a:bodyPr wrap="square" rtlCol="0">
            <a:spAutoFit/>
          </a:bodyPr>
          <a:lstStyle/>
          <a:p>
            <a:pPr algn="just"/>
            <a:r>
              <a:rPr lang="pt-BR" sz="3600" dirty="0">
                <a:solidFill>
                  <a:schemeClr val="bg1"/>
                </a:solidFill>
                <a:latin typeface="Book Antiqua Bold Italic" pitchFamily="2" charset="0"/>
              </a:rPr>
              <a:t>Porque guardaste a palavra da Minha perseverança, também Eu te guardarei da hora da provação que há de vir sobre o mundo inteiro, para experimentar os que habitam sobre a Terra.</a:t>
            </a:r>
          </a:p>
        </p:txBody>
      </p:sp>
    </p:spTree>
    <p:extLst>
      <p:ext uri="{BB962C8B-B14F-4D97-AF65-F5344CB8AC3E}">
        <p14:creationId xmlns:p14="http://schemas.microsoft.com/office/powerpoint/2010/main" xmlns="" val="17736662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9144000" cy="2123658"/>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O GRANDE TEMPO DE ANGÚSTIA</a:t>
            </a:r>
          </a:p>
        </p:txBody>
      </p:sp>
    </p:spTree>
    <p:extLst>
      <p:ext uri="{BB962C8B-B14F-4D97-AF65-F5344CB8AC3E}">
        <p14:creationId xmlns:p14="http://schemas.microsoft.com/office/powerpoint/2010/main" xmlns="" val="18491285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5536" y="1628800"/>
            <a:ext cx="8208912" cy="4524315"/>
          </a:xfrm>
          <a:prstGeom prst="rect">
            <a:avLst/>
          </a:prstGeom>
          <a:noFill/>
        </p:spPr>
        <p:txBody>
          <a:bodyPr wrap="square" rtlCol="0">
            <a:spAutoFit/>
          </a:bodyPr>
          <a:lstStyle/>
          <a:p>
            <a:pPr algn="just"/>
            <a:r>
              <a:rPr lang="pt-BR" sz="3600" dirty="0">
                <a:solidFill>
                  <a:schemeClr val="bg1"/>
                </a:solidFill>
                <a:latin typeface="Book Antiqua Bold Italic" pitchFamily="2" charset="0"/>
              </a:rPr>
              <a:t>Nesse tempo, se levantará Miguel, o grande príncipe, o defensor dos filhos do teu povo, e haverá tempo de angústia, qual nunca houve, desde que houve nação até àquele tempo; mas, naquele tempo, será salvo o teu povo, todo aquele que for achado inscrito no livro.</a:t>
            </a:r>
          </a:p>
        </p:txBody>
      </p:sp>
    </p:spTree>
    <p:extLst>
      <p:ext uri="{BB962C8B-B14F-4D97-AF65-F5344CB8AC3E}">
        <p14:creationId xmlns:p14="http://schemas.microsoft.com/office/powerpoint/2010/main" xmlns="" val="18607188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467544" y="1772816"/>
            <a:ext cx="8208912" cy="3416320"/>
          </a:xfrm>
          <a:prstGeom prst="rect">
            <a:avLst/>
          </a:prstGeom>
          <a:noFill/>
        </p:spPr>
        <p:txBody>
          <a:bodyPr wrap="square" rtlCol="0">
            <a:spAutoFit/>
          </a:bodyPr>
          <a:lstStyle/>
          <a:p>
            <a:pPr algn="just"/>
            <a:r>
              <a:rPr lang="pt-BR" sz="3600" dirty="0">
                <a:solidFill>
                  <a:schemeClr val="bg1"/>
                </a:solidFill>
                <a:latin typeface="Book Antiqua Bold Italic" pitchFamily="2" charset="0"/>
              </a:rPr>
              <a:t>Irou-se o dragão contra a mulher e foi pelejar com os restantes da sua descendência, os que guardam os mandamentos de Deus e tem o testemunho de Jesus; e se pôs em pé sobre a areia do mar</a:t>
            </a:r>
            <a:r>
              <a:rPr lang="pt-BR" sz="3600" dirty="0" smtClean="0">
                <a:solidFill>
                  <a:schemeClr val="bg1"/>
                </a:solidFill>
                <a:latin typeface="Book Antiqua Bold Italic" pitchFamily="2" charset="0"/>
              </a:rPr>
              <a:t>...</a:t>
            </a:r>
            <a:endParaRPr lang="pt-BR" sz="3600" dirty="0">
              <a:solidFill>
                <a:schemeClr val="bg1"/>
              </a:solidFill>
              <a:latin typeface="Book Antiqua Bold Italic" pitchFamily="2" charset="0"/>
            </a:endParaRPr>
          </a:p>
        </p:txBody>
      </p:sp>
    </p:spTree>
    <p:extLst>
      <p:ext uri="{BB962C8B-B14F-4D97-AF65-F5344CB8AC3E}">
        <p14:creationId xmlns:p14="http://schemas.microsoft.com/office/powerpoint/2010/main" xmlns="" val="24744501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9144000" cy="2123658"/>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A PORTA DA GRAÇA FECHARÁ: </a:t>
            </a:r>
          </a:p>
        </p:txBody>
      </p:sp>
    </p:spTree>
    <p:extLst>
      <p:ext uri="{BB962C8B-B14F-4D97-AF65-F5344CB8AC3E}">
        <p14:creationId xmlns:p14="http://schemas.microsoft.com/office/powerpoint/2010/main" xmlns="" val="37899318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779912" y="620688"/>
            <a:ext cx="4418537" cy="5570756"/>
          </a:xfrm>
          <a:prstGeom prst="rect">
            <a:avLst/>
          </a:prstGeom>
          <a:noFill/>
        </p:spPr>
        <p:txBody>
          <a:bodyPr wrap="square" rtlCol="0">
            <a:spAutoFit/>
          </a:bodyPr>
          <a:lstStyle/>
          <a:p>
            <a:pPr algn="ctr"/>
            <a:endPar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“Quando a obra de investigação se encerrar, examinados e decididos os casos dos que em todos os séculos professaram ser seguidores de Cristo, então, e somente então, se encerrará o tempo da graça, fechando-se a porta da misericórdia.” </a:t>
            </a:r>
            <a:endParaRPr lang="pt-BR" sz="28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0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 </a:t>
            </a:r>
            <a:r>
              <a:rPr lang="pt-BR" sz="20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Grande Conflito, p. 428.</a:t>
            </a:r>
          </a:p>
        </p:txBody>
      </p:sp>
    </p:spTree>
    <p:extLst>
      <p:ext uri="{BB962C8B-B14F-4D97-AF65-F5344CB8AC3E}">
        <p14:creationId xmlns:p14="http://schemas.microsoft.com/office/powerpoint/2010/main" xmlns="" val="40160835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9144000" cy="1107996"/>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NINGUÉM SABERÁ: </a:t>
            </a:r>
          </a:p>
        </p:txBody>
      </p:sp>
    </p:spTree>
    <p:extLst>
      <p:ext uri="{BB962C8B-B14F-4D97-AF65-F5344CB8AC3E}">
        <p14:creationId xmlns:p14="http://schemas.microsoft.com/office/powerpoint/2010/main" xmlns="" val="56444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067944" y="548680"/>
            <a:ext cx="4418537" cy="5386090"/>
          </a:xfrm>
          <a:prstGeom prst="rect">
            <a:avLst/>
          </a:prstGeom>
          <a:noFill/>
        </p:spPr>
        <p:txBody>
          <a:bodyPr wrap="square" rtlCol="0">
            <a:spAutoFit/>
          </a:bodyPr>
          <a:lstStyle/>
          <a:p>
            <a:pPr algn="ctr"/>
            <a:endPar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“Assim, quando a decisão irrevogável do santuário houver sido pronunciada, e para sempre tiver sido fixado o destino do mundo, os habitantes da Terra não o saberão</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p>
          <a:p>
            <a:pPr algn="ct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 </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Grande Conflito,  p. 615.</a:t>
            </a:r>
            <a:endParaRPr lang="pt-BR"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7671241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9144000" cy="2123658"/>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OS </a:t>
            </a:r>
            <a:r>
              <a:rPr lang="pt-BR" sz="6600" b="1" dirty="0" smtClean="0">
                <a:ln w="1905"/>
                <a:solidFill>
                  <a:srgbClr val="FFFF00"/>
                </a:solidFill>
                <a:effectLst>
                  <a:innerShdw blurRad="69850" dist="43180" dir="5400000">
                    <a:srgbClr val="000000">
                      <a:alpha val="65000"/>
                    </a:srgbClr>
                  </a:innerShdw>
                </a:effectLst>
                <a:latin typeface="+mj-lt"/>
              </a:rPr>
              <a:t>QUATRO </a:t>
            </a:r>
            <a:r>
              <a:rPr lang="pt-BR" sz="6600" b="1" dirty="0">
                <a:ln w="1905"/>
                <a:solidFill>
                  <a:srgbClr val="FFFF00"/>
                </a:solidFill>
                <a:effectLst>
                  <a:innerShdw blurRad="69850" dist="43180" dir="5400000">
                    <a:srgbClr val="000000">
                      <a:alpha val="65000"/>
                    </a:srgbClr>
                  </a:innerShdw>
                </a:effectLst>
                <a:latin typeface="+mj-lt"/>
              </a:rPr>
              <a:t>ANJOS SOLTAM OS VENTOS: </a:t>
            </a:r>
          </a:p>
        </p:txBody>
      </p:sp>
    </p:spTree>
    <p:extLst>
      <p:ext uri="{BB962C8B-B14F-4D97-AF65-F5344CB8AC3E}">
        <p14:creationId xmlns:p14="http://schemas.microsoft.com/office/powerpoint/2010/main" xmlns="" val="217890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11560" y="620688"/>
            <a:ext cx="4058497" cy="5386090"/>
          </a:xfrm>
          <a:prstGeom prst="rect">
            <a:avLst/>
          </a:prstGeom>
          <a:noFill/>
        </p:spPr>
        <p:txBody>
          <a:bodyPr wrap="square" rtlCol="0">
            <a:spAutoFit/>
          </a:bodyPr>
          <a:lstStyle/>
          <a:p>
            <a:pPr algn="ctr"/>
            <a:endPar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“Vi que os quatro anjos segurariam os quatro ventos até que a obra de Jesus estivesse terminada no santuário, e então viriam as sete últimas pragas.” </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Primeiros Escritos,  p. 36.</a:t>
            </a:r>
            <a:endParaRPr lang="pt-BR" sz="1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2024498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9144000" cy="2123658"/>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O ESPÍRITO SANTO SE RETIRARÁ DOS ÍMPIOS: </a:t>
            </a:r>
          </a:p>
        </p:txBody>
      </p:sp>
    </p:spTree>
    <p:extLst>
      <p:ext uri="{BB962C8B-B14F-4D97-AF65-F5344CB8AC3E}">
        <p14:creationId xmlns:p14="http://schemas.microsoft.com/office/powerpoint/2010/main" xmlns="" val="23964463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707904" y="856356"/>
            <a:ext cx="5066609" cy="5139869"/>
          </a:xfrm>
          <a:prstGeom prst="rect">
            <a:avLst/>
          </a:prstGeom>
          <a:noFill/>
        </p:spPr>
        <p:txBody>
          <a:bodyPr wrap="square" rtlCol="0">
            <a:spAutoFit/>
          </a:bodyPr>
          <a:lstStyle/>
          <a:p>
            <a:pPr algn="ctr"/>
            <a:endPar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“Terminou a longanimidade de Deus: O mundo rejeitou a Sua misericórdia, </a:t>
            </a:r>
            <a:r>
              <a:rPr lang="pt-BR" sz="2800" b="1" dirty="0" err="1">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desprezou-Lhe</a:t>
            </a:r>
            <a:r>
              <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 o amor, pisando Sua lei. Os ímpios passaram os limites de seu tempo de graça; o Espírito de Deus, persistentemente resistido, foi, por fim, retirado.” </a:t>
            </a:r>
            <a:endParaRPr lang="pt-BR" sz="28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0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 </a:t>
            </a:r>
            <a:r>
              <a:rPr lang="pt-BR" sz="20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Grande Conflito, p. 614.</a:t>
            </a:r>
            <a:endParaRPr lang="pt-BR" sz="105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091311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9144000" cy="3139321"/>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O ESPÍRITO SANTO FICARÁ COM OS FILHOS DE DEUS:</a:t>
            </a:r>
          </a:p>
        </p:txBody>
      </p:sp>
    </p:spTree>
    <p:extLst>
      <p:ext uri="{BB962C8B-B14F-4D97-AF65-F5344CB8AC3E}">
        <p14:creationId xmlns:p14="http://schemas.microsoft.com/office/powerpoint/2010/main" xmlns="" val="23061551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9881" y="2636912"/>
            <a:ext cx="8208912" cy="1754326"/>
          </a:xfrm>
          <a:prstGeom prst="rect">
            <a:avLst/>
          </a:prstGeom>
          <a:noFill/>
        </p:spPr>
        <p:txBody>
          <a:bodyPr wrap="square" rtlCol="0">
            <a:spAutoFit/>
          </a:bodyPr>
          <a:lstStyle/>
          <a:p>
            <a:pPr algn="just"/>
            <a:r>
              <a:rPr lang="pt-BR" sz="3600" dirty="0">
                <a:solidFill>
                  <a:schemeClr val="bg1"/>
                </a:solidFill>
                <a:latin typeface="Book Antiqua Bold Italic" pitchFamily="2" charset="0"/>
              </a:rPr>
              <a:t>“E eu rogarei ao Pai, e ele vos dará outro Consolador, para que fique convosco </a:t>
            </a:r>
            <a:r>
              <a:rPr lang="pt-BR" sz="3600" u="sng" dirty="0">
                <a:solidFill>
                  <a:schemeClr val="bg1"/>
                </a:solidFill>
                <a:latin typeface="Book Antiqua Bold Italic" pitchFamily="2" charset="0"/>
              </a:rPr>
              <a:t>para sempre</a:t>
            </a:r>
            <a:r>
              <a:rPr lang="pt-BR" sz="3600" dirty="0">
                <a:solidFill>
                  <a:schemeClr val="bg1"/>
                </a:solidFill>
                <a:latin typeface="Book Antiqua Bold Italic" pitchFamily="2" charset="0"/>
              </a:rPr>
              <a:t>.” </a:t>
            </a:r>
          </a:p>
        </p:txBody>
      </p:sp>
    </p:spTree>
    <p:extLst>
      <p:ext uri="{BB962C8B-B14F-4D97-AF65-F5344CB8AC3E}">
        <p14:creationId xmlns:p14="http://schemas.microsoft.com/office/powerpoint/2010/main" xmlns="" val="15400525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9144000" cy="2123658"/>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QUEM É A PRIMEIRA BESTA? </a:t>
            </a:r>
          </a:p>
        </p:txBody>
      </p:sp>
    </p:spTree>
    <p:extLst>
      <p:ext uri="{BB962C8B-B14F-4D97-AF65-F5344CB8AC3E}">
        <p14:creationId xmlns:p14="http://schemas.microsoft.com/office/powerpoint/2010/main" xmlns="" val="20056253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3034" y="620688"/>
            <a:ext cx="9144000" cy="5170646"/>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O ESPÍRITO SANTO É QUEM FORTALECE OS CRENTES PARA PASSAR PELO TEMPO DE ANGÚSTIA: </a:t>
            </a:r>
          </a:p>
        </p:txBody>
      </p:sp>
    </p:spTree>
    <p:extLst>
      <p:ext uri="{BB962C8B-B14F-4D97-AF65-F5344CB8AC3E}">
        <p14:creationId xmlns:p14="http://schemas.microsoft.com/office/powerpoint/2010/main" xmlns="" val="36509905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3034" y="1682517"/>
            <a:ext cx="9144000" cy="2123658"/>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A SITUAÇÃO DOS ÍMPIOS SERÁ TERRÍVEL: </a:t>
            </a:r>
          </a:p>
        </p:txBody>
      </p:sp>
    </p:spTree>
    <p:extLst>
      <p:ext uri="{BB962C8B-B14F-4D97-AF65-F5344CB8AC3E}">
        <p14:creationId xmlns:p14="http://schemas.microsoft.com/office/powerpoint/2010/main" xmlns="" val="1819538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039862" y="908720"/>
            <a:ext cx="5616624" cy="4970591"/>
          </a:xfrm>
          <a:prstGeom prst="rect">
            <a:avLst/>
          </a:prstGeom>
          <a:noFill/>
        </p:spPr>
        <p:txBody>
          <a:bodyPr wrap="square" rtlCol="0">
            <a:spAutoFit/>
          </a:bodyPr>
          <a:lstStyle/>
          <a:p>
            <a:pPr algn="ctr"/>
            <a:endPar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“Desabrigados da graça divina, não têm proteção contra o maligno. Satanás mergulhará então os habitantes da Terra em uma grande angústia </a:t>
            </a:r>
            <a:r>
              <a:rPr lang="pt-BR" sz="28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final... O </a:t>
            </a:r>
            <a:r>
              <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mundo inteiro se envolverá em ruína mais terrível do que a que sobreveio a Jerusalém na antiguidade.” </a:t>
            </a:r>
          </a:p>
          <a:p>
            <a:pPr algn="ctr"/>
            <a:r>
              <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 Grande Conflito,  p. 614.</a:t>
            </a:r>
          </a:p>
          <a:p>
            <a:pPr algn="ctr"/>
            <a:endParaRPr lang="pt-BR" sz="9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2974016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3034" y="1682517"/>
            <a:ext cx="9144000" cy="1107996"/>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PROTEÇÃO DIVINA: </a:t>
            </a:r>
          </a:p>
        </p:txBody>
      </p:sp>
    </p:spTree>
    <p:extLst>
      <p:ext uri="{BB962C8B-B14F-4D97-AF65-F5344CB8AC3E}">
        <p14:creationId xmlns:p14="http://schemas.microsoft.com/office/powerpoint/2010/main" xmlns="" val="18991144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75856" y="692696"/>
            <a:ext cx="5498657" cy="5663089"/>
          </a:xfrm>
          <a:prstGeom prst="rect">
            <a:avLst/>
          </a:prstGeom>
          <a:noFill/>
        </p:spPr>
        <p:txBody>
          <a:bodyPr wrap="square" rtlCol="0">
            <a:spAutoFit/>
          </a:bodyPr>
          <a:lstStyle/>
          <a:p>
            <a:pPr algn="ctr"/>
            <a:r>
              <a:rPr lang="pt-BR" sz="28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“As sentinelas celestiais, fiéis ao seu encargo, continuam com sua vigilância. Posto que um decreto geral haja fixado um tempo em que os observadores dos mandamentos poderão ser mortos... Mas ninguém pode passar através dos poderosos guardas estacionados em redor de toda alma fiel</a:t>
            </a:r>
            <a:r>
              <a:rPr lang="pt-BR" sz="28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p>
          <a:p>
            <a:pPr algn="ct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 Grande Conflito,  p. 631.</a:t>
            </a:r>
          </a:p>
          <a:p>
            <a:pPr algn="ctr"/>
            <a:endParaRPr lang="pt-BR" sz="28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endParaRPr lang="pt-BR" sz="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6564039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3034" y="1682517"/>
            <a:ext cx="9144000" cy="2123658"/>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AS SETE PRAGAS – APOCALIPSE 16</a:t>
            </a:r>
          </a:p>
        </p:txBody>
      </p:sp>
    </p:spTree>
    <p:extLst>
      <p:ext uri="{BB962C8B-B14F-4D97-AF65-F5344CB8AC3E}">
        <p14:creationId xmlns:p14="http://schemas.microsoft.com/office/powerpoint/2010/main" xmlns="" val="681155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8107" y="1753944"/>
            <a:ext cx="5902085" cy="3046988"/>
          </a:xfrm>
          <a:prstGeom prst="rect">
            <a:avLst/>
          </a:prstGeom>
          <a:noFill/>
        </p:spPr>
        <p:txBody>
          <a:bodyPr wrap="square" rtlCol="0">
            <a:spAutoFit/>
          </a:bodyPr>
          <a:lstStyle/>
          <a:p>
            <a:r>
              <a:rPr lang="pt-BR" sz="3200" b="1" dirty="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PRIMEIRA: </a:t>
            </a: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ÚLCERA MALIGNA E PESTILENTA</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p>
          <a:p>
            <a:endPar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endPar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r>
              <a:rPr lang="pt-BR" sz="3200" b="1" dirty="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SEGUNDA: </a:t>
            </a: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MAR SE CONVERTE EM SANGUE.</a:t>
            </a:r>
          </a:p>
        </p:txBody>
      </p:sp>
    </p:spTree>
    <p:extLst>
      <p:ext uri="{BB962C8B-B14F-4D97-AF65-F5344CB8AC3E}">
        <p14:creationId xmlns:p14="http://schemas.microsoft.com/office/powerpoint/2010/main" xmlns="" val="6581409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85968" y="908720"/>
            <a:ext cx="8278349" cy="5016758"/>
          </a:xfrm>
          <a:prstGeom prst="rect">
            <a:avLst/>
          </a:prstGeom>
          <a:noFill/>
        </p:spPr>
        <p:txBody>
          <a:bodyPr wrap="square" rtlCol="0">
            <a:spAutoFit/>
          </a:bodyPr>
          <a:lstStyle/>
          <a:p>
            <a:r>
              <a:rPr lang="pt-BR" sz="3200" b="1" dirty="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TERCEIRA: </a:t>
            </a: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RIOS E FONTES CONVERTEM-SE EM SANGUE</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p>
          <a:p>
            <a:endPar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endPar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r>
              <a:rPr lang="pt-BR" sz="3200" b="1" dirty="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QUARTA: </a:t>
            </a: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 SOL QUEIMA </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OS</a:t>
            </a:r>
          </a:p>
          <a:p>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HOMENS </a:t>
            </a: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COM FOGO</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p>
          <a:p>
            <a:endPar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endPar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r>
              <a:rPr lang="pt-BR" sz="3200" b="1" dirty="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QUINTA: </a:t>
            </a: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 TRONO DA </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BESTA</a:t>
            </a:r>
          </a:p>
          <a:p>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(ROMA</a:t>
            </a: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 É COBERTO DE TREVAS.</a:t>
            </a:r>
          </a:p>
        </p:txBody>
      </p:sp>
    </p:spTree>
    <p:extLst>
      <p:ext uri="{BB962C8B-B14F-4D97-AF65-F5344CB8AC3E}">
        <p14:creationId xmlns:p14="http://schemas.microsoft.com/office/powerpoint/2010/main" xmlns="" val="4173109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8107" y="1268760"/>
            <a:ext cx="5830078" cy="4031873"/>
          </a:xfrm>
          <a:prstGeom prst="rect">
            <a:avLst/>
          </a:prstGeom>
          <a:noFill/>
        </p:spPr>
        <p:txBody>
          <a:bodyPr wrap="square" rtlCol="0">
            <a:spAutoFit/>
          </a:bodyPr>
          <a:lstStyle/>
          <a:p>
            <a:r>
              <a:rPr lang="pt-BR" sz="3200" b="1" dirty="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SEXTA: </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  </a:t>
            </a: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EUFRATES SECA, INICIA O ARMAGEDOM</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p>
          <a:p>
            <a:endPar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endPar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r>
              <a:rPr lang="pt-BR" sz="3200" b="1" dirty="0">
                <a:solidFill>
                  <a:srgbClr val="FFFF00"/>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SÉTIMA PRAGA: </a:t>
            </a: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DERRAMADA NO AR, EVENTOS ESPETACULARES.</a:t>
            </a:r>
          </a:p>
        </p:txBody>
      </p:sp>
    </p:spTree>
    <p:extLst>
      <p:ext uri="{BB962C8B-B14F-4D97-AF65-F5344CB8AC3E}">
        <p14:creationId xmlns:p14="http://schemas.microsoft.com/office/powerpoint/2010/main" xmlns="" val="8296933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3034" y="1682517"/>
            <a:ext cx="9144000" cy="2123658"/>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QUAL A EXTENSÃO DAS PRAGAS? </a:t>
            </a:r>
          </a:p>
        </p:txBody>
      </p:sp>
    </p:spTree>
    <p:extLst>
      <p:ext uri="{BB962C8B-B14F-4D97-AF65-F5344CB8AC3E}">
        <p14:creationId xmlns:p14="http://schemas.microsoft.com/office/powerpoint/2010/main" xmlns="" val="794407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11560" y="1412776"/>
            <a:ext cx="5044048" cy="3908762"/>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“Pela primeira besta é representada a Igreja de Roma, uma organização eclesiástica revestida de poder civil, tendo autoridade para punir todos os dissidentes.” </a:t>
            </a:r>
            <a:endPar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História </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da Redenção,  p. 381.</a:t>
            </a:r>
          </a:p>
        </p:txBody>
      </p:sp>
    </p:spTree>
    <p:extLst>
      <p:ext uri="{BB962C8B-B14F-4D97-AF65-F5344CB8AC3E}">
        <p14:creationId xmlns:p14="http://schemas.microsoft.com/office/powerpoint/2010/main" xmlns="" val="2079839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1268760"/>
            <a:ext cx="5037990" cy="4893647"/>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“Estas pragas não são universais, ao contrário os habitantes da Terra seriam inteiramente exterminados. Contudo serão os mais terríveis flagelos que já foram conhecidos por mortais.” </a:t>
            </a:r>
            <a:endPar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 </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Grande Conflito, p. </a:t>
            </a: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628-629</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p>
        </p:txBody>
      </p:sp>
    </p:spTree>
    <p:extLst>
      <p:ext uri="{BB962C8B-B14F-4D97-AF65-F5344CB8AC3E}">
        <p14:creationId xmlns:p14="http://schemas.microsoft.com/office/powerpoint/2010/main" xmlns="" val="26608614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3034" y="1682517"/>
            <a:ext cx="9144000" cy="2123658"/>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E NOSSOS BENS E PROPRIEDADES? </a:t>
            </a:r>
          </a:p>
        </p:txBody>
      </p:sp>
    </p:spTree>
    <p:extLst>
      <p:ext uri="{BB962C8B-B14F-4D97-AF65-F5344CB8AC3E}">
        <p14:creationId xmlns:p14="http://schemas.microsoft.com/office/powerpoint/2010/main" xmlns="" val="29851974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131840" y="764704"/>
            <a:ext cx="5328591" cy="5386090"/>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“Casas e terras serão de nenhuma utilidade para os santos no tempo de angústia, pois terão de fugir diante de turbas enfurecidas, e nesse tempo suas posses não podem ser liberadas para o avançamento da causa da verdade presente.” </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Primeiros Escritos, p. 56.</a:t>
            </a:r>
            <a:endParaRPr lang="pt-BR"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4246981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3034" y="980728"/>
            <a:ext cx="9144000" cy="5170646"/>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QUANDO DEVEREI VENDER MINHAS PROPRIEDADES E COLOCÁ-LAS NA OBRA DE DEUS? </a:t>
            </a:r>
          </a:p>
        </p:txBody>
      </p:sp>
    </p:spTree>
    <p:extLst>
      <p:ext uri="{BB962C8B-B14F-4D97-AF65-F5344CB8AC3E}">
        <p14:creationId xmlns:p14="http://schemas.microsoft.com/office/powerpoint/2010/main" xmlns="" val="21758710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699792" y="836712"/>
            <a:ext cx="6292357" cy="4893647"/>
          </a:xfrm>
          <a:prstGeom prst="rect">
            <a:avLst/>
          </a:prstGeom>
          <a:noFill/>
        </p:spPr>
        <p:txBody>
          <a:bodyPr wrap="square" rtlCol="0">
            <a:spAutoFit/>
          </a:bodyPr>
          <a:lstStyle/>
          <a:p>
            <a:pPr algn="ct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“...e </a:t>
            </a: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no tempo da angústia isto virá sobre eles como uma montanha para esmagá-los, e eles procurarão dispor dela, mas não será possível. ... Mas se desejassem ser ensinados, Ele os ensinaria, em tempo de necessidade, quando vender e quanto vender</a:t>
            </a:r>
            <a:r>
              <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t>
            </a:r>
          </a:p>
          <a:p>
            <a:pPr algn="ct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Primeiros </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Escritos, p. 57.</a:t>
            </a:r>
            <a:endParaRPr lang="pt-BR" sz="1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40986594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5536" y="2505963"/>
            <a:ext cx="8208912" cy="1754326"/>
          </a:xfrm>
          <a:prstGeom prst="rect">
            <a:avLst/>
          </a:prstGeom>
          <a:noFill/>
        </p:spPr>
        <p:txBody>
          <a:bodyPr wrap="square" rtlCol="0">
            <a:spAutoFit/>
          </a:bodyPr>
          <a:lstStyle/>
          <a:p>
            <a:pPr algn="just"/>
            <a:r>
              <a:rPr lang="pt-BR" sz="3600" dirty="0">
                <a:solidFill>
                  <a:schemeClr val="bg1"/>
                </a:solidFill>
                <a:latin typeface="Book Antiqua Bold Italic" pitchFamily="2" charset="0"/>
              </a:rPr>
              <a:t>E buscar-me-eis, e me achareis, quando me buscardes com todo o vosso coração. </a:t>
            </a:r>
          </a:p>
        </p:txBody>
      </p:sp>
    </p:spTree>
    <p:extLst>
      <p:ext uri="{BB962C8B-B14F-4D97-AF65-F5344CB8AC3E}">
        <p14:creationId xmlns:p14="http://schemas.microsoft.com/office/powerpoint/2010/main" xmlns="" val="23108985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9005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395536" y="1772816"/>
            <a:ext cx="8208912" cy="2862322"/>
          </a:xfrm>
          <a:prstGeom prst="rect">
            <a:avLst/>
          </a:prstGeom>
          <a:noFill/>
        </p:spPr>
        <p:txBody>
          <a:bodyPr wrap="square" rtlCol="0">
            <a:spAutoFit/>
          </a:bodyPr>
          <a:lstStyle/>
          <a:p>
            <a:pPr algn="just"/>
            <a:r>
              <a:rPr lang="pt-BR" sz="3600" dirty="0">
                <a:solidFill>
                  <a:schemeClr val="bg1"/>
                </a:solidFill>
                <a:latin typeface="Book Antiqua Bold Italic" pitchFamily="2" charset="0"/>
              </a:rPr>
              <a:t>E vi subir da terra outra besta, e tinha dois chifres semelhantes aos de um cordeiro; e falava como o dragão. E exerce todo o poder da primeira besta na sua </a:t>
            </a:r>
            <a:r>
              <a:rPr lang="pt-BR" sz="3600" dirty="0" smtClean="0">
                <a:solidFill>
                  <a:schemeClr val="bg1"/>
                </a:solidFill>
                <a:latin typeface="Book Antiqua Bold Italic" pitchFamily="2" charset="0"/>
              </a:rPr>
              <a:t>presença...</a:t>
            </a:r>
            <a:endParaRPr lang="pt-BR" sz="3600" dirty="0">
              <a:solidFill>
                <a:schemeClr val="bg1"/>
              </a:solidFill>
              <a:latin typeface="Book Antiqua Bold Italic" pitchFamily="2" charset="0"/>
            </a:endParaRPr>
          </a:p>
        </p:txBody>
      </p:sp>
    </p:spTree>
    <p:extLst>
      <p:ext uri="{BB962C8B-B14F-4D97-AF65-F5344CB8AC3E}">
        <p14:creationId xmlns:p14="http://schemas.microsoft.com/office/powerpoint/2010/main" xmlns="" val="39800043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276872"/>
            <a:ext cx="9144000" cy="2123658"/>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QUEM É A SEGUNDA BESTA? </a:t>
            </a:r>
          </a:p>
        </p:txBody>
      </p:sp>
    </p:spTree>
    <p:extLst>
      <p:ext uri="{BB962C8B-B14F-4D97-AF65-F5344CB8AC3E}">
        <p14:creationId xmlns:p14="http://schemas.microsoft.com/office/powerpoint/2010/main" xmlns="" val="2653666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4056" y="1268760"/>
            <a:ext cx="5404088" cy="4401205"/>
          </a:xfrm>
          <a:prstGeom prst="rect">
            <a:avLst/>
          </a:prstGeom>
          <a:noFill/>
        </p:spPr>
        <p:txBody>
          <a:bodyPr wrap="square" rtlCol="0">
            <a:spAutoFit/>
          </a:bodyPr>
          <a:lstStyle/>
          <a:p>
            <a:pPr algn="ctr"/>
            <a:r>
              <a:rPr lang="pt-BR" sz="32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 aplicação do símbolo não admite dúvidas. Uma nação, e apenas uma, satisfaz às especificações desta profecia; esta aponta insofismavelmente para os Estados Unidos da América do Norte.” </a:t>
            </a:r>
            <a:endParaRPr lang="pt-BR" sz="32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algn="ctr"/>
            <a:r>
              <a:rPr lang="pt-BR" sz="2400" b="1" dirty="0" smtClean="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O </a:t>
            </a:r>
            <a:r>
              <a:rPr lang="pt-BR" sz="2400"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Grande Conflito, p. 440.</a:t>
            </a:r>
            <a:endParaRPr lang="pt-BR" b="1" dirty="0">
              <a:solidFill>
                <a:schemeClr val="bg1"/>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5790297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0" y="2609036"/>
            <a:ext cx="9144000" cy="1107996"/>
          </a:xfrm>
          <a:prstGeom prst="rect">
            <a:avLst/>
          </a:prstGeom>
          <a:noFill/>
        </p:spPr>
        <p:txBody>
          <a:bodyPr wrap="square" rtlCol="0">
            <a:spAutoFit/>
          </a:bodyPr>
          <a:lstStyle/>
          <a:p>
            <a:pPr algn="ctr"/>
            <a:r>
              <a:rPr lang="pt-BR" sz="6600" b="1" dirty="0">
                <a:ln w="1905"/>
                <a:solidFill>
                  <a:srgbClr val="FFFF00"/>
                </a:solidFill>
                <a:effectLst>
                  <a:innerShdw blurRad="69850" dist="43180" dir="5400000">
                    <a:srgbClr val="000000">
                      <a:alpha val="65000"/>
                    </a:srgbClr>
                  </a:innerShdw>
                </a:effectLst>
                <a:latin typeface="+mj-lt"/>
              </a:rPr>
              <a:t>A IMAGEM DA BESTA </a:t>
            </a:r>
          </a:p>
        </p:txBody>
      </p:sp>
    </p:spTree>
    <p:extLst>
      <p:ext uri="{BB962C8B-B14F-4D97-AF65-F5344CB8AC3E}">
        <p14:creationId xmlns:p14="http://schemas.microsoft.com/office/powerpoint/2010/main" xmlns="" val="4071096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2727</TotalTime>
  <Words>1376</Words>
  <Application>Microsoft Office PowerPoint</Application>
  <PresentationFormat>Apresentação na tela (4:3)</PresentationFormat>
  <Paragraphs>90</Paragraphs>
  <Slides>56</Slides>
  <Notes>0</Notes>
  <HiddenSlides>0</HiddenSlides>
  <MMClips>0</MMClips>
  <ScaleCrop>false</ScaleCrop>
  <HeadingPairs>
    <vt:vector size="4" baseType="variant">
      <vt:variant>
        <vt:lpstr>Tema</vt:lpstr>
      </vt:variant>
      <vt:variant>
        <vt:i4>1</vt:i4>
      </vt:variant>
      <vt:variant>
        <vt:lpstr>Títulos de slides</vt:lpstr>
      </vt:variant>
      <vt:variant>
        <vt:i4>56</vt:i4>
      </vt:variant>
    </vt:vector>
  </HeadingPairs>
  <TitlesOfParts>
    <vt:vector size="57"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Company>Bergamo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SM1521-SM1528</dc:title>
  <dc:subject>SM-ESPERANCA NO GRANDE CONFLITO</dc:subject>
  <dc:creator>Pr. MARCELO AUGUSTO DE CARVALHO</dc:creator>
  <cp:keywords>www.4tons.com</cp:keywords>
  <dc:description>COMÉRCIO PROIBIDO. USO PESSOAL</dc:description>
  <cp:lastModifiedBy>silmira.rosa</cp:lastModifiedBy>
  <cp:revision>98</cp:revision>
  <dcterms:created xsi:type="dcterms:W3CDTF">2011-04-14T22:52:19Z</dcterms:created>
  <dcterms:modified xsi:type="dcterms:W3CDTF">2011-07-21T14:58:24Z</dcterms:modified>
  <cp:category>SM-SEMANA DE MORDOMIA 2012</cp:category>
</cp:coreProperties>
</file>