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84" r:id="rId4"/>
    <p:sldId id="261" r:id="rId5"/>
    <p:sldId id="262" r:id="rId6"/>
    <p:sldId id="285" r:id="rId7"/>
    <p:sldId id="265" r:id="rId8"/>
    <p:sldId id="277" r:id="rId9"/>
    <p:sldId id="296" r:id="rId10"/>
    <p:sldId id="278" r:id="rId11"/>
    <p:sldId id="286" r:id="rId12"/>
    <p:sldId id="297" r:id="rId13"/>
    <p:sldId id="287" r:id="rId14"/>
    <p:sldId id="288" r:id="rId15"/>
    <p:sldId id="289" r:id="rId16"/>
    <p:sldId id="290" r:id="rId17"/>
    <p:sldId id="291" r:id="rId18"/>
    <p:sldId id="267" r:id="rId19"/>
    <p:sldId id="268" r:id="rId2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ACE345E7-EEDB-44EB-8E62-04E3E896BD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7208C0D-2082-437E-A62E-169995E6257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61FBF9E-B3F9-4B87-81C8-D760F777456B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34C63B7A-675E-4805-A9E6-A66F8EEE5B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190C6377-CA4D-43E4-AD21-346E5B2D3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6266297-A5BB-445D-B7A8-D5B8521378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0E5C216-EFCF-4502-A88A-4FDD277DA2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76E057-6928-45E7-85D8-3929FC6EDFD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>
            <a:extLst>
              <a:ext uri="{FF2B5EF4-FFF2-40B4-BE49-F238E27FC236}">
                <a16:creationId xmlns:a16="http://schemas.microsoft.com/office/drawing/2014/main" id="{13BB3527-AF8F-4238-8AF6-F9EF4328DE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>
            <a:extLst>
              <a:ext uri="{FF2B5EF4-FFF2-40B4-BE49-F238E27FC236}">
                <a16:creationId xmlns:a16="http://schemas.microsoft.com/office/drawing/2014/main" id="{50403FE1-C671-4C54-9D50-FD4A3BBFFC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pt-BR" altLang="pt-BR" b="1"/>
              <a:t>www.4tons.com</a:t>
            </a:r>
          </a:p>
          <a:p>
            <a:pPr algn="ctr">
              <a:spcBef>
                <a:spcPct val="0"/>
              </a:spcBef>
            </a:pPr>
            <a:r>
              <a:rPr lang="pt-BR" altLang="pt-BR" b="1"/>
              <a:t>Pr. Marcelo Augusto de Carvalho</a:t>
            </a:r>
          </a:p>
        </p:txBody>
      </p:sp>
      <p:sp>
        <p:nvSpPr>
          <p:cNvPr id="20484" name="Espaço Reservado para Número de Slide 3">
            <a:extLst>
              <a:ext uri="{FF2B5EF4-FFF2-40B4-BE49-F238E27FC236}">
                <a16:creationId xmlns:a16="http://schemas.microsoft.com/office/drawing/2014/main" id="{4AF5FF62-FA71-493A-B2E2-32B3D494DF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91363B7-3AA0-4B09-8CD4-EEE7B9A44D8C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29D910-746C-4323-8D21-4C102CC51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63271-8223-485E-A173-D553ED454367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814C9E-43CB-455A-9E94-BEE623CDD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9B9835-D5E7-4068-9CAC-0B63F1E78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ADC00-D752-42FE-BBDB-087BD986167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88582693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3EAA53-7ACF-4948-81B5-9B083693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6CA22-AB90-4A0B-A08A-13ACAAA6B5D8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5CC03D-4C48-4658-8059-3B6C33898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AE4B0C-757D-4E36-AEBC-4141296AE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ED532-ACD3-4759-9342-5A614ACEB6C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09995653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32EDFF-2F93-4F7F-A7CD-0653BA15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53592-630E-4919-A78F-0BA993563D30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447AC4-DCB1-4EFF-B13B-3733C49C3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D37F0A-BEDF-4F69-B97D-92A31011B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36817-49AD-419F-A00A-FB2BC879491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65235089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3E1FD7-7977-4103-8310-9C3ADF94E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24D73-37FD-42B5-AE74-3A044C171CD6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85FC7C-1B9A-47FC-A96F-DE6CC3575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45F5EE-FC8E-439A-B17E-F4C99AC5B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F4B6F-D69B-4F59-804F-91A4C42DECF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82917346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D16FF2-69E1-4644-BFA1-1CBD164C2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BF3BE-7C96-4AE3-8C17-E36ECAFDEEF9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3C50CB-A270-41D1-B44B-6788DC456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D4F350-2443-48C4-97E0-0C5D2B130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4ED21-1CB2-455F-BC33-04ACB42A840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2265036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9BBEC2B5-6678-4DC3-925A-8C536315E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F3A2D-463A-4B7A-8979-257BDCED2B8D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524FD11C-26EB-4356-B0FA-FE6C8EB4A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3F65F80E-D4A7-4B7F-8105-FBE10D2A2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F1FCB-31FA-46BA-B8A3-E1AC75A52A9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10495657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E7019F21-224F-4DA8-9A13-5C69D0682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993DC-B77A-4959-B88B-B27B291FC673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38C2A8D0-A781-4555-BC66-0CFB2A142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CD488D8D-DDA2-4BDF-8DF6-751F23B6C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CCAD7-5648-4E52-A5B3-ADF6273BEB4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54248219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45D9120F-3892-46EF-ACA8-3147B38C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19FC2-F070-4B1B-882C-0AAED13E5AC2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F2B87B2F-83D4-41B8-934A-7CA50FD28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754430DB-E680-45D7-BC62-07C742848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C5F05-14B6-47D2-8005-BF51AE5419D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51387841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3E51A9E6-930F-456B-AED6-9871E22E2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48F5F-5E30-43DC-B203-BBDB27F33A37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11CBA5FA-AA9B-4137-A877-DAC5966E1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EC59F7D5-38E6-4B03-A6B9-D427B82C8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D635B-F681-4A56-B9F0-692F3727FBD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45042352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2EC19F2A-1953-4438-A12F-AF629C4C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22BB0-6EEB-48F5-A0B3-5E78043582FF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B41CFA33-8300-497D-8CB0-D678BF24D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6924770D-F805-4A4E-802F-909A8904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1CB8A-1AD4-412F-90F9-93774F8E8F4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74824276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0E938B61-700C-45DB-8DEE-C521FFA23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18CAB-0961-4A7B-BEBC-1BE7D8AB1054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E8482677-4D27-4A71-A954-D1A926EC3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6D134C23-A122-4C57-9435-A2BB14487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890DD-750F-43B9-9335-EE5D1D7D40E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60996634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57DCDAB0-65DF-4B57-B384-86D0E59DBC7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0288F8D1-CB6A-4996-ADAF-578D619C6A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D707E3-BCB8-480E-8C75-D03E57626C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C4D639-4BBB-40E0-8D24-C7915FEA1185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1DB97-8292-4F3F-B865-90A836BEE0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A1E78A-DB27-4216-9E79-E69CBA3ED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68C2A84-0E43-49A6-BF5A-2E1D5B8261D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7CDBAC8-888F-45E9-BF8C-69EFE104A7CF}"/>
              </a:ext>
            </a:extLst>
          </p:cNvPr>
          <p:cNvSpPr txBox="1"/>
          <p:nvPr/>
        </p:nvSpPr>
        <p:spPr>
          <a:xfrm>
            <a:off x="539750" y="1989138"/>
            <a:ext cx="4248150" cy="2678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Os mandamentos, decretos e estatutos que Deus entregou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a Israel, por meio de Moisés, eram um “código de ética”.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AD2A6B3-7D97-44E7-9570-378FF3ED8624}"/>
              </a:ext>
            </a:extLst>
          </p:cNvPr>
          <p:cNvSpPr txBox="1"/>
          <p:nvPr/>
        </p:nvSpPr>
        <p:spPr>
          <a:xfrm>
            <a:off x="323528" y="1484784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E5E3891-51FC-46C7-98D5-BC6C6CA2DC39}"/>
              </a:ext>
            </a:extLst>
          </p:cNvPr>
          <p:cNvSpPr txBox="1"/>
          <p:nvPr/>
        </p:nvSpPr>
        <p:spPr>
          <a:xfrm>
            <a:off x="539750" y="1989138"/>
            <a:ext cx="5184775" cy="3970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Este grupo de leis, mandamentos, estatutos era conhecido entre os judeus como a Lei de Moisés, ou simplesmente </a:t>
            </a:r>
            <a:r>
              <a:rPr lang="pt-BR" sz="2800" b="1" dirty="0" err="1">
                <a:latin typeface="Arial" pitchFamily="34" charset="0"/>
                <a:cs typeface="Arial" pitchFamily="34" charset="0"/>
              </a:rPr>
              <a:t>Torá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, palavra hebraica que identifica a totalidade dos escritos de Moisés, dados por Deus no Sinai.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9F7B090-C2CF-41CE-AA68-92A0052EE6FB}"/>
              </a:ext>
            </a:extLst>
          </p:cNvPr>
          <p:cNvSpPr txBox="1"/>
          <p:nvPr/>
        </p:nvSpPr>
        <p:spPr>
          <a:xfrm>
            <a:off x="323528" y="1484784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868AEC0-A50F-4FCD-B28D-5CABA5C1901C}"/>
              </a:ext>
            </a:extLst>
          </p:cNvPr>
          <p:cNvSpPr txBox="1"/>
          <p:nvPr/>
        </p:nvSpPr>
        <p:spPr>
          <a:xfrm>
            <a:off x="539750" y="1989138"/>
            <a:ext cx="4248150" cy="3108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Ao traduzir essa palavra para o grego “</a:t>
            </a:r>
            <a:r>
              <a:rPr lang="pt-BR" sz="2800" b="1" dirty="0" err="1">
                <a:latin typeface="Arial" pitchFamily="34" charset="0"/>
                <a:cs typeface="Arial" pitchFamily="34" charset="0"/>
              </a:rPr>
              <a:t>nomos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” (lei) e ao latim “</a:t>
            </a:r>
            <a:r>
              <a:rPr lang="pt-BR" sz="2800" b="1" dirty="0" err="1">
                <a:latin typeface="Arial" pitchFamily="34" charset="0"/>
                <a:cs typeface="Arial" pitchFamily="34" charset="0"/>
              </a:rPr>
              <a:t>lex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” (lei), ela adquiriu um tom legal que não é a ênfase principal no idioma original.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CE686B0-A88B-4733-9782-2CDF16021476}"/>
              </a:ext>
            </a:extLst>
          </p:cNvPr>
          <p:cNvSpPr txBox="1"/>
          <p:nvPr/>
        </p:nvSpPr>
        <p:spPr>
          <a:xfrm>
            <a:off x="323528" y="1484784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EDAA9B5-533F-4002-8191-09A62A885ADC}"/>
              </a:ext>
            </a:extLst>
          </p:cNvPr>
          <p:cNvSpPr txBox="1"/>
          <p:nvPr/>
        </p:nvSpPr>
        <p:spPr>
          <a:xfrm>
            <a:off x="755650" y="1989138"/>
            <a:ext cx="7416800" cy="2584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III. PRESERVAR, PRATICAR E DIFUNDIR</a:t>
            </a: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1">
            <a:extLst>
              <a:ext uri="{FF2B5EF4-FFF2-40B4-BE49-F238E27FC236}">
                <a16:creationId xmlns:a16="http://schemas.microsoft.com/office/drawing/2014/main" id="{238A8F90-9DF1-46D1-A158-709222E71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484313"/>
            <a:ext cx="4537075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O povo judeu devia preservar os mandamentos, pô-los em prática em sua vida diária</a:t>
            </a:r>
          </a:p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e compartilhar com outros povos as enormes vantagens desse</a:t>
            </a:r>
          </a:p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modelo de ética e de conduta que Deus entregou ao povo.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67EEC45-DC9F-404F-A95B-6C5EC5A8BD60}"/>
              </a:ext>
            </a:extLst>
          </p:cNvPr>
          <p:cNvSpPr txBox="1"/>
          <p:nvPr/>
        </p:nvSpPr>
        <p:spPr>
          <a:xfrm>
            <a:off x="0" y="1196752"/>
            <a:ext cx="1008112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perspective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8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71EFAC1-E842-48D7-80A1-6BA59F3FFD8A}"/>
              </a:ext>
            </a:extLst>
          </p:cNvPr>
          <p:cNvSpPr txBox="1"/>
          <p:nvPr/>
        </p:nvSpPr>
        <p:spPr>
          <a:xfrm>
            <a:off x="539750" y="1700213"/>
            <a:ext cx="4248150" cy="44021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Em nossos dias, podemos cair no conceito de que a tarefa básica designada por Deus é difundir, proclamar, transmitir, e não nos damos conta de que Deus queria mostrar valores e princípios corretos.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B660CD6-AC5D-4F68-8C39-A79DED74FB90}"/>
              </a:ext>
            </a:extLst>
          </p:cNvPr>
          <p:cNvSpPr txBox="1"/>
          <p:nvPr/>
        </p:nvSpPr>
        <p:spPr>
          <a:xfrm>
            <a:off x="323528" y="1484784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E6B45BA-D7C4-4DE8-ADF7-D426C60D3042}"/>
              </a:ext>
            </a:extLst>
          </p:cNvPr>
          <p:cNvSpPr txBox="1"/>
          <p:nvPr/>
        </p:nvSpPr>
        <p:spPr>
          <a:xfrm>
            <a:off x="539750" y="1989138"/>
            <a:ext cx="4679950" cy="3108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“De que me serve 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mim a multidão de vossos sacrifícios? —diz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o SENHOR. Estou farto dos holocaustos […] Não continueis a trazer ofertas vãs; […].” (Is 1:11-13).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CA39B65-0DE5-40C8-858A-6F8FC3915DFF}"/>
              </a:ext>
            </a:extLst>
          </p:cNvPr>
          <p:cNvSpPr txBox="1"/>
          <p:nvPr/>
        </p:nvSpPr>
        <p:spPr>
          <a:xfrm>
            <a:off x="323528" y="1484784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CA0E185-497B-4A1A-B707-E26E21BF22D0}"/>
              </a:ext>
            </a:extLst>
          </p:cNvPr>
          <p:cNvSpPr txBox="1"/>
          <p:nvPr/>
        </p:nvSpPr>
        <p:spPr>
          <a:xfrm>
            <a:off x="539750" y="1989138"/>
            <a:ext cx="4679950" cy="3108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“Observaste o meu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servo </a:t>
            </a:r>
            <a:r>
              <a:rPr lang="pt-BR" sz="2800" b="1" dirty="0" err="1">
                <a:latin typeface="Arial" pitchFamily="34" charset="0"/>
                <a:cs typeface="Arial" pitchFamily="34" charset="0"/>
              </a:rPr>
              <a:t>Jó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? Porque ninguém há na terra semelhante a ele, homem íntegro e reto,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temente a Deus e que se desvia do mal.” (</a:t>
            </a:r>
            <a:r>
              <a:rPr lang="pt-BR" sz="2800" b="1" dirty="0" err="1">
                <a:latin typeface="Arial" pitchFamily="34" charset="0"/>
                <a:cs typeface="Arial" pitchFamily="34" charset="0"/>
              </a:rPr>
              <a:t>Jó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 1:8)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6E84203-A878-4178-919E-1D6EAD259EDA}"/>
              </a:ext>
            </a:extLst>
          </p:cNvPr>
          <p:cNvSpPr txBox="1"/>
          <p:nvPr/>
        </p:nvSpPr>
        <p:spPr>
          <a:xfrm>
            <a:off x="323528" y="1484784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3D743FA-ABB8-471F-9D9F-09F544994545}"/>
              </a:ext>
            </a:extLst>
          </p:cNvPr>
          <p:cNvSpPr txBox="1"/>
          <p:nvPr/>
        </p:nvSpPr>
        <p:spPr>
          <a:xfrm>
            <a:off x="827088" y="2781300"/>
            <a:ext cx="7416800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Conclusão</a:t>
            </a: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1">
            <a:extLst>
              <a:ext uri="{FF2B5EF4-FFF2-40B4-BE49-F238E27FC236}">
                <a16:creationId xmlns:a16="http://schemas.microsoft.com/office/drawing/2014/main" id="{272D3AB7-3DC5-448C-868B-4D97D3F26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628775"/>
            <a:ext cx="45370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As diretrizes assinaladas por Deus ajudariam os israelitas viverem</a:t>
            </a:r>
          </a:p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em harmonia, paz e tranquilidade. Hoje, igualmente são benéficas a todos os seres humanos que desejam viver como Deus determinou.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1FB44894-E604-44BB-865A-FAB1448CD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205038"/>
            <a:ext cx="619283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“[…] Sai da tua terra, da tua</a:t>
            </a:r>
          </a:p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parentela e da casa de teu pai e vai para a terra que te mostrarei;</a:t>
            </a:r>
          </a:p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de ti farei uma grande nação, […]” (Gn 12:1-4).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5EB5E20-A4E1-4B63-9976-4C1A30D40C4F}"/>
              </a:ext>
            </a:extLst>
          </p:cNvPr>
          <p:cNvSpPr txBox="1"/>
          <p:nvPr/>
        </p:nvSpPr>
        <p:spPr>
          <a:xfrm>
            <a:off x="684213" y="2708275"/>
            <a:ext cx="7416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I. CRER E CONFIAR</a:t>
            </a: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1">
            <a:extLst>
              <a:ext uri="{FF2B5EF4-FFF2-40B4-BE49-F238E27FC236}">
                <a16:creationId xmlns:a16="http://schemas.microsoft.com/office/drawing/2014/main" id="{C86E9EF0-2986-43FF-AB80-E6CB67F03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989138"/>
            <a:ext cx="6192837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Esta característica, de crer e confiar, é plenamente descrita</a:t>
            </a:r>
          </a:p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na galeria da fé, na carta aos Hebreus, no capítulo 11. É o</a:t>
            </a:r>
          </a:p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que Deus espera que ocorra com cada um de Seus filhos que</a:t>
            </a:r>
          </a:p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serão reintegrados ao reino de Deus, para dele usufruir por</a:t>
            </a:r>
          </a:p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toda a eternidade.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EC1C124-283E-4AB9-A13C-DA09F788776E}"/>
              </a:ext>
            </a:extLst>
          </p:cNvPr>
          <p:cNvSpPr txBox="1"/>
          <p:nvPr/>
        </p:nvSpPr>
        <p:spPr>
          <a:xfrm>
            <a:off x="179512" y="1340768"/>
            <a:ext cx="1008112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perspective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8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1CCE536-B932-4C54-8E2E-FED70D3EE0EB}"/>
              </a:ext>
            </a:extLst>
          </p:cNvPr>
          <p:cNvSpPr txBox="1"/>
          <p:nvPr/>
        </p:nvSpPr>
        <p:spPr>
          <a:xfrm>
            <a:off x="684213" y="2708275"/>
            <a:ext cx="74168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II. O CONCEITO DE LEI</a:t>
            </a: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1">
            <a:extLst>
              <a:ext uri="{FF2B5EF4-FFF2-40B4-BE49-F238E27FC236}">
                <a16:creationId xmlns:a16="http://schemas.microsoft.com/office/drawing/2014/main" id="{4F0D05AA-60EA-408C-99B6-AA90AF889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492375"/>
            <a:ext cx="4535487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As leis que Deus deu ao povo de Israel,</a:t>
            </a:r>
          </a:p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por meio de Moisés, não foram dadas com o objetivo de determinar quem se salvará e quem se perderá.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568B816-5E3C-4A62-9D7B-0A500EDEEC5D}"/>
              </a:ext>
            </a:extLst>
          </p:cNvPr>
          <p:cNvSpPr txBox="1"/>
          <p:nvPr/>
        </p:nvSpPr>
        <p:spPr>
          <a:xfrm>
            <a:off x="179512" y="1340768"/>
            <a:ext cx="1008112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perspective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8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37B2B99-FAE7-40C3-98D6-162F156E7F92}"/>
              </a:ext>
            </a:extLst>
          </p:cNvPr>
          <p:cNvSpPr txBox="1"/>
          <p:nvPr/>
        </p:nvSpPr>
        <p:spPr>
          <a:xfrm>
            <a:off x="539750" y="1989138"/>
            <a:ext cx="4537075" cy="3970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A pergunta que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surge é: Se a salvação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foi determinada 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garantida antes da criação dos seres humanos, qual foi o propósito de Deus dar as leis, estatutos e mandamentos a Israel?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9F37659-ECBD-4922-8E0C-F539DA5E8554}"/>
              </a:ext>
            </a:extLst>
          </p:cNvPr>
          <p:cNvSpPr txBox="1"/>
          <p:nvPr/>
        </p:nvSpPr>
        <p:spPr>
          <a:xfrm>
            <a:off x="323528" y="1484784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1">
            <a:extLst>
              <a:ext uri="{FF2B5EF4-FFF2-40B4-BE49-F238E27FC236}">
                <a16:creationId xmlns:a16="http://schemas.microsoft.com/office/drawing/2014/main" id="{A224C7F7-31E5-44A0-97D7-AC22CD5E9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276475"/>
            <a:ext cx="4535487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Um dos desafios do estudante moderno da Bíblia é poder</a:t>
            </a:r>
          </a:p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investigar o significado das palavras em um idioma e outro.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7038CF4-4CED-4C6F-973F-86A28EBA2189}"/>
              </a:ext>
            </a:extLst>
          </p:cNvPr>
          <p:cNvSpPr txBox="1"/>
          <p:nvPr/>
        </p:nvSpPr>
        <p:spPr>
          <a:xfrm>
            <a:off x="179512" y="1340768"/>
            <a:ext cx="1008112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perspective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8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498</Words>
  <Application>Microsoft Office PowerPoint</Application>
  <PresentationFormat>Apresentação na tela (4:3)</PresentationFormat>
  <Paragraphs>50</Paragraphs>
  <Slides>19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2" baseType="lpstr">
      <vt:lpstr>Calibri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iaene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SM1531-SM1538</dc:title>
  <dc:subject>SM-INCRIVEIS AÇÕES DE DEUS</dc:subject>
  <dc:creator>Pr. MARCELO AUGUSTO DE CARVALHO</dc:creator>
  <cp:keywords>www.4tons.com</cp:keywords>
  <dc:description>COMÉRCIO PROIBIDO. USO PESSOAL</dc:description>
  <cp:lastModifiedBy>Pr. Marcelo Carvalho</cp:lastModifiedBy>
  <cp:revision>22</cp:revision>
  <dcterms:created xsi:type="dcterms:W3CDTF">2012-09-18T22:12:27Z</dcterms:created>
  <dcterms:modified xsi:type="dcterms:W3CDTF">2019-10-21T13:07:45Z</dcterms:modified>
  <cp:category>SM-SEMANA DE MORDOMIA 2013</cp:category>
</cp:coreProperties>
</file>