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3" r:id="rId5"/>
    <p:sldId id="304" r:id="rId6"/>
    <p:sldId id="305" r:id="rId7"/>
    <p:sldId id="259" r:id="rId8"/>
    <p:sldId id="306" r:id="rId9"/>
    <p:sldId id="307" r:id="rId10"/>
    <p:sldId id="261" r:id="rId11"/>
    <p:sldId id="283" r:id="rId12"/>
    <p:sldId id="308" r:id="rId13"/>
    <p:sldId id="309" r:id="rId14"/>
    <p:sldId id="310" r:id="rId15"/>
    <p:sldId id="311" r:id="rId16"/>
    <p:sldId id="267" r:id="rId17"/>
    <p:sldId id="300" r:id="rId18"/>
    <p:sldId id="312" r:id="rId19"/>
    <p:sldId id="313" r:id="rId20"/>
    <p:sldId id="272" r:id="rId21"/>
    <p:sldId id="273" r:id="rId22"/>
    <p:sldId id="314" r:id="rId23"/>
    <p:sldId id="315" r:id="rId24"/>
    <p:sldId id="275" r:id="rId25"/>
    <p:sldId id="276" r:id="rId26"/>
    <p:sldId id="277" r:id="rId2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48622000-DB2A-4DF3-BA95-90821AEE5384}" type="datetimeFigureOut">
              <a:rPr lang="pt-BR" smtClean="0"/>
              <a:pPr/>
              <a:t>29/01/2014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9CFDDEF-B9BC-47CD-BAA0-F53C40E242E7}" type="slidenum">
              <a:rPr lang="pt-BR" smtClean="0"/>
              <a:pPr/>
              <a:t>‹nº›</a:t>
            </a:fld>
            <a:endParaRPr lang="pt-BR"/>
          </a:p>
        </p:txBody>
      </p:sp>
    </p:spTree>
    <p:extLst>
      <p:ext uri="{BB962C8B-B14F-4D97-AF65-F5344CB8AC3E}">
        <p14:creationId xmlns:p14="http://schemas.microsoft.com/office/powerpoint/2010/main" xmlns="" val="8099828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8622000-DB2A-4DF3-BA95-90821AEE5384}" type="datetimeFigureOut">
              <a:rPr lang="pt-BR" smtClean="0"/>
              <a:pPr/>
              <a:t>29/01/2014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9CFDDEF-B9BC-47CD-BAA0-F53C40E242E7}" type="slidenum">
              <a:rPr lang="pt-BR" smtClean="0"/>
              <a:pPr/>
              <a:t>‹nº›</a:t>
            </a:fld>
            <a:endParaRPr lang="pt-BR"/>
          </a:p>
        </p:txBody>
      </p:sp>
    </p:spTree>
    <p:extLst>
      <p:ext uri="{BB962C8B-B14F-4D97-AF65-F5344CB8AC3E}">
        <p14:creationId xmlns:p14="http://schemas.microsoft.com/office/powerpoint/2010/main" xmlns="" val="21408241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8622000-DB2A-4DF3-BA95-90821AEE5384}" type="datetimeFigureOut">
              <a:rPr lang="pt-BR" smtClean="0"/>
              <a:pPr/>
              <a:t>29/01/2014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9CFDDEF-B9BC-47CD-BAA0-F53C40E242E7}" type="slidenum">
              <a:rPr lang="pt-BR" smtClean="0"/>
              <a:pPr/>
              <a:t>‹nº›</a:t>
            </a:fld>
            <a:endParaRPr lang="pt-BR"/>
          </a:p>
        </p:txBody>
      </p:sp>
    </p:spTree>
    <p:extLst>
      <p:ext uri="{BB962C8B-B14F-4D97-AF65-F5344CB8AC3E}">
        <p14:creationId xmlns:p14="http://schemas.microsoft.com/office/powerpoint/2010/main" xmlns="" val="37092413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8622000-DB2A-4DF3-BA95-90821AEE5384}" type="datetimeFigureOut">
              <a:rPr lang="pt-BR" smtClean="0"/>
              <a:pPr/>
              <a:t>29/01/2014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9CFDDEF-B9BC-47CD-BAA0-F53C40E242E7}" type="slidenum">
              <a:rPr lang="pt-BR" smtClean="0"/>
              <a:pPr/>
              <a:t>‹nº›</a:t>
            </a:fld>
            <a:endParaRPr lang="pt-BR"/>
          </a:p>
        </p:txBody>
      </p:sp>
    </p:spTree>
    <p:extLst>
      <p:ext uri="{BB962C8B-B14F-4D97-AF65-F5344CB8AC3E}">
        <p14:creationId xmlns:p14="http://schemas.microsoft.com/office/powerpoint/2010/main" xmlns="" val="37266322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48622000-DB2A-4DF3-BA95-90821AEE5384}" type="datetimeFigureOut">
              <a:rPr lang="pt-BR" smtClean="0"/>
              <a:pPr/>
              <a:t>29/01/2014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9CFDDEF-B9BC-47CD-BAA0-F53C40E242E7}" type="slidenum">
              <a:rPr lang="pt-BR" smtClean="0"/>
              <a:pPr/>
              <a:t>‹nº›</a:t>
            </a:fld>
            <a:endParaRPr lang="pt-BR"/>
          </a:p>
        </p:txBody>
      </p:sp>
    </p:spTree>
    <p:extLst>
      <p:ext uri="{BB962C8B-B14F-4D97-AF65-F5344CB8AC3E}">
        <p14:creationId xmlns:p14="http://schemas.microsoft.com/office/powerpoint/2010/main" xmlns="" val="17144921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48622000-DB2A-4DF3-BA95-90821AEE5384}" type="datetimeFigureOut">
              <a:rPr lang="pt-BR" smtClean="0"/>
              <a:pPr/>
              <a:t>29/01/2014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9CFDDEF-B9BC-47CD-BAA0-F53C40E242E7}" type="slidenum">
              <a:rPr lang="pt-BR" smtClean="0"/>
              <a:pPr/>
              <a:t>‹nº›</a:t>
            </a:fld>
            <a:endParaRPr lang="pt-BR"/>
          </a:p>
        </p:txBody>
      </p:sp>
    </p:spTree>
    <p:extLst>
      <p:ext uri="{BB962C8B-B14F-4D97-AF65-F5344CB8AC3E}">
        <p14:creationId xmlns:p14="http://schemas.microsoft.com/office/powerpoint/2010/main" xmlns="" val="41904644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48622000-DB2A-4DF3-BA95-90821AEE5384}" type="datetimeFigureOut">
              <a:rPr lang="pt-BR" smtClean="0"/>
              <a:pPr/>
              <a:t>29/01/2014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9CFDDEF-B9BC-47CD-BAA0-F53C40E242E7}" type="slidenum">
              <a:rPr lang="pt-BR" smtClean="0"/>
              <a:pPr/>
              <a:t>‹nº›</a:t>
            </a:fld>
            <a:endParaRPr lang="pt-BR"/>
          </a:p>
        </p:txBody>
      </p:sp>
    </p:spTree>
    <p:extLst>
      <p:ext uri="{BB962C8B-B14F-4D97-AF65-F5344CB8AC3E}">
        <p14:creationId xmlns:p14="http://schemas.microsoft.com/office/powerpoint/2010/main" xmlns="" val="145915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48622000-DB2A-4DF3-BA95-90821AEE5384}" type="datetimeFigureOut">
              <a:rPr lang="pt-BR" smtClean="0"/>
              <a:pPr/>
              <a:t>29/01/2014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9CFDDEF-B9BC-47CD-BAA0-F53C40E242E7}" type="slidenum">
              <a:rPr lang="pt-BR" smtClean="0"/>
              <a:pPr/>
              <a:t>‹nº›</a:t>
            </a:fld>
            <a:endParaRPr lang="pt-BR"/>
          </a:p>
        </p:txBody>
      </p:sp>
    </p:spTree>
    <p:extLst>
      <p:ext uri="{BB962C8B-B14F-4D97-AF65-F5344CB8AC3E}">
        <p14:creationId xmlns:p14="http://schemas.microsoft.com/office/powerpoint/2010/main" xmlns="" val="30419499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8622000-DB2A-4DF3-BA95-90821AEE5384}" type="datetimeFigureOut">
              <a:rPr lang="pt-BR" smtClean="0"/>
              <a:pPr/>
              <a:t>29/01/2014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9CFDDEF-B9BC-47CD-BAA0-F53C40E242E7}" type="slidenum">
              <a:rPr lang="pt-BR" smtClean="0"/>
              <a:pPr/>
              <a:t>‹nº›</a:t>
            </a:fld>
            <a:endParaRPr lang="pt-BR"/>
          </a:p>
        </p:txBody>
      </p:sp>
    </p:spTree>
    <p:extLst>
      <p:ext uri="{BB962C8B-B14F-4D97-AF65-F5344CB8AC3E}">
        <p14:creationId xmlns:p14="http://schemas.microsoft.com/office/powerpoint/2010/main" xmlns="" val="38325800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8622000-DB2A-4DF3-BA95-90821AEE5384}" type="datetimeFigureOut">
              <a:rPr lang="pt-BR" smtClean="0"/>
              <a:pPr/>
              <a:t>29/01/2014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9CFDDEF-B9BC-47CD-BAA0-F53C40E242E7}" type="slidenum">
              <a:rPr lang="pt-BR" smtClean="0"/>
              <a:pPr/>
              <a:t>‹nº›</a:t>
            </a:fld>
            <a:endParaRPr lang="pt-BR"/>
          </a:p>
        </p:txBody>
      </p:sp>
    </p:spTree>
    <p:extLst>
      <p:ext uri="{BB962C8B-B14F-4D97-AF65-F5344CB8AC3E}">
        <p14:creationId xmlns:p14="http://schemas.microsoft.com/office/powerpoint/2010/main" xmlns="" val="1929199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8622000-DB2A-4DF3-BA95-90821AEE5384}" type="datetimeFigureOut">
              <a:rPr lang="pt-BR" smtClean="0"/>
              <a:pPr/>
              <a:t>29/01/2014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9CFDDEF-B9BC-47CD-BAA0-F53C40E242E7}" type="slidenum">
              <a:rPr lang="pt-BR" smtClean="0"/>
              <a:pPr/>
              <a:t>‹nº›</a:t>
            </a:fld>
            <a:endParaRPr lang="pt-BR"/>
          </a:p>
        </p:txBody>
      </p:sp>
    </p:spTree>
    <p:extLst>
      <p:ext uri="{BB962C8B-B14F-4D97-AF65-F5344CB8AC3E}">
        <p14:creationId xmlns:p14="http://schemas.microsoft.com/office/powerpoint/2010/main" xmlns="" val="30688941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22000-DB2A-4DF3-BA95-90821AEE5384}" type="datetimeFigureOut">
              <a:rPr lang="pt-BR" smtClean="0"/>
              <a:pPr/>
              <a:t>29/01/2014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FDDEF-B9BC-47CD-BAA0-F53C40E242E7}" type="slidenum">
              <a:rPr lang="pt-BR" smtClean="0"/>
              <a:pPr/>
              <a:t>‹nº›</a:t>
            </a:fld>
            <a:endParaRPr lang="pt-BR"/>
          </a:p>
        </p:txBody>
      </p:sp>
    </p:spTree>
    <p:extLst>
      <p:ext uri="{BB962C8B-B14F-4D97-AF65-F5344CB8AC3E}">
        <p14:creationId xmlns:p14="http://schemas.microsoft.com/office/powerpoint/2010/main" xmlns="" val="1908952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116858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1115616" y="5301208"/>
            <a:ext cx="8136904" cy="792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3" name="Elipse 2"/>
          <p:cNvSpPr/>
          <p:nvPr/>
        </p:nvSpPr>
        <p:spPr>
          <a:xfrm>
            <a:off x="251520" y="5085184"/>
            <a:ext cx="1368152" cy="115212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sp>
        <p:nvSpPr>
          <p:cNvPr id="5" name="CaixaDeTexto 4"/>
          <p:cNvSpPr txBox="1"/>
          <p:nvPr/>
        </p:nvSpPr>
        <p:spPr>
          <a:xfrm>
            <a:off x="586782" y="5153416"/>
            <a:ext cx="697627" cy="1015663"/>
          </a:xfrm>
          <a:prstGeom prst="rect">
            <a:avLst/>
          </a:prstGeom>
          <a:noFill/>
        </p:spPr>
        <p:txBody>
          <a:bodyPr wrap="none" rtlCol="0">
            <a:spAutoFit/>
          </a:bodyPr>
          <a:lstStyle/>
          <a:p>
            <a:r>
              <a:rPr lang="pt-BR" sz="6000" dirty="0" smtClean="0">
                <a:ln w="18415" cmpd="sng">
                  <a:solidFill>
                    <a:srgbClr val="FFFFFF"/>
                  </a:solidFill>
                  <a:prstDash val="solid"/>
                </a:ln>
                <a:solidFill>
                  <a:srgbClr val="FFFFFF"/>
                </a:solidFill>
                <a:effectLst>
                  <a:innerShdw blurRad="114300" dist="38100">
                    <a:prstClr val="black"/>
                  </a:innerShdw>
                </a:effectLst>
                <a:latin typeface="Arial Black" panose="020B0A04020102020204" pitchFamily="34" charset="0"/>
              </a:rPr>
              <a:t>1</a:t>
            </a:r>
            <a:endParaRPr lang="pt-BR" sz="6000" dirty="0">
              <a:ln w="18415" cmpd="sng">
                <a:solidFill>
                  <a:srgbClr val="FFFFFF"/>
                </a:solidFill>
                <a:prstDash val="solid"/>
              </a:ln>
              <a:solidFill>
                <a:srgbClr val="FFFFFF"/>
              </a:solidFill>
              <a:effectLst>
                <a:innerShdw blurRad="114300" dist="38100">
                  <a:prstClr val="black"/>
                </a:innerShdw>
              </a:effectLst>
              <a:latin typeface="Arial Black" panose="020B0A04020102020204" pitchFamily="34" charset="0"/>
            </a:endParaRPr>
          </a:p>
        </p:txBody>
      </p:sp>
      <p:sp>
        <p:nvSpPr>
          <p:cNvPr id="2" name="CaixaDeTexto 1"/>
          <p:cNvSpPr txBox="1"/>
          <p:nvPr/>
        </p:nvSpPr>
        <p:spPr>
          <a:xfrm>
            <a:off x="1835696" y="5374957"/>
            <a:ext cx="6912768" cy="646331"/>
          </a:xfrm>
          <a:prstGeom prst="rect">
            <a:avLst/>
          </a:prstGeom>
          <a:noFill/>
        </p:spPr>
        <p:txBody>
          <a:bodyPr wrap="square" rtlCol="0">
            <a:spAutoFit/>
          </a:bodyPr>
          <a:lstStyle/>
          <a:p>
            <a:r>
              <a:rPr lang="pt-BR" sz="3600" dirty="0">
                <a:solidFill>
                  <a:schemeClr val="bg1"/>
                </a:solidFill>
                <a:effectLst>
                  <a:outerShdw blurRad="38100" dist="38100" dir="2700000" algn="tl">
                    <a:srgbClr val="000000"/>
                  </a:outerShdw>
                </a:effectLst>
                <a:latin typeface="Arial Black" panose="020B0A04020102020204" pitchFamily="34" charset="0"/>
                <a:cs typeface="Arial" panose="020B0604020202020204" pitchFamily="34" charset="0"/>
              </a:rPr>
              <a:t>Deus proveu para Elias </a:t>
            </a:r>
            <a:endParaRPr lang="pt-BR" sz="3600" b="1" dirty="0">
              <a:solidFill>
                <a:schemeClr val="bg1"/>
              </a:solidFill>
              <a:effectLst>
                <a:outerShdw blurRad="38100" dist="38100" dir="2700000" algn="tl">
                  <a:srgbClr val="000000"/>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33434056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280055" y="1556792"/>
            <a:ext cx="4608512" cy="3108543"/>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Nesse tempo de apostasia, os olhos de Deus examinaram a terra de Israel e Ele encontrou Elias, um homem comum de fé, oração e convicção. </a:t>
            </a:r>
          </a:p>
        </p:txBody>
      </p:sp>
    </p:spTree>
    <p:extLst>
      <p:ext uri="{BB962C8B-B14F-4D97-AF65-F5344CB8AC3E}">
        <p14:creationId xmlns:p14="http://schemas.microsoft.com/office/powerpoint/2010/main" xmlns="" val="3262166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280055" y="1556792"/>
            <a:ext cx="4608512" cy="3970318"/>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Na obra redentora de Deus de resgatar Seu povo por meio do ministério de Elias, há muitos processos do ministério que são importantes notar na forma como Ele estava dirigindo sua vida. </a:t>
            </a:r>
          </a:p>
        </p:txBody>
      </p:sp>
    </p:spTree>
    <p:extLst>
      <p:ext uri="{BB962C8B-B14F-4D97-AF65-F5344CB8AC3E}">
        <p14:creationId xmlns:p14="http://schemas.microsoft.com/office/powerpoint/2010/main" xmlns="" val="9260635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280055" y="1556792"/>
            <a:ext cx="4608512" cy="3108543"/>
          </a:xfrm>
          <a:prstGeom prst="rect">
            <a:avLst/>
          </a:prstGeom>
          <a:noFill/>
        </p:spPr>
        <p:txBody>
          <a:bodyPr wrap="square" rtlCol="0">
            <a:spAutoFit/>
          </a:bodyPr>
          <a:lstStyle/>
          <a:p>
            <a:pPr algn="ctr"/>
            <a:r>
              <a:rPr lang="pt-BR" sz="2800" b="1" dirty="0" smtClean="0">
                <a:latin typeface="Arial" panose="020B0604020202020204" pitchFamily="34" charset="0"/>
                <a:cs typeface="Arial" panose="020B0604020202020204" pitchFamily="34" charset="0"/>
              </a:rPr>
              <a:t>Deus </a:t>
            </a:r>
            <a:r>
              <a:rPr lang="pt-BR" sz="2800" b="1" dirty="0">
                <a:latin typeface="Arial" panose="020B0604020202020204" pitchFamily="34" charset="0"/>
                <a:cs typeface="Arial" panose="020B0604020202020204" pitchFamily="34" charset="0"/>
              </a:rPr>
              <a:t>chamou Elias para realizar uma tarefa específica. Elias devia falar a Acabe em termos claros que Deus não se agradara de que ele e o povo seguissem a Baal. </a:t>
            </a:r>
          </a:p>
        </p:txBody>
      </p:sp>
    </p:spTree>
    <p:extLst>
      <p:ext uri="{BB962C8B-B14F-4D97-AF65-F5344CB8AC3E}">
        <p14:creationId xmlns:p14="http://schemas.microsoft.com/office/powerpoint/2010/main" xmlns="" val="23191994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280055" y="2132856"/>
            <a:ext cx="4608512" cy="2246769"/>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Segundo, depois de Elias ter </a:t>
            </a:r>
            <a:r>
              <a:rPr lang="pt-BR" sz="2800" b="1" dirty="0" smtClean="0">
                <a:latin typeface="Arial" panose="020B0604020202020204" pitchFamily="34" charset="0"/>
                <a:cs typeface="Arial" panose="020B0604020202020204" pitchFamily="34" charset="0"/>
              </a:rPr>
              <a:t>apresentado </a:t>
            </a:r>
            <a:r>
              <a:rPr lang="pt-BR" sz="2800" b="1" dirty="0">
                <a:latin typeface="Arial" panose="020B0604020202020204" pitchFamily="34" charset="0"/>
                <a:cs typeface="Arial" panose="020B0604020202020204" pitchFamily="34" charset="0"/>
              </a:rPr>
              <a:t>a mensagem de Deus a Acabe, foi Deus que lhe disse para se esconder.</a:t>
            </a:r>
          </a:p>
        </p:txBody>
      </p:sp>
    </p:spTree>
    <p:extLst>
      <p:ext uri="{BB962C8B-B14F-4D97-AF65-F5344CB8AC3E}">
        <p14:creationId xmlns:p14="http://schemas.microsoft.com/office/powerpoint/2010/main" xmlns="" val="36871495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139952" y="1412776"/>
            <a:ext cx="4608512" cy="3970318"/>
          </a:xfrm>
          <a:prstGeom prst="rect">
            <a:avLst/>
          </a:prstGeom>
          <a:noFill/>
        </p:spPr>
        <p:txBody>
          <a:bodyPr wrap="square" rtlCol="0">
            <a:spAutoFit/>
          </a:bodyPr>
          <a:lstStyle/>
          <a:p>
            <a:pPr algn="ctr"/>
            <a:r>
              <a:rPr lang="pt-BR" sz="2800" b="1" dirty="0" smtClean="0">
                <a:latin typeface="Arial" panose="020B0604020202020204" pitchFamily="34" charset="0"/>
                <a:cs typeface="Arial" panose="020B0604020202020204" pitchFamily="34" charset="0"/>
              </a:rPr>
              <a:t>A </a:t>
            </a:r>
            <a:r>
              <a:rPr lang="pt-BR" sz="2800" b="1" dirty="0">
                <a:latin typeface="Arial" panose="020B0604020202020204" pitchFamily="34" charset="0"/>
                <a:cs typeface="Arial" panose="020B0604020202020204" pitchFamily="34" charset="0"/>
              </a:rPr>
              <a:t>mordomia cristã é o conhecimento de que Deus está no controle; e quando Ele nos chama para a missão e o ministério, Ele também executa o plano e os meios para nossa provisão e proteção.</a:t>
            </a:r>
          </a:p>
        </p:txBody>
      </p:sp>
    </p:spTree>
    <p:extLst>
      <p:ext uri="{BB962C8B-B14F-4D97-AF65-F5344CB8AC3E}">
        <p14:creationId xmlns:p14="http://schemas.microsoft.com/office/powerpoint/2010/main" xmlns="" val="42094529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1115616" y="5301208"/>
            <a:ext cx="8136904" cy="792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3" name="Elipse 2"/>
          <p:cNvSpPr/>
          <p:nvPr/>
        </p:nvSpPr>
        <p:spPr>
          <a:xfrm>
            <a:off x="251520" y="5085184"/>
            <a:ext cx="1368152" cy="115212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sp>
        <p:nvSpPr>
          <p:cNvPr id="5" name="CaixaDeTexto 4"/>
          <p:cNvSpPr txBox="1"/>
          <p:nvPr/>
        </p:nvSpPr>
        <p:spPr>
          <a:xfrm>
            <a:off x="586782" y="5153416"/>
            <a:ext cx="697627" cy="1015663"/>
          </a:xfrm>
          <a:prstGeom prst="rect">
            <a:avLst/>
          </a:prstGeom>
          <a:noFill/>
        </p:spPr>
        <p:txBody>
          <a:bodyPr wrap="none" rtlCol="0">
            <a:spAutoFit/>
          </a:bodyPr>
          <a:lstStyle/>
          <a:p>
            <a:r>
              <a:rPr lang="pt-BR" sz="6000" dirty="0" smtClean="0">
                <a:ln w="18415" cmpd="sng">
                  <a:solidFill>
                    <a:srgbClr val="FFFFFF"/>
                  </a:solidFill>
                  <a:prstDash val="solid"/>
                </a:ln>
                <a:solidFill>
                  <a:srgbClr val="FFFFFF"/>
                </a:solidFill>
                <a:effectLst>
                  <a:innerShdw blurRad="114300" dist="38100">
                    <a:prstClr val="black"/>
                  </a:innerShdw>
                </a:effectLst>
                <a:latin typeface="Arial Black" panose="020B0A04020102020204" pitchFamily="34" charset="0"/>
              </a:rPr>
              <a:t>2</a:t>
            </a:r>
            <a:endParaRPr lang="pt-BR" sz="6000" dirty="0">
              <a:ln w="18415" cmpd="sng">
                <a:solidFill>
                  <a:srgbClr val="FFFFFF"/>
                </a:solidFill>
                <a:prstDash val="solid"/>
              </a:ln>
              <a:solidFill>
                <a:srgbClr val="FFFFFF"/>
              </a:solidFill>
              <a:effectLst>
                <a:innerShdw blurRad="114300" dist="38100">
                  <a:prstClr val="black"/>
                </a:innerShdw>
              </a:effectLst>
              <a:latin typeface="Arial Black" panose="020B0A04020102020204" pitchFamily="34" charset="0"/>
            </a:endParaRPr>
          </a:p>
        </p:txBody>
      </p:sp>
      <p:sp>
        <p:nvSpPr>
          <p:cNvPr id="2" name="CaixaDeTexto 1"/>
          <p:cNvSpPr txBox="1"/>
          <p:nvPr/>
        </p:nvSpPr>
        <p:spPr>
          <a:xfrm>
            <a:off x="1835696" y="5157192"/>
            <a:ext cx="6912768" cy="1077218"/>
          </a:xfrm>
          <a:prstGeom prst="rect">
            <a:avLst/>
          </a:prstGeom>
          <a:noFill/>
        </p:spPr>
        <p:txBody>
          <a:bodyPr wrap="square" rtlCol="0">
            <a:spAutoFit/>
          </a:bodyPr>
          <a:lstStyle/>
          <a:p>
            <a:r>
              <a:rPr lang="pt-BR" sz="3200" dirty="0">
                <a:solidFill>
                  <a:schemeClr val="bg1"/>
                </a:solidFill>
                <a:effectLst>
                  <a:outerShdw blurRad="38100" dist="38100" dir="2700000" algn="tl">
                    <a:srgbClr val="000000"/>
                  </a:outerShdw>
                </a:effectLst>
                <a:latin typeface="Arial Black" panose="020B0A04020102020204" pitchFamily="34" charset="0"/>
                <a:cs typeface="Arial" panose="020B0604020202020204" pitchFamily="34" charset="0"/>
              </a:rPr>
              <a:t>Deus proveu para a viúva de </a:t>
            </a:r>
            <a:r>
              <a:rPr lang="pt-BR" sz="3200" dirty="0" err="1">
                <a:solidFill>
                  <a:schemeClr val="bg1"/>
                </a:solidFill>
                <a:effectLst>
                  <a:outerShdw blurRad="38100" dist="38100" dir="2700000" algn="tl">
                    <a:srgbClr val="000000"/>
                  </a:outerShdw>
                </a:effectLst>
                <a:latin typeface="Arial Black" panose="020B0A04020102020204" pitchFamily="34" charset="0"/>
                <a:cs typeface="Arial" panose="020B0604020202020204" pitchFamily="34" charset="0"/>
              </a:rPr>
              <a:t>Sarepta</a:t>
            </a:r>
            <a:endParaRPr lang="pt-BR" sz="3200" b="1" dirty="0">
              <a:solidFill>
                <a:schemeClr val="bg1"/>
              </a:solidFill>
              <a:effectLst>
                <a:outerShdw blurRad="38100" dist="38100" dir="2700000" algn="tl">
                  <a:srgbClr val="000000"/>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8758802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280055" y="1700808"/>
            <a:ext cx="3964353" cy="3108543"/>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Neste relato de Seu trato com Israel, Deus escolhe uma mulher não israelita e “viúva” para atender as necessidades físicas de Elias. </a:t>
            </a:r>
          </a:p>
        </p:txBody>
      </p:sp>
    </p:spTree>
    <p:extLst>
      <p:ext uri="{BB962C8B-B14F-4D97-AF65-F5344CB8AC3E}">
        <p14:creationId xmlns:p14="http://schemas.microsoft.com/office/powerpoint/2010/main" xmlns="" val="34870372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270426" y="836712"/>
            <a:ext cx="4540417" cy="5693866"/>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Deus provê para os órfãos, para o pobre e para as viúvas? Sem dúvida. Ele Se manifesta a eles no devido tempo. Quando Elias encontrou a viúva fora dos portões da cidade, ela estava pensando na morte devido à sua escassez de alimento, um impacto direto da seca (1 Reis 17:12). </a:t>
            </a:r>
          </a:p>
        </p:txBody>
      </p:sp>
    </p:spTree>
    <p:extLst>
      <p:ext uri="{BB962C8B-B14F-4D97-AF65-F5344CB8AC3E}">
        <p14:creationId xmlns:p14="http://schemas.microsoft.com/office/powerpoint/2010/main" xmlns="" val="34175308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23528" y="2492896"/>
            <a:ext cx="4104456" cy="523220"/>
          </a:xfrm>
          <a:prstGeom prst="rect">
            <a:avLst/>
          </a:prstGeom>
          <a:solidFill>
            <a:schemeClr val="bg1"/>
          </a:solidFill>
        </p:spPr>
        <p:txBody>
          <a:bodyPr wrap="square" rtlCol="0">
            <a:spAutoFit/>
          </a:bodyPr>
          <a:lstStyle/>
          <a:p>
            <a:pPr algn="ctr"/>
            <a:r>
              <a:rPr lang="pt-BR" sz="2800" dirty="0">
                <a:latin typeface="Arial Black" panose="020B0A04020102020204" pitchFamily="34" charset="0"/>
              </a:rPr>
              <a:t>1 Reis 17:15, 16</a:t>
            </a:r>
          </a:p>
        </p:txBody>
      </p:sp>
      <p:sp>
        <p:nvSpPr>
          <p:cNvPr id="3" name="CaixaDeTexto 2"/>
          <p:cNvSpPr txBox="1"/>
          <p:nvPr/>
        </p:nvSpPr>
        <p:spPr>
          <a:xfrm>
            <a:off x="4645043" y="1052736"/>
            <a:ext cx="4104456" cy="4832092"/>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“Foi ela e fez segundo a palavra de Elias; assim, comeram ele, ela e a sua casa muitos dias. Da panela a farinha não se acabou, e da botija o azeite não faltou, segundo a palavra do SENHOR, por intermédio de Elias” </a:t>
            </a:r>
          </a:p>
        </p:txBody>
      </p:sp>
    </p:spTree>
    <p:extLst>
      <p:ext uri="{BB962C8B-B14F-4D97-AF65-F5344CB8AC3E}">
        <p14:creationId xmlns:p14="http://schemas.microsoft.com/office/powerpoint/2010/main" xmlns="" val="16122303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506668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1115616" y="5301208"/>
            <a:ext cx="8136904" cy="792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3" name="Elipse 2"/>
          <p:cNvSpPr/>
          <p:nvPr/>
        </p:nvSpPr>
        <p:spPr>
          <a:xfrm>
            <a:off x="251520" y="5085184"/>
            <a:ext cx="1368152" cy="115212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sp>
        <p:nvSpPr>
          <p:cNvPr id="5" name="CaixaDeTexto 4"/>
          <p:cNvSpPr txBox="1"/>
          <p:nvPr/>
        </p:nvSpPr>
        <p:spPr>
          <a:xfrm>
            <a:off x="586782" y="5153416"/>
            <a:ext cx="697627" cy="1015663"/>
          </a:xfrm>
          <a:prstGeom prst="rect">
            <a:avLst/>
          </a:prstGeom>
          <a:noFill/>
        </p:spPr>
        <p:txBody>
          <a:bodyPr wrap="none" rtlCol="0">
            <a:spAutoFit/>
          </a:bodyPr>
          <a:lstStyle/>
          <a:p>
            <a:r>
              <a:rPr lang="pt-BR" sz="6000" dirty="0" smtClean="0">
                <a:ln w="18415" cmpd="sng">
                  <a:solidFill>
                    <a:srgbClr val="FFFFFF"/>
                  </a:solidFill>
                  <a:prstDash val="solid"/>
                </a:ln>
                <a:solidFill>
                  <a:srgbClr val="FFFFFF"/>
                </a:solidFill>
                <a:effectLst>
                  <a:innerShdw blurRad="114300" dist="38100">
                    <a:prstClr val="black"/>
                  </a:innerShdw>
                </a:effectLst>
                <a:latin typeface="Arial Black" panose="020B0A04020102020204" pitchFamily="34" charset="0"/>
              </a:rPr>
              <a:t>3</a:t>
            </a:r>
            <a:endParaRPr lang="pt-BR" sz="6000" dirty="0">
              <a:ln w="18415" cmpd="sng">
                <a:solidFill>
                  <a:srgbClr val="FFFFFF"/>
                </a:solidFill>
                <a:prstDash val="solid"/>
              </a:ln>
              <a:solidFill>
                <a:srgbClr val="FFFFFF"/>
              </a:solidFill>
              <a:effectLst>
                <a:innerShdw blurRad="114300" dist="38100">
                  <a:prstClr val="black"/>
                </a:innerShdw>
              </a:effectLst>
              <a:latin typeface="Arial Black" panose="020B0A04020102020204" pitchFamily="34" charset="0"/>
            </a:endParaRPr>
          </a:p>
        </p:txBody>
      </p:sp>
      <p:sp>
        <p:nvSpPr>
          <p:cNvPr id="2" name="CaixaDeTexto 1"/>
          <p:cNvSpPr txBox="1"/>
          <p:nvPr/>
        </p:nvSpPr>
        <p:spPr>
          <a:xfrm>
            <a:off x="1835696" y="5364505"/>
            <a:ext cx="6912768" cy="584775"/>
          </a:xfrm>
          <a:prstGeom prst="rect">
            <a:avLst/>
          </a:prstGeom>
          <a:noFill/>
        </p:spPr>
        <p:txBody>
          <a:bodyPr wrap="square" rtlCol="0">
            <a:spAutoFit/>
          </a:bodyPr>
          <a:lstStyle/>
          <a:p>
            <a:r>
              <a:rPr lang="pt-BR" sz="3200" dirty="0">
                <a:solidFill>
                  <a:schemeClr val="bg1"/>
                </a:solidFill>
                <a:effectLst>
                  <a:outerShdw blurRad="38100" dist="38100" dir="2700000" algn="tl">
                    <a:srgbClr val="000000"/>
                  </a:outerShdw>
                </a:effectLst>
                <a:latin typeface="Arial Black" panose="020B0A04020102020204" pitchFamily="34" charset="0"/>
                <a:cs typeface="Arial" panose="020B0604020202020204" pitchFamily="34" charset="0"/>
              </a:rPr>
              <a:t>Deus salvou o filho da viúva</a:t>
            </a:r>
            <a:endParaRPr lang="pt-BR" sz="3200" b="1" dirty="0">
              <a:solidFill>
                <a:schemeClr val="bg1"/>
              </a:solidFill>
              <a:effectLst>
                <a:outerShdw blurRad="38100" dist="38100" dir="2700000" algn="tl">
                  <a:srgbClr val="000000"/>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21773647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211960" y="1484784"/>
            <a:ext cx="4608512" cy="3970318"/>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Nesta história de fé e oração, Elias representa Deus. Deus o chamou; e como profeta, ele agiu em nome de Deus. Esse conhecimento do “sagrado” – da presença de Deus e de Seu senhorio</a:t>
            </a:r>
          </a:p>
        </p:txBody>
      </p:sp>
    </p:spTree>
    <p:extLst>
      <p:ext uri="{BB962C8B-B14F-4D97-AF65-F5344CB8AC3E}">
        <p14:creationId xmlns:p14="http://schemas.microsoft.com/office/powerpoint/2010/main" xmlns="" val="40309968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211960" y="1484784"/>
            <a:ext cx="4608512" cy="3970318"/>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Depois de prover alimento para a viúva, para seu filho e para si mesmo por algum tempo, Elias, pelas circunstâncias além de seu controle, recebeu outra tarefa ministerial e desafio. </a:t>
            </a:r>
          </a:p>
        </p:txBody>
      </p:sp>
    </p:spTree>
    <p:extLst>
      <p:ext uri="{BB962C8B-B14F-4D97-AF65-F5344CB8AC3E}">
        <p14:creationId xmlns:p14="http://schemas.microsoft.com/office/powerpoint/2010/main" xmlns="" val="5603488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23528" y="2492896"/>
            <a:ext cx="4104456" cy="523220"/>
          </a:xfrm>
          <a:prstGeom prst="rect">
            <a:avLst/>
          </a:prstGeom>
          <a:solidFill>
            <a:schemeClr val="bg1"/>
          </a:solidFill>
        </p:spPr>
        <p:txBody>
          <a:bodyPr wrap="square" rtlCol="0">
            <a:spAutoFit/>
          </a:bodyPr>
          <a:lstStyle/>
          <a:p>
            <a:pPr algn="ctr"/>
            <a:r>
              <a:rPr lang="pt-BR" sz="2800" dirty="0">
                <a:latin typeface="Arial Black" panose="020B0A04020102020204" pitchFamily="34" charset="0"/>
              </a:rPr>
              <a:t>1 Reis 17:22</a:t>
            </a:r>
          </a:p>
        </p:txBody>
      </p:sp>
      <p:sp>
        <p:nvSpPr>
          <p:cNvPr id="3" name="CaixaDeTexto 2"/>
          <p:cNvSpPr txBox="1"/>
          <p:nvPr/>
        </p:nvSpPr>
        <p:spPr>
          <a:xfrm>
            <a:off x="4645043" y="1052736"/>
            <a:ext cx="4104456" cy="3970318"/>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“Ele lhe disse: Dá-me o teu filho; tomou-o dos braços dela, e o levou para cima, ao quarto, onde ele mesmo se hospedava, e o deitou em sua cama; então, clamou ao SENHOR” </a:t>
            </a:r>
          </a:p>
        </p:txBody>
      </p:sp>
    </p:spTree>
    <p:extLst>
      <p:ext uri="{BB962C8B-B14F-4D97-AF65-F5344CB8AC3E}">
        <p14:creationId xmlns:p14="http://schemas.microsoft.com/office/powerpoint/2010/main" xmlns="" val="17957865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708920"/>
            <a:ext cx="9144000" cy="1015663"/>
          </a:xfrm>
          <a:prstGeom prst="rect">
            <a:avLst/>
          </a:prstGeom>
          <a:solidFill>
            <a:schemeClr val="bg1"/>
          </a:solidFill>
        </p:spPr>
        <p:txBody>
          <a:bodyPr wrap="square" rtlCol="0">
            <a:spAutoFit/>
          </a:bodyPr>
          <a:lstStyle/>
          <a:p>
            <a:r>
              <a:rPr lang="pt-BR" sz="6000" dirty="0" smtClean="0">
                <a:latin typeface="Arial Black" panose="020B0A04020102020204" pitchFamily="34" charset="0"/>
              </a:rPr>
              <a:t>       Conclusão</a:t>
            </a:r>
            <a:endParaRPr lang="pt-BR" sz="6000" dirty="0">
              <a:latin typeface="Arial Black" panose="020B0A04020102020204" pitchFamily="34" charset="0"/>
            </a:endParaRPr>
          </a:p>
        </p:txBody>
      </p:sp>
    </p:spTree>
    <p:extLst>
      <p:ext uri="{BB962C8B-B14F-4D97-AF65-F5344CB8AC3E}">
        <p14:creationId xmlns:p14="http://schemas.microsoft.com/office/powerpoint/2010/main" xmlns="" val="32093639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0" name="Grupo 9"/>
          <p:cNvGrpSpPr/>
          <p:nvPr/>
        </p:nvGrpSpPr>
        <p:grpSpPr>
          <a:xfrm>
            <a:off x="251520" y="764704"/>
            <a:ext cx="4176464" cy="3683446"/>
            <a:chOff x="251520" y="764704"/>
            <a:chExt cx="4176464" cy="3683446"/>
          </a:xfrm>
        </p:grpSpPr>
        <p:sp>
          <p:nvSpPr>
            <p:cNvPr id="3" name="CaixaDeTexto 2"/>
            <p:cNvSpPr txBox="1"/>
            <p:nvPr/>
          </p:nvSpPr>
          <p:spPr>
            <a:xfrm>
              <a:off x="755576" y="908720"/>
              <a:ext cx="3672408" cy="35394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pt-BR" sz="2800" b="1" dirty="0">
                  <a:latin typeface="Arial" panose="020B0604020202020204" pitchFamily="34" charset="0"/>
                  <a:cs typeface="Arial" panose="020B0604020202020204" pitchFamily="34" charset="0"/>
                </a:rPr>
                <a:t>     </a:t>
              </a:r>
              <a:r>
                <a:rPr lang="pt-BR" sz="2800" b="1" dirty="0" smtClean="0">
                  <a:latin typeface="Arial" panose="020B0604020202020204" pitchFamily="34" charset="0"/>
                  <a:cs typeface="Arial" panose="020B0604020202020204" pitchFamily="34" charset="0"/>
                </a:rPr>
                <a:t>O </a:t>
              </a:r>
              <a:r>
                <a:rPr lang="pt-BR" sz="2800" b="1" dirty="0">
                  <a:latin typeface="Arial" panose="020B0604020202020204" pitchFamily="34" charset="0"/>
                  <a:cs typeface="Arial" panose="020B0604020202020204" pitchFamily="34" charset="0"/>
                </a:rPr>
                <a:t>Deus que chama homens e mulheres ao ministério proverá orientação e recursos para sustentá-los em Seu serviço.</a:t>
              </a:r>
            </a:p>
          </p:txBody>
        </p:sp>
        <p:sp>
          <p:nvSpPr>
            <p:cNvPr id="6" name="Elipse 5"/>
            <p:cNvSpPr/>
            <p:nvPr/>
          </p:nvSpPr>
          <p:spPr>
            <a:xfrm>
              <a:off x="251520" y="764704"/>
              <a:ext cx="936104" cy="86409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4800" b="1" dirty="0" smtClean="0">
                  <a:latin typeface="Arial Black" panose="020B0A04020102020204" pitchFamily="34" charset="0"/>
                </a:rPr>
                <a:t>1</a:t>
              </a:r>
              <a:endParaRPr lang="pt-BR" sz="4800" b="1" dirty="0">
                <a:latin typeface="Arial Black" panose="020B0A04020102020204" pitchFamily="34" charset="0"/>
              </a:endParaRPr>
            </a:p>
          </p:txBody>
        </p:sp>
      </p:grpSp>
      <p:grpSp>
        <p:nvGrpSpPr>
          <p:cNvPr id="9" name="Grupo 8"/>
          <p:cNvGrpSpPr/>
          <p:nvPr/>
        </p:nvGrpSpPr>
        <p:grpSpPr>
          <a:xfrm>
            <a:off x="4535996" y="772672"/>
            <a:ext cx="4212469" cy="3448416"/>
            <a:chOff x="4535996" y="772672"/>
            <a:chExt cx="4212469" cy="3448416"/>
          </a:xfrm>
        </p:grpSpPr>
        <p:sp>
          <p:nvSpPr>
            <p:cNvPr id="4" name="CaixaDeTexto 3"/>
            <p:cNvSpPr txBox="1"/>
            <p:nvPr/>
          </p:nvSpPr>
          <p:spPr>
            <a:xfrm>
              <a:off x="5004049" y="1112545"/>
              <a:ext cx="3744416" cy="310854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pt-BR" sz="2800" b="1" dirty="0" smtClean="0">
                  <a:latin typeface="Arial" panose="020B0604020202020204" pitchFamily="34" charset="0"/>
                  <a:cs typeface="Arial" panose="020B0604020202020204" pitchFamily="34" charset="0"/>
                </a:rPr>
                <a:t>Deus </a:t>
              </a:r>
              <a:r>
                <a:rPr lang="pt-BR" sz="2800" b="1" dirty="0">
                  <a:latin typeface="Arial" panose="020B0604020202020204" pitchFamily="34" charset="0"/>
                  <a:cs typeface="Arial" panose="020B0604020202020204" pitchFamily="34" charset="0"/>
                </a:rPr>
                <a:t>é misericordioso e bondoso, mas Ele também age com justiça para trazer as pessoas de volta para Ele. </a:t>
              </a:r>
            </a:p>
          </p:txBody>
        </p:sp>
        <p:sp>
          <p:nvSpPr>
            <p:cNvPr id="7" name="Elipse 6"/>
            <p:cNvSpPr/>
            <p:nvPr/>
          </p:nvSpPr>
          <p:spPr>
            <a:xfrm>
              <a:off x="4535996" y="772672"/>
              <a:ext cx="936104" cy="86409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4800" b="1" dirty="0" smtClean="0">
                  <a:latin typeface="Arial Black" panose="020B0A04020102020204" pitchFamily="34" charset="0"/>
                </a:rPr>
                <a:t>2</a:t>
              </a:r>
              <a:endParaRPr lang="pt-BR" sz="4800" b="1" dirty="0">
                <a:latin typeface="Arial Black" panose="020B0A04020102020204" pitchFamily="34" charset="0"/>
              </a:endParaRPr>
            </a:p>
          </p:txBody>
        </p:sp>
      </p:grpSp>
      <p:grpSp>
        <p:nvGrpSpPr>
          <p:cNvPr id="2" name="Grupo 1"/>
          <p:cNvGrpSpPr/>
          <p:nvPr/>
        </p:nvGrpSpPr>
        <p:grpSpPr>
          <a:xfrm>
            <a:off x="287524" y="4564285"/>
            <a:ext cx="8460940" cy="1673027"/>
            <a:chOff x="287524" y="4564285"/>
            <a:chExt cx="8460940" cy="1673027"/>
          </a:xfrm>
        </p:grpSpPr>
        <p:sp>
          <p:nvSpPr>
            <p:cNvPr id="5" name="CaixaDeTexto 4"/>
            <p:cNvSpPr txBox="1"/>
            <p:nvPr/>
          </p:nvSpPr>
          <p:spPr>
            <a:xfrm>
              <a:off x="755575" y="4852317"/>
              <a:ext cx="7992889"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pt-BR" sz="2800" b="1" dirty="0" smtClean="0">
                  <a:latin typeface="Arial" panose="020B0604020202020204" pitchFamily="34" charset="0"/>
                  <a:cs typeface="Arial" panose="020B0604020202020204" pitchFamily="34" charset="0"/>
                </a:rPr>
                <a:t>  Como </a:t>
              </a:r>
              <a:r>
                <a:rPr lang="pt-BR" sz="2800" b="1" dirty="0">
                  <a:latin typeface="Arial" panose="020B0604020202020204" pitchFamily="34" charset="0"/>
                  <a:cs typeface="Arial" panose="020B0604020202020204" pitchFamily="34" charset="0"/>
                </a:rPr>
                <a:t>Senhor do universo e da natureza, Deus pode agir de formas extraordinárias em favor de Seu povo fiel. </a:t>
              </a:r>
            </a:p>
          </p:txBody>
        </p:sp>
        <p:sp>
          <p:nvSpPr>
            <p:cNvPr id="8" name="Elipse 7"/>
            <p:cNvSpPr/>
            <p:nvPr/>
          </p:nvSpPr>
          <p:spPr>
            <a:xfrm>
              <a:off x="287524" y="4564285"/>
              <a:ext cx="936104" cy="86409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4800" b="1" dirty="0" smtClean="0">
                  <a:latin typeface="Arial Black" panose="020B0A04020102020204" pitchFamily="34" charset="0"/>
                </a:rPr>
                <a:t>3</a:t>
              </a:r>
              <a:endParaRPr lang="pt-BR" sz="4800" b="1" dirty="0">
                <a:latin typeface="Arial Black" panose="020B0A04020102020204" pitchFamily="34" charset="0"/>
              </a:endParaRPr>
            </a:p>
          </p:txBody>
        </p:sp>
      </p:grpSp>
    </p:spTree>
    <p:extLst>
      <p:ext uri="{BB962C8B-B14F-4D97-AF65-F5344CB8AC3E}">
        <p14:creationId xmlns:p14="http://schemas.microsoft.com/office/powerpoint/2010/main" xmlns="" val="31657123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5" name="Grupo 4"/>
          <p:cNvGrpSpPr/>
          <p:nvPr/>
        </p:nvGrpSpPr>
        <p:grpSpPr>
          <a:xfrm>
            <a:off x="251520" y="764704"/>
            <a:ext cx="3888432" cy="3817584"/>
            <a:chOff x="251520" y="764704"/>
            <a:chExt cx="3888432" cy="3817584"/>
          </a:xfrm>
        </p:grpSpPr>
        <p:sp>
          <p:nvSpPr>
            <p:cNvPr id="3" name="CaixaDeTexto 2"/>
            <p:cNvSpPr txBox="1"/>
            <p:nvPr/>
          </p:nvSpPr>
          <p:spPr>
            <a:xfrm>
              <a:off x="755576" y="1042858"/>
              <a:ext cx="3384376" cy="35394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pt-BR" sz="2800" b="1" dirty="0">
                  <a:latin typeface="Arial" panose="020B0604020202020204" pitchFamily="34" charset="0"/>
                  <a:cs typeface="Arial" panose="020B0604020202020204" pitchFamily="34" charset="0"/>
                </a:rPr>
                <a:t>     </a:t>
              </a:r>
              <a:r>
                <a:rPr lang="pt-BR" sz="2800" b="1" dirty="0" smtClean="0">
                  <a:latin typeface="Arial" panose="020B0604020202020204" pitchFamily="34" charset="0"/>
                  <a:cs typeface="Arial" panose="020B0604020202020204" pitchFamily="34" charset="0"/>
                </a:rPr>
                <a:t>As </a:t>
              </a:r>
              <a:r>
                <a:rPr lang="pt-BR" sz="2800" b="1" dirty="0">
                  <a:latin typeface="Arial" panose="020B0604020202020204" pitchFamily="34" charset="0"/>
                  <a:cs typeface="Arial" panose="020B0604020202020204" pitchFamily="34" charset="0"/>
                </a:rPr>
                <a:t>dádivas e as ofertas de Deus devem ser dadas em primeiro lugar; antes das nossas próprias necessidades e das dos demais.</a:t>
              </a:r>
            </a:p>
          </p:txBody>
        </p:sp>
        <p:sp>
          <p:nvSpPr>
            <p:cNvPr id="6" name="Elipse 5"/>
            <p:cNvSpPr/>
            <p:nvPr/>
          </p:nvSpPr>
          <p:spPr>
            <a:xfrm>
              <a:off x="251520" y="764704"/>
              <a:ext cx="936104" cy="86409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4800" b="1" dirty="0" smtClean="0">
                  <a:latin typeface="Arial Black" panose="020B0A04020102020204" pitchFamily="34" charset="0"/>
                </a:rPr>
                <a:t>4</a:t>
              </a:r>
              <a:endParaRPr lang="pt-BR" sz="4800" b="1" dirty="0">
                <a:latin typeface="Arial Black" panose="020B0A04020102020204" pitchFamily="34" charset="0"/>
              </a:endParaRPr>
            </a:p>
          </p:txBody>
        </p:sp>
      </p:grpSp>
      <p:grpSp>
        <p:nvGrpSpPr>
          <p:cNvPr id="2" name="Grupo 1"/>
          <p:cNvGrpSpPr/>
          <p:nvPr/>
        </p:nvGrpSpPr>
        <p:grpSpPr>
          <a:xfrm>
            <a:off x="4427984" y="759097"/>
            <a:ext cx="3888432" cy="3823191"/>
            <a:chOff x="4427984" y="759097"/>
            <a:chExt cx="3888432" cy="3823191"/>
          </a:xfrm>
        </p:grpSpPr>
        <p:sp>
          <p:nvSpPr>
            <p:cNvPr id="4" name="CaixaDeTexto 3"/>
            <p:cNvSpPr txBox="1"/>
            <p:nvPr/>
          </p:nvSpPr>
          <p:spPr>
            <a:xfrm>
              <a:off x="4898501" y="1042858"/>
              <a:ext cx="3417915" cy="35394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pt-BR" sz="2800" b="1" dirty="0">
                  <a:latin typeface="Arial" panose="020B0604020202020204" pitchFamily="34" charset="0"/>
                  <a:cs typeface="Arial" panose="020B0604020202020204" pitchFamily="34" charset="0"/>
                </a:rPr>
                <a:t>    </a:t>
              </a:r>
              <a:r>
                <a:rPr lang="pt-BR" sz="2800" b="1" dirty="0" smtClean="0">
                  <a:latin typeface="Arial" panose="020B0604020202020204" pitchFamily="34" charset="0"/>
                  <a:cs typeface="Arial" panose="020B0604020202020204" pitchFamily="34" charset="0"/>
                </a:rPr>
                <a:t>A </a:t>
              </a:r>
              <a:r>
                <a:rPr lang="pt-BR" sz="2800" b="1" dirty="0">
                  <a:latin typeface="Arial" panose="020B0604020202020204" pitchFamily="34" charset="0"/>
                  <a:cs typeface="Arial" panose="020B0604020202020204" pitchFamily="34" charset="0"/>
                </a:rPr>
                <a:t>hospitalidade é uma manifestação da graça de Deus em nós e é uma expressão de nossa mordomia cristã. </a:t>
              </a:r>
            </a:p>
          </p:txBody>
        </p:sp>
        <p:sp>
          <p:nvSpPr>
            <p:cNvPr id="7" name="Elipse 6"/>
            <p:cNvSpPr/>
            <p:nvPr/>
          </p:nvSpPr>
          <p:spPr>
            <a:xfrm>
              <a:off x="4427984" y="759097"/>
              <a:ext cx="936104" cy="86409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4800" b="1" dirty="0" smtClean="0">
                  <a:latin typeface="Arial Black" panose="020B0A04020102020204" pitchFamily="34" charset="0"/>
                </a:rPr>
                <a:t>5</a:t>
              </a:r>
              <a:endParaRPr lang="pt-BR" sz="4800" b="1" dirty="0">
                <a:latin typeface="Arial Black" panose="020B0A04020102020204" pitchFamily="34" charset="0"/>
              </a:endParaRPr>
            </a:p>
          </p:txBody>
        </p:sp>
      </p:grpSp>
    </p:spTree>
    <p:extLst>
      <p:ext uri="{BB962C8B-B14F-4D97-AF65-F5344CB8AC3E}">
        <p14:creationId xmlns:p14="http://schemas.microsoft.com/office/powerpoint/2010/main" xmlns="" val="5878855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23528" y="2492896"/>
            <a:ext cx="4104456" cy="523220"/>
          </a:xfrm>
          <a:prstGeom prst="rect">
            <a:avLst/>
          </a:prstGeom>
          <a:solidFill>
            <a:schemeClr val="bg1"/>
          </a:solidFill>
        </p:spPr>
        <p:txBody>
          <a:bodyPr wrap="square" rtlCol="0">
            <a:spAutoFit/>
          </a:bodyPr>
          <a:lstStyle/>
          <a:p>
            <a:pPr algn="ctr"/>
            <a:r>
              <a:rPr lang="pt-BR" sz="2800" dirty="0">
                <a:latin typeface="Arial Black" panose="020B0A04020102020204" pitchFamily="34" charset="0"/>
              </a:rPr>
              <a:t>1 Reis 17:8-14 </a:t>
            </a:r>
          </a:p>
        </p:txBody>
      </p:sp>
      <p:sp>
        <p:nvSpPr>
          <p:cNvPr id="3" name="CaixaDeTexto 2"/>
          <p:cNvSpPr txBox="1"/>
          <p:nvPr/>
        </p:nvSpPr>
        <p:spPr>
          <a:xfrm>
            <a:off x="4716016" y="980728"/>
            <a:ext cx="4104456" cy="4893647"/>
          </a:xfrm>
          <a:prstGeom prst="rect">
            <a:avLst/>
          </a:prstGeom>
          <a:noFill/>
        </p:spPr>
        <p:txBody>
          <a:bodyPr wrap="square" rtlCol="0">
            <a:spAutoFit/>
          </a:bodyPr>
          <a:lstStyle/>
          <a:p>
            <a:pPr algn="ctr"/>
            <a:r>
              <a:rPr lang="pt-BR" sz="2400" b="1" dirty="0">
                <a:latin typeface="Arial" panose="020B0604020202020204" pitchFamily="34" charset="0"/>
                <a:cs typeface="Arial" panose="020B0604020202020204" pitchFamily="34" charset="0"/>
              </a:rPr>
              <a:t>“Então, lhe veio a palavra do SENHOR, dizendo: Dispõe-te, e vai a </a:t>
            </a:r>
            <a:r>
              <a:rPr lang="pt-BR" sz="2400" b="1" dirty="0" err="1">
                <a:latin typeface="Arial" panose="020B0604020202020204" pitchFamily="34" charset="0"/>
                <a:cs typeface="Arial" panose="020B0604020202020204" pitchFamily="34" charset="0"/>
              </a:rPr>
              <a:t>Sarepta</a:t>
            </a:r>
            <a:r>
              <a:rPr lang="pt-BR" sz="2400" b="1" dirty="0">
                <a:latin typeface="Arial" panose="020B0604020202020204" pitchFamily="34" charset="0"/>
                <a:cs typeface="Arial" panose="020B0604020202020204" pitchFamily="34" charset="0"/>
              </a:rPr>
              <a:t>, que pertence a </a:t>
            </a:r>
            <a:r>
              <a:rPr lang="pt-BR" sz="2400" b="1" dirty="0" err="1">
                <a:latin typeface="Arial" panose="020B0604020202020204" pitchFamily="34" charset="0"/>
                <a:cs typeface="Arial" panose="020B0604020202020204" pitchFamily="34" charset="0"/>
              </a:rPr>
              <a:t>Sidom</a:t>
            </a:r>
            <a:r>
              <a:rPr lang="pt-BR" sz="2400" b="1" dirty="0">
                <a:latin typeface="Arial" panose="020B0604020202020204" pitchFamily="34" charset="0"/>
                <a:cs typeface="Arial" panose="020B0604020202020204" pitchFamily="34" charset="0"/>
              </a:rPr>
              <a:t>, e demora-te ali, onde ordenei a uma mulher viúva que te dê comida. Então, ele se levantou e se foi a </a:t>
            </a:r>
            <a:r>
              <a:rPr lang="pt-BR" sz="2400" b="1" dirty="0" err="1">
                <a:latin typeface="Arial" panose="020B0604020202020204" pitchFamily="34" charset="0"/>
                <a:cs typeface="Arial" panose="020B0604020202020204" pitchFamily="34" charset="0"/>
              </a:rPr>
              <a:t>Sarepta</a:t>
            </a:r>
            <a:r>
              <a:rPr lang="pt-BR" sz="2400" b="1" dirty="0">
                <a:latin typeface="Arial" panose="020B0604020202020204" pitchFamily="34" charset="0"/>
                <a:cs typeface="Arial" panose="020B0604020202020204" pitchFamily="34" charset="0"/>
              </a:rPr>
              <a:t>; chegando à porta da cidade, estava ali uma mulher viúva apanhando lenha; ele a chamou e lhe disse:</a:t>
            </a:r>
          </a:p>
        </p:txBody>
      </p:sp>
    </p:spTree>
    <p:extLst>
      <p:ext uri="{BB962C8B-B14F-4D97-AF65-F5344CB8AC3E}">
        <p14:creationId xmlns:p14="http://schemas.microsoft.com/office/powerpoint/2010/main" xmlns="" val="1820156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23528" y="2492896"/>
            <a:ext cx="4104456" cy="523220"/>
          </a:xfrm>
          <a:prstGeom prst="rect">
            <a:avLst/>
          </a:prstGeom>
          <a:solidFill>
            <a:schemeClr val="bg1"/>
          </a:solidFill>
        </p:spPr>
        <p:txBody>
          <a:bodyPr wrap="square" rtlCol="0">
            <a:spAutoFit/>
          </a:bodyPr>
          <a:lstStyle/>
          <a:p>
            <a:pPr algn="ctr"/>
            <a:r>
              <a:rPr lang="pt-BR" sz="2800" dirty="0">
                <a:latin typeface="Arial Black" panose="020B0A04020102020204" pitchFamily="34" charset="0"/>
              </a:rPr>
              <a:t>1 Reis 17:8-14 </a:t>
            </a:r>
          </a:p>
        </p:txBody>
      </p:sp>
      <p:sp>
        <p:nvSpPr>
          <p:cNvPr id="3" name="CaixaDeTexto 2"/>
          <p:cNvSpPr txBox="1"/>
          <p:nvPr/>
        </p:nvSpPr>
        <p:spPr>
          <a:xfrm>
            <a:off x="4716016" y="980728"/>
            <a:ext cx="4104456" cy="5262979"/>
          </a:xfrm>
          <a:prstGeom prst="rect">
            <a:avLst/>
          </a:prstGeom>
          <a:noFill/>
        </p:spPr>
        <p:txBody>
          <a:bodyPr wrap="square" rtlCol="0">
            <a:spAutoFit/>
          </a:bodyPr>
          <a:lstStyle/>
          <a:p>
            <a:pPr algn="ctr"/>
            <a:r>
              <a:rPr lang="pt-BR" sz="2400" b="1" dirty="0">
                <a:latin typeface="Arial" panose="020B0604020202020204" pitchFamily="34" charset="0"/>
                <a:cs typeface="Arial" panose="020B0604020202020204" pitchFamily="34" charset="0"/>
              </a:rPr>
              <a:t>Traze-me, peço-te, uma vasilha de água para eu beber. Indo ela a buscá-la, ele a chamou e lhe disse: Traze-me também um bocado de pão na tua mão. Porém ela respondeu: Tão certo como vive o SENHOR, teu Deus, nada tenho cozido; há somente um punhado de farinha numa panela e um pouco de azeite numa botija;</a:t>
            </a:r>
          </a:p>
        </p:txBody>
      </p:sp>
    </p:spTree>
    <p:extLst>
      <p:ext uri="{BB962C8B-B14F-4D97-AF65-F5344CB8AC3E}">
        <p14:creationId xmlns:p14="http://schemas.microsoft.com/office/powerpoint/2010/main" xmlns="" val="38278573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23528" y="2492896"/>
            <a:ext cx="4104456" cy="523220"/>
          </a:xfrm>
          <a:prstGeom prst="rect">
            <a:avLst/>
          </a:prstGeom>
          <a:solidFill>
            <a:schemeClr val="bg1"/>
          </a:solidFill>
        </p:spPr>
        <p:txBody>
          <a:bodyPr wrap="square" rtlCol="0">
            <a:spAutoFit/>
          </a:bodyPr>
          <a:lstStyle/>
          <a:p>
            <a:pPr algn="ctr"/>
            <a:r>
              <a:rPr lang="pt-BR" sz="2800" dirty="0">
                <a:latin typeface="Arial Black" panose="020B0A04020102020204" pitchFamily="34" charset="0"/>
              </a:rPr>
              <a:t>1 Reis 17:8-14 </a:t>
            </a:r>
          </a:p>
        </p:txBody>
      </p:sp>
      <p:sp>
        <p:nvSpPr>
          <p:cNvPr id="3" name="CaixaDeTexto 2"/>
          <p:cNvSpPr txBox="1"/>
          <p:nvPr/>
        </p:nvSpPr>
        <p:spPr>
          <a:xfrm>
            <a:off x="4716016" y="980728"/>
            <a:ext cx="4104456" cy="4893647"/>
          </a:xfrm>
          <a:prstGeom prst="rect">
            <a:avLst/>
          </a:prstGeom>
          <a:noFill/>
        </p:spPr>
        <p:txBody>
          <a:bodyPr wrap="square" rtlCol="0">
            <a:spAutoFit/>
          </a:bodyPr>
          <a:lstStyle/>
          <a:p>
            <a:pPr algn="ctr"/>
            <a:r>
              <a:rPr lang="pt-BR" sz="2400" b="1" dirty="0">
                <a:latin typeface="Arial" panose="020B0604020202020204" pitchFamily="34" charset="0"/>
                <a:cs typeface="Arial" panose="020B0604020202020204" pitchFamily="34" charset="0"/>
              </a:rPr>
              <a:t>e, vês aqui, apanhei dois cavacos e vou preparar esse resto de comida para mim e para o meu filho; comê-lo-emos e morreremos. Elias lhe disse: Não temas; vai e faze o que disseste; mas primeiro faze dele para mim um bolo pequeno e </a:t>
            </a:r>
            <a:r>
              <a:rPr lang="pt-BR" sz="2400" b="1" dirty="0" err="1">
                <a:latin typeface="Arial" panose="020B0604020202020204" pitchFamily="34" charset="0"/>
                <a:cs typeface="Arial" panose="020B0604020202020204" pitchFamily="34" charset="0"/>
              </a:rPr>
              <a:t>traze-mo</a:t>
            </a:r>
            <a:r>
              <a:rPr lang="pt-BR" sz="2400" b="1" dirty="0">
                <a:latin typeface="Arial" panose="020B0604020202020204" pitchFamily="34" charset="0"/>
                <a:cs typeface="Arial" panose="020B0604020202020204" pitchFamily="34" charset="0"/>
              </a:rPr>
              <a:t> aqui fora; depois, farás para ti mesma e para teu filho. </a:t>
            </a:r>
          </a:p>
        </p:txBody>
      </p:sp>
    </p:spTree>
    <p:extLst>
      <p:ext uri="{BB962C8B-B14F-4D97-AF65-F5344CB8AC3E}">
        <p14:creationId xmlns:p14="http://schemas.microsoft.com/office/powerpoint/2010/main" xmlns="" val="31847826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23528" y="2492896"/>
            <a:ext cx="4104456" cy="523220"/>
          </a:xfrm>
          <a:prstGeom prst="rect">
            <a:avLst/>
          </a:prstGeom>
          <a:solidFill>
            <a:schemeClr val="bg1"/>
          </a:solidFill>
        </p:spPr>
        <p:txBody>
          <a:bodyPr wrap="square" rtlCol="0">
            <a:spAutoFit/>
          </a:bodyPr>
          <a:lstStyle/>
          <a:p>
            <a:pPr algn="ctr"/>
            <a:r>
              <a:rPr lang="pt-BR" sz="2800" dirty="0">
                <a:latin typeface="Arial Black" panose="020B0A04020102020204" pitchFamily="34" charset="0"/>
              </a:rPr>
              <a:t>1 Reis 17:8-14 </a:t>
            </a:r>
          </a:p>
        </p:txBody>
      </p:sp>
      <p:sp>
        <p:nvSpPr>
          <p:cNvPr id="3" name="CaixaDeTexto 2"/>
          <p:cNvSpPr txBox="1"/>
          <p:nvPr/>
        </p:nvSpPr>
        <p:spPr>
          <a:xfrm>
            <a:off x="4675072" y="1403808"/>
            <a:ext cx="4104456" cy="3046988"/>
          </a:xfrm>
          <a:prstGeom prst="rect">
            <a:avLst/>
          </a:prstGeom>
          <a:noFill/>
        </p:spPr>
        <p:txBody>
          <a:bodyPr wrap="square" rtlCol="0">
            <a:spAutoFit/>
          </a:bodyPr>
          <a:lstStyle/>
          <a:p>
            <a:pPr algn="ctr"/>
            <a:r>
              <a:rPr lang="pt-BR" sz="2400" b="1" dirty="0">
                <a:latin typeface="Arial" panose="020B0604020202020204" pitchFamily="34" charset="0"/>
                <a:cs typeface="Arial" panose="020B0604020202020204" pitchFamily="34" charset="0"/>
              </a:rPr>
              <a:t>Porque assim diz o SENHOR, Deus de Israel: A farinha da tua panela não se acabará, e o azeite da tua botija não faltará, até ao dia em que o SENHOR fizer chover sobre a terra.”</a:t>
            </a:r>
          </a:p>
        </p:txBody>
      </p:sp>
    </p:spTree>
    <p:extLst>
      <p:ext uri="{BB962C8B-B14F-4D97-AF65-F5344CB8AC3E}">
        <p14:creationId xmlns:p14="http://schemas.microsoft.com/office/powerpoint/2010/main" xmlns="" val="32683607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572000" y="1484784"/>
            <a:ext cx="4104456" cy="3108543"/>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Acabe era rei em Israel e sua esposa, </a:t>
            </a:r>
            <a:r>
              <a:rPr lang="pt-BR" sz="2800" b="1" dirty="0" err="1">
                <a:latin typeface="Arial" panose="020B0604020202020204" pitchFamily="34" charset="0"/>
                <a:cs typeface="Arial" panose="020B0604020202020204" pitchFamily="34" charset="0"/>
              </a:rPr>
              <a:t>Jezabel</a:t>
            </a:r>
            <a:r>
              <a:rPr lang="pt-BR" sz="2800" b="1" dirty="0">
                <a:latin typeface="Arial" panose="020B0604020202020204" pitchFamily="34" charset="0"/>
                <a:cs typeface="Arial" panose="020B0604020202020204" pitchFamily="34" charset="0"/>
              </a:rPr>
              <a:t>, era filha do rei de </a:t>
            </a:r>
            <a:r>
              <a:rPr lang="pt-BR" sz="2800" b="1" dirty="0" err="1">
                <a:latin typeface="Arial" panose="020B0604020202020204" pitchFamily="34" charset="0"/>
                <a:cs typeface="Arial" panose="020B0604020202020204" pitchFamily="34" charset="0"/>
              </a:rPr>
              <a:t>Sidom</a:t>
            </a:r>
            <a:r>
              <a:rPr lang="pt-BR" sz="2800" b="1" dirty="0">
                <a:latin typeface="Arial" panose="020B0604020202020204" pitchFamily="34" charset="0"/>
                <a:cs typeface="Arial" panose="020B0604020202020204" pitchFamily="34" charset="0"/>
              </a:rPr>
              <a:t>. Acabe havia rejeitado a Deus e passou a adorar e a servir a Baal. </a:t>
            </a:r>
          </a:p>
        </p:txBody>
      </p:sp>
    </p:spTree>
    <p:extLst>
      <p:ext uri="{BB962C8B-B14F-4D97-AF65-F5344CB8AC3E}">
        <p14:creationId xmlns:p14="http://schemas.microsoft.com/office/powerpoint/2010/main" xmlns="" val="28581348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572000" y="1484784"/>
            <a:ext cx="4104456" cy="3108543"/>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Ao escolher Baal como seu deus, Acabe estava, de fato, afastando Israel do culto a Jeová, o único Deus vivo e verdadeiro dos israelitas. </a:t>
            </a:r>
          </a:p>
        </p:txBody>
      </p:sp>
    </p:spTree>
    <p:extLst>
      <p:ext uri="{BB962C8B-B14F-4D97-AF65-F5344CB8AC3E}">
        <p14:creationId xmlns:p14="http://schemas.microsoft.com/office/powerpoint/2010/main" xmlns="" val="20313154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23528" y="2492896"/>
            <a:ext cx="4104456" cy="523220"/>
          </a:xfrm>
          <a:prstGeom prst="rect">
            <a:avLst/>
          </a:prstGeom>
          <a:solidFill>
            <a:schemeClr val="bg1"/>
          </a:solidFill>
        </p:spPr>
        <p:txBody>
          <a:bodyPr wrap="square" rtlCol="0">
            <a:spAutoFit/>
          </a:bodyPr>
          <a:lstStyle/>
          <a:p>
            <a:pPr algn="ctr"/>
            <a:r>
              <a:rPr lang="pt-BR" sz="2800" dirty="0">
                <a:latin typeface="Arial Black" panose="020B0A04020102020204" pitchFamily="34" charset="0"/>
              </a:rPr>
              <a:t>1 Reis 17:1</a:t>
            </a:r>
          </a:p>
        </p:txBody>
      </p:sp>
      <p:sp>
        <p:nvSpPr>
          <p:cNvPr id="3" name="CaixaDeTexto 2"/>
          <p:cNvSpPr txBox="1"/>
          <p:nvPr/>
        </p:nvSpPr>
        <p:spPr>
          <a:xfrm>
            <a:off x="4675072" y="1403808"/>
            <a:ext cx="4104456" cy="3539430"/>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“Tão certo como vive o SENHOR, Deus de Israel, perante cuja face estou, nem orvalho nem chuva haverá nestes anos, segundo a minha palavra”</a:t>
            </a:r>
          </a:p>
        </p:txBody>
      </p:sp>
    </p:spTree>
    <p:extLst>
      <p:ext uri="{BB962C8B-B14F-4D97-AF65-F5344CB8AC3E}">
        <p14:creationId xmlns:p14="http://schemas.microsoft.com/office/powerpoint/2010/main" xmlns="" val="15246000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TotalTime>
  <Words>909</Words>
  <Application>Microsoft Office PowerPoint</Application>
  <PresentationFormat>Apresentação na tela (4:3)</PresentationFormat>
  <Paragraphs>42</Paragraphs>
  <Slides>26</Slides>
  <Notes>0</Notes>
  <HiddenSlides>0</HiddenSlides>
  <MMClips>0</MMClips>
  <ScaleCrop>false</ScaleCrop>
  <HeadingPairs>
    <vt:vector size="4" baseType="variant">
      <vt:variant>
        <vt:lpstr>Tema</vt:lpstr>
      </vt:variant>
      <vt:variant>
        <vt:i4>1</vt:i4>
      </vt:variant>
      <vt:variant>
        <vt:lpstr>Títulos de slides</vt:lpstr>
      </vt:variant>
      <vt:variant>
        <vt:i4>26</vt:i4>
      </vt:variant>
    </vt:vector>
  </HeadingPairs>
  <TitlesOfParts>
    <vt:vector size="27"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SM1541-SM1548</dc:title>
  <dc:subject>SM-O GRANDE DEUS DAS COISAS PEQUENAS</dc:subject>
  <dc:creator>Pr. MARCELO AUGUSTO DE CARVALHO</dc:creator>
  <cp:keywords>www.4tons.com</cp:keywords>
  <dc:description>COMÉRCIO PROIBIDO. USO PESSOAL</dc:description>
  <cp:lastModifiedBy>erleni.nemes</cp:lastModifiedBy>
  <cp:revision>23</cp:revision>
  <dcterms:created xsi:type="dcterms:W3CDTF">2014-01-22T02:12:55Z</dcterms:created>
  <dcterms:modified xsi:type="dcterms:W3CDTF">2014-01-29T11:14:48Z</dcterms:modified>
  <cp:category>SM-SEMANA DE MORDOMIA 2014</cp:category>
</cp:coreProperties>
</file>