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037"/>
    <a:srgbClr val="002942"/>
    <a:srgbClr val="FEFDF5"/>
    <a:srgbClr val="F5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6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3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6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02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9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72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4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3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AF60-D14C-420F-A44F-84F28E88FB39}" type="datetimeFigureOut">
              <a:rPr lang="pt-BR" smtClean="0"/>
              <a:t>01/02/2016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7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83280" y="3289951"/>
            <a:ext cx="5760720" cy="212365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isso, 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Entrego minha vida</a:t>
            </a:r>
            <a:endParaRPr lang="pt-BR" sz="44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5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2777" y="522514"/>
            <a:ext cx="74327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TEXTO BÍBLICO: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b="1" baseline="30000" dirty="0" smtClean="0">
                <a:solidFill>
                  <a:schemeClr val="bg1"/>
                </a:solidFill>
              </a:rPr>
              <a:t>“</a:t>
            </a:r>
            <a:r>
              <a:rPr lang="pt-BR" sz="2200" b="1" baseline="300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E, no sexto mês, foi o anjo Gabriel enviado por Deus a uma cidade da Galileia, chamada Nazaré, </a:t>
            </a:r>
            <a:r>
              <a:rPr lang="pt-BR" sz="2200" b="1" baseline="300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a uma virgem desposada com um varão cujo nome era José, da casa de Davi; e o nome da virgem </a:t>
            </a:r>
            <a:r>
              <a:rPr lang="pt-BR" sz="2200" b="1" i="1" dirty="0">
                <a:solidFill>
                  <a:schemeClr val="bg1">
                    <a:lumMod val="85000"/>
                  </a:schemeClr>
                </a:solidFill>
              </a:rPr>
              <a:t>era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 Maria. </a:t>
            </a:r>
            <a:r>
              <a:rPr lang="pt-BR" sz="2200" b="1" baseline="30000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E, entrando o anjo onde ela estava, disse: Salve, agraciada; o Senhor </a:t>
            </a:r>
            <a:r>
              <a:rPr lang="pt-BR" sz="2200" b="1" i="1" dirty="0">
                <a:solidFill>
                  <a:schemeClr val="bg1">
                    <a:lumMod val="85000"/>
                  </a:schemeClr>
                </a:solidFill>
              </a:rPr>
              <a:t>é</a:t>
            </a:r>
            <a:r>
              <a:rPr lang="pt-BR" sz="2200" b="1" dirty="0">
                <a:solidFill>
                  <a:schemeClr val="bg1">
                    <a:lumMod val="85000"/>
                  </a:schemeClr>
                </a:solidFill>
              </a:rPr>
              <a:t> contigo; bendita és tu entre as mulheres</a:t>
            </a:r>
            <a:r>
              <a:rPr lang="pt-BR" sz="22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pt-BR" sz="2200" b="1" baseline="30000" dirty="0">
                <a:solidFill>
                  <a:schemeClr val="bg1"/>
                </a:solidFill>
              </a:rPr>
              <a:t> </a:t>
            </a:r>
            <a:r>
              <a:rPr lang="pt-BR" sz="2200" b="1" dirty="0">
                <a:solidFill>
                  <a:schemeClr val="bg1"/>
                </a:solidFill>
              </a:rPr>
              <a:t>E, vendo-</a:t>
            </a:r>
            <a:r>
              <a:rPr lang="pt-BR" sz="2200" b="1" i="1" dirty="0">
                <a:solidFill>
                  <a:schemeClr val="bg1"/>
                </a:solidFill>
              </a:rPr>
              <a:t>o</a:t>
            </a:r>
            <a:r>
              <a:rPr lang="pt-BR" sz="2200" b="1" dirty="0">
                <a:solidFill>
                  <a:schemeClr val="bg1"/>
                </a:solidFill>
              </a:rPr>
              <a:t> ela, turbou-se muito com aquelas palavras e considerava que saudação seria esta</a:t>
            </a:r>
            <a:r>
              <a:rPr lang="pt-BR" sz="2200" b="1" dirty="0" smtClean="0">
                <a:solidFill>
                  <a:schemeClr val="bg1"/>
                </a:solidFill>
              </a:rPr>
              <a:t>.</a:t>
            </a:r>
            <a:r>
              <a:rPr lang="pt-BR" sz="2200" b="1" baseline="30000" dirty="0">
                <a:solidFill>
                  <a:schemeClr val="bg1"/>
                </a:solidFill>
              </a:rPr>
              <a:t> </a:t>
            </a:r>
            <a:r>
              <a:rPr lang="pt-BR" sz="2200" b="1" dirty="0">
                <a:solidFill>
                  <a:schemeClr val="bg1"/>
                </a:solidFill>
              </a:rPr>
              <a:t>Disse-lhe, então, o anjo: Maria, não temas, porque achaste graça diante de Deus, </a:t>
            </a:r>
            <a:r>
              <a:rPr lang="pt-BR" sz="2200" b="1" baseline="30000" dirty="0">
                <a:solidFill>
                  <a:schemeClr val="bg1"/>
                </a:solidFill>
              </a:rPr>
              <a:t> </a:t>
            </a:r>
            <a:r>
              <a:rPr lang="pt-BR" sz="2200" b="1" dirty="0">
                <a:solidFill>
                  <a:schemeClr val="bg1"/>
                </a:solidFill>
              </a:rPr>
              <a:t>E eis que em teu ventre conceberás, e darás à luz um filho, e </a:t>
            </a:r>
            <a:r>
              <a:rPr lang="pt-BR" sz="2200" b="1" dirty="0" err="1">
                <a:solidFill>
                  <a:schemeClr val="bg1"/>
                </a:solidFill>
              </a:rPr>
              <a:t>pôr-lhe-ás</a:t>
            </a:r>
            <a:r>
              <a:rPr lang="pt-BR" sz="2200" b="1" dirty="0">
                <a:solidFill>
                  <a:schemeClr val="bg1"/>
                </a:solidFill>
              </a:rPr>
              <a:t> </a:t>
            </a:r>
            <a:r>
              <a:rPr lang="pt-BR" sz="2200" b="1" dirty="0">
                <a:solidFill>
                  <a:schemeClr val="bg1">
                    <a:lumMod val="75000"/>
                  </a:schemeClr>
                </a:solidFill>
              </a:rPr>
              <a:t>o nome de Jesus</a:t>
            </a:r>
            <a:r>
              <a:rPr lang="pt-BR" sz="2200" b="1" dirty="0" smtClean="0">
                <a:solidFill>
                  <a:schemeClr val="bg1">
                    <a:lumMod val="75000"/>
                  </a:schemeClr>
                </a:solidFill>
              </a:rPr>
              <a:t>.”</a:t>
            </a:r>
          </a:p>
          <a:p>
            <a:pPr algn="ctr"/>
            <a:endParaRPr lang="pt-BR" sz="22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LUCAS 1:26-31</a:t>
            </a:r>
            <a:endParaRPr lang="pt-BR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5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557304" cy="758279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bg1">
                    <a:lumMod val="75000"/>
                  </a:schemeClr>
                </a:solidFill>
              </a:rPr>
              <a:t>Introdução: Casamentos</a:t>
            </a:r>
            <a:endParaRPr lang="pt-B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32847"/>
            <a:ext cx="7838055" cy="504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2002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75000"/>
                  </a:schemeClr>
                </a:solidFill>
              </a:rPr>
              <a:t>Lições da Experiência de Maria</a:t>
            </a:r>
            <a:endParaRPr lang="pt-B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84216"/>
            <a:ext cx="7886700" cy="254725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BR" sz="3600" dirty="0" smtClean="0">
                <a:solidFill>
                  <a:schemeClr val="bg1">
                    <a:lumMod val="75000"/>
                  </a:schemeClr>
                </a:solidFill>
              </a:rPr>
              <a:t>Maria era tão bem conceituada nas cortes celestiais que recebeu a visita do anjo Gabriel.</a:t>
            </a:r>
          </a:p>
          <a:p>
            <a:pPr marL="514350" indent="-514350">
              <a:buAutoNum type="arabicPeriod"/>
            </a:pPr>
            <a:r>
              <a:rPr lang="pt-BR" sz="3600" dirty="0" smtClean="0">
                <a:solidFill>
                  <a:schemeClr val="bg1">
                    <a:lumMod val="75000"/>
                  </a:schemeClr>
                </a:solidFill>
              </a:rPr>
              <a:t>Para aquela incumbência específica do céu, era preciso ser virgem, e Lucas realça esse fato em relação a Maria.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A despeito da serenidade , solenidade e implicações da tarefa, Gabriel mandou que Maria se alegrasse a chamou de “</a:t>
            </a: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FAVORECIDA</a:t>
            </a:r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”.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clrChange>
              <a:clrFrom>
                <a:srgbClr val="A89D81"/>
              </a:clrFrom>
              <a:clrTo>
                <a:srgbClr val="A89D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75" y="3069771"/>
            <a:ext cx="3955077" cy="3356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1735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Lições da Experiência de Maria</a:t>
            </a:r>
            <a:endParaRPr lang="pt-BR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37797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4. Maria ficou atônita diante da saudação do anjo. A reação de Maria revela sua humildade;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5. Gabriel ordenou que ela não temesse. Para ser mãe Encarnado Filho do Altíssimo, somente uma grande mulher, cheia da graça divina.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pt-BR" dirty="0" smtClean="0">
                <a:solidFill>
                  <a:schemeClr val="bg1"/>
                </a:solidFill>
              </a:rPr>
              <a:t> Maria, ao arrazoar sobre ser mãe, fez uma brilhante e significativa afirmação: “Não tenho relação com homem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algum.” e dessa </a:t>
            </a:r>
            <a:r>
              <a:rPr lang="pt-BR" dirty="0" smtClean="0">
                <a:solidFill>
                  <a:schemeClr val="bg1"/>
                </a:solidFill>
              </a:rPr>
              <a:t>maneira afirmou sua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pureza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Lições da Experiência de Maria</a:t>
            </a:r>
            <a:endParaRPr lang="pt-BR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37797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7. Gabriel Elucida a questão tirando a dúvida de Maria, afirmando que o Espírito Santo viria sobre ela.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8. Ela seria envolvida pelo poder do Altíssimo para receber em seu ventre o Filho de Deus. Ninguém neste mundo recebeu o Espirito Santo como Maria. Sua dotação foi totalmente peculiar.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9. Ela deu </a:t>
            </a:r>
            <a:r>
              <a:rPr lang="pt-BR" dirty="0" smtClean="0">
                <a:solidFill>
                  <a:schemeClr val="bg1"/>
                </a:solidFill>
              </a:rPr>
              <a:t>grand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 prova de coragem e fé. Isso quer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dizer que sua entrega </a:t>
            </a:r>
            <a:r>
              <a:rPr lang="pt-BR" dirty="0" smtClean="0">
                <a:solidFill>
                  <a:schemeClr val="bg1"/>
                </a:solidFill>
              </a:rPr>
              <a:t>foi inc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ondicional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4562856"/>
            <a:ext cx="2770632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134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Lições da Experiência de Maria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459865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10. Quando afirmou: “ que se cumpra em mim conforme a tua palavra”, Maria ofereceu-se em plena confiança à Palavra de Deus. Por isso, aos cuidados do Senhor, ela entregou: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Pergaminho vertical 3"/>
          <p:cNvSpPr/>
          <p:nvPr/>
        </p:nvSpPr>
        <p:spPr>
          <a:xfrm>
            <a:off x="5081410" y="3111596"/>
            <a:ext cx="3368584" cy="3226526"/>
          </a:xfrm>
          <a:prstGeom prst="verticalScroll">
            <a:avLst/>
          </a:prstGeom>
          <a:noFill/>
          <a:ln w="28575">
            <a:solidFill>
              <a:srgbClr val="052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584898" y="3814354"/>
            <a:ext cx="236160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942"/>
                </a:solidFill>
              </a:rPr>
              <a:t>O seu conforto;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942"/>
                </a:solidFill>
              </a:rPr>
              <a:t>A sua paz;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942"/>
                </a:solidFill>
              </a:rPr>
              <a:t>A sua reputação;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942"/>
                </a:solidFill>
              </a:rPr>
              <a:t>O seu nome;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942"/>
                </a:solidFill>
              </a:rPr>
              <a:t>O seu casamento;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942"/>
                </a:solidFill>
              </a:rPr>
              <a:t>O seu corpo;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942"/>
                </a:solidFill>
              </a:rPr>
              <a:t>A sua virgindade.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29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8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134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CONCLUSÃO: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7698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 Na época de Maria as moças casavam-se bem cedo, e a traição, ainda que durante o noivado, poderia resultar em pena de morte;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Tendo em vista que Maria ainda não era casada, uma gravidez certamente, seria mal interpretada;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Mas ainda assim, ela não recuou diante da incumbência celestial;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Maria foi favorecida pelo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céu;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Obediente a Palavra de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Deus;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Foi dotada pelo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Espirito Santo de maneira especial;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Por isso, torno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u-se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mãe do Salvador.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0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83280" y="3289951"/>
            <a:ext cx="5760720" cy="212365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isso, 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Entrego minha vida</a:t>
            </a:r>
            <a:endParaRPr lang="pt-BR" sz="44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8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420</Words>
  <Application>Microsoft Office PowerPoint</Application>
  <PresentationFormat>Apresentação na tela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Introdução: Casamentos</vt:lpstr>
      <vt:lpstr>Lições da Experiência de Maria</vt:lpstr>
      <vt:lpstr>Lições da Experiência de Maria</vt:lpstr>
      <vt:lpstr>Lições da Experiência de Maria</vt:lpstr>
      <vt:lpstr>Lições da Experiência de Maria</vt:lpstr>
      <vt:lpstr>CONCLUSÃO: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SM-A OFERTA SOU EU 2016</dc:subject>
  <dc:creator>Pr. MARCELO AUGUSTO DE CARVALHO</dc:creator>
  <cp:keywords>www.4tons.com</cp:keywords>
  <dc:description>COMÉRCIO PROIBIDO. USO PESSOAL</dc:description>
  <cp:lastModifiedBy>Rafaella Andrade</cp:lastModifiedBy>
  <cp:revision>14</cp:revision>
  <dcterms:created xsi:type="dcterms:W3CDTF">2016-02-01T18:03:43Z</dcterms:created>
  <dcterms:modified xsi:type="dcterms:W3CDTF">2016-02-01T20:49:15Z</dcterms:modified>
  <cp:category>SM-MORDOMIA 2016</cp:category>
</cp:coreProperties>
</file>