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6" r:id="rId5"/>
    <p:sldId id="260" r:id="rId6"/>
    <p:sldId id="259" r:id="rId7"/>
    <p:sldId id="262" r:id="rId8"/>
    <p:sldId id="261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037"/>
    <a:srgbClr val="002942"/>
    <a:srgbClr val="FEFDF5"/>
    <a:srgbClr val="F5E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6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23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69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2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02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9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72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4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9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8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36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AF60-D14C-420F-A44F-84F28E88FB39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268D-CEC9-4C9D-932D-1AAB76409E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75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45155" y="3432826"/>
            <a:ext cx="5760720" cy="212365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>
              <a:rot lat="21077509" lon="935807" rev="20786994"/>
            </a:camera>
            <a:lightRig rig="soft" dir="t"/>
          </a:scene3d>
          <a:sp3d prstMaterial="powder"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‘A OFERTA SOU EU’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Por isso, </a:t>
            </a:r>
          </a:p>
          <a:p>
            <a:pPr algn="ctr"/>
            <a:r>
              <a:rPr lang="pt-BR" sz="4400" b="1" dirty="0">
                <a:ln/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ntrego o que tenho</a:t>
            </a:r>
            <a:endParaRPr lang="pt-BR" sz="44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55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442" y="323760"/>
            <a:ext cx="5234941" cy="77134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CONCLUSÃO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1110343" y="1384663"/>
            <a:ext cx="7067006" cy="757646"/>
          </a:xfrm>
          <a:prstGeom prst="homePlat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As circunstancia em torno do nascimento de Jesus são ricas de lições espirituais e morais;</a:t>
            </a:r>
            <a:endParaRPr lang="pt-BR" b="1" dirty="0"/>
          </a:p>
        </p:txBody>
      </p:sp>
      <p:sp>
        <p:nvSpPr>
          <p:cNvPr id="7" name="Pentágono 6"/>
          <p:cNvSpPr/>
          <p:nvPr/>
        </p:nvSpPr>
        <p:spPr>
          <a:xfrm>
            <a:off x="1098912" y="2431869"/>
            <a:ext cx="7287442" cy="757646"/>
          </a:xfrm>
          <a:prstGeom prst="homePlat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/>
              <a:t>Humanamente falando, a probabilidade de Jesus nascer em Belém era mínima, mas Deus fez cumprir a profecia que indicava o seu nascimento em Belém.</a:t>
            </a:r>
            <a:endParaRPr lang="pt-BR" b="1" dirty="0"/>
          </a:p>
        </p:txBody>
      </p:sp>
      <p:sp>
        <p:nvSpPr>
          <p:cNvPr id="9" name="Pentágono 8"/>
          <p:cNvSpPr/>
          <p:nvPr/>
        </p:nvSpPr>
        <p:spPr>
          <a:xfrm>
            <a:off x="1098912" y="3479075"/>
            <a:ext cx="7067006" cy="757646"/>
          </a:xfrm>
          <a:prstGeom prst="homePlat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Os magos, embora fossem gentios, estavam atentos à voz divina, por isso, Deus os honrou.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1131569" y="4656910"/>
            <a:ext cx="7067006" cy="757646"/>
          </a:xfrm>
          <a:prstGeom prst="homePlat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pt-BR" sz="2000" b="1" dirty="0" smtClean="0">
                <a:solidFill>
                  <a:schemeClr val="bg1"/>
                </a:solidFill>
              </a:rPr>
              <a:t>época do na</a:t>
            </a: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scimento de Jesus foi rica de manifestações sobrenaturais. </a:t>
            </a:r>
            <a:endParaRPr lang="pt-B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1131569" y="5704116"/>
            <a:ext cx="7067006" cy="757646"/>
          </a:xfrm>
          <a:prstGeom prst="homePlat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Deus concedeu dois sinais </a:t>
            </a:r>
            <a:r>
              <a:rPr lang="pt-BR" b="1" dirty="0" smtClean="0">
                <a:solidFill>
                  <a:schemeClr val="bg1"/>
                </a:solidFill>
              </a:rPr>
              <a:t>para 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encontrar o Messias: a estrela e a </a:t>
            </a:r>
            <a:r>
              <a:rPr lang="pt-BR" b="1" dirty="0" smtClean="0">
                <a:solidFill>
                  <a:schemeClr val="bg1"/>
                </a:solidFill>
              </a:rPr>
              <a:t>criança deitada em faixas na manje</a:t>
            </a:r>
            <a:r>
              <a:rPr lang="pt-BR" b="1" dirty="0" smtClean="0">
                <a:solidFill>
                  <a:schemeClr val="bg1">
                    <a:lumMod val="50000"/>
                  </a:schemeClr>
                </a:solidFill>
              </a:rPr>
              <a:t>doura. 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63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83280" y="3289951"/>
            <a:ext cx="5760720" cy="2123658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>
              <a:rot lat="21077509" lon="935807" rev="20786994"/>
            </a:camera>
            <a:lightRig rig="soft" dir="t"/>
          </a:scene3d>
          <a:sp3d prstMaterial="powder">
            <a:bevelT prst="relaxedInse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‘A OFERTA SOU EU’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Por isso, </a:t>
            </a:r>
          </a:p>
          <a:p>
            <a:pPr algn="ctr"/>
            <a:r>
              <a:rPr lang="pt-BR" sz="4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entrego o que tenho.</a:t>
            </a:r>
            <a:endParaRPr lang="pt-BR" sz="44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3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2777" y="522514"/>
            <a:ext cx="76273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TEXTO BÍBLICO: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b="1" baseline="30000" dirty="0" smtClean="0">
                <a:solidFill>
                  <a:schemeClr val="bg1"/>
                </a:solidFill>
              </a:rPr>
              <a:t>“</a:t>
            </a:r>
            <a:r>
              <a:rPr lang="pt-BR" sz="2400" dirty="0" smtClean="0"/>
              <a:t>E</a:t>
            </a:r>
            <a:r>
              <a:rPr lang="pt-BR" sz="2400" dirty="0">
                <a:solidFill>
                  <a:schemeClr val="bg1"/>
                </a:solidFill>
              </a:rPr>
              <a:t>E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tendo nascido Jesus em Belém de Judéia, no tempo do rei Herodes, eis que uns magos vieram do oriente a Jerusalém,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Dizendo: Onde está aquele que é nascido rei dos judeus? porque vimos a sua estrela no oriente, e viemos a adorá-lo.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E o rei Herodes, ouvindo isto, perturbou-se, e toda Jerusalém com ele.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E, congregados todos os príncipes dos sacerdotes, e os escribas do povo, perguntou</a:t>
            </a:r>
            <a:r>
              <a:rPr lang="pt-BR" sz="2400" dirty="0">
                <a:solidFill>
                  <a:schemeClr val="bg1">
                    <a:lumMod val="75000"/>
                  </a:schemeClr>
                </a:solidFill>
              </a:rPr>
              <a:t>-lhes onde havia de nascer </a:t>
            </a:r>
            <a:r>
              <a:rPr lang="pt-BR" sz="2400" dirty="0" smtClean="0">
                <a:solidFill>
                  <a:schemeClr val="bg1">
                    <a:lumMod val="75000"/>
                  </a:schemeClr>
                </a:solidFill>
              </a:rPr>
              <a:t>o Cristo.” (...)</a:t>
            </a:r>
            <a:endParaRPr lang="pt-BR" sz="2200" b="1" dirty="0" smtClean="0">
              <a:solidFill>
                <a:schemeClr val="bg1"/>
              </a:solidFill>
            </a:endParaRPr>
          </a:p>
          <a:p>
            <a:pPr algn="ctr"/>
            <a:endParaRPr lang="pt-BR" sz="2200" b="1" dirty="0">
              <a:solidFill>
                <a:schemeClr val="bg1"/>
              </a:solidFill>
            </a:endParaRPr>
          </a:p>
          <a:p>
            <a:pPr algn="r"/>
            <a:r>
              <a:rPr lang="pt-BR" sz="2200" b="1" dirty="0" smtClean="0">
                <a:solidFill>
                  <a:schemeClr val="bg1">
                    <a:lumMod val="65000"/>
                  </a:schemeClr>
                </a:solidFill>
              </a:rPr>
              <a:t>Mateus 2</a:t>
            </a:r>
            <a:endParaRPr lang="pt-BR" sz="2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53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557304" cy="758279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bg1">
                    <a:lumMod val="75000"/>
                  </a:schemeClr>
                </a:solidFill>
              </a:rPr>
              <a:t>INTRODUÇÃO: Belém</a:t>
            </a:r>
            <a:endParaRPr lang="pt-BR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2" y="1627724"/>
            <a:ext cx="5448300" cy="409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0"/>
            <a:ext cx="33813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02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162" y="167092"/>
            <a:ext cx="1746341" cy="51117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pt-BR" sz="2800" b="1" i="1" dirty="0" smtClean="0">
                <a:solidFill>
                  <a:schemeClr val="accent1">
                    <a:lumMod val="75000"/>
                  </a:schemeClr>
                </a:solidFill>
              </a:rPr>
              <a:t>Os </a:t>
            </a:r>
            <a:r>
              <a:rPr lang="pt-BR" sz="2800" b="1" i="1" dirty="0" smtClean="0">
                <a:solidFill>
                  <a:schemeClr val="accent1">
                    <a:lumMod val="75000"/>
                  </a:schemeClr>
                </a:solidFill>
              </a:rPr>
              <a:t>Magos</a:t>
            </a:r>
            <a:endParaRPr lang="pt-BR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6" y="1693928"/>
            <a:ext cx="6165850" cy="4020134"/>
          </a:xfrm>
        </p:spPr>
      </p:pic>
      <p:sp>
        <p:nvSpPr>
          <p:cNvPr id="7" name="CaixaDeTexto 6"/>
          <p:cNvSpPr txBox="1"/>
          <p:nvPr/>
        </p:nvSpPr>
        <p:spPr>
          <a:xfrm>
            <a:off x="542925" y="678265"/>
            <a:ext cx="7934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Estudiosos da astronomia em seu tempo. Eram observadores da Profecia bíblica e faziam parte de um grupo, que embora não sendo integrantes do povo escolhido, foram receptáculos da comunicação celestial.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2925" y="5857875"/>
            <a:ext cx="793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Compreenderam que aquela estrela diferente, representava uma indicação, através da qual, localizar o menino Deus, o Messias.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89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bg1">
                    <a:lumMod val="75000"/>
                  </a:schemeClr>
                </a:solidFill>
              </a:rPr>
              <a:t>Os Magos</a:t>
            </a:r>
            <a:endParaRPr lang="pt-BR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084217"/>
            <a:ext cx="7886700" cy="2481944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Conheciam o livro de Miquéias, além do Pentateuco e, talvez, a profecia das 70 semanas de Daniel 9.</a:t>
            </a:r>
          </a:p>
          <a:p>
            <a:pPr marL="514350" indent="-514350" algn="just">
              <a:buAutoNum type="arabicPeriod"/>
            </a:pP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Receberam informações por meio sobrenatural, tendo em vista que foram alertados em sonhos para não retornarem a Herodes. Além disso estavam vivendo a “plenitude dos tempos”, período marcado com a ocorrência de sonhos e visõe</a:t>
            </a:r>
            <a:r>
              <a:rPr lang="pt-BR" sz="3600" dirty="0" smtClean="0">
                <a:solidFill>
                  <a:schemeClr val="bg1">
                    <a:lumMod val="85000"/>
                  </a:schemeClr>
                </a:solidFill>
              </a:rPr>
              <a:t>s proféticas.</a:t>
            </a:r>
            <a:endParaRPr lang="pt-BR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11" y="3931918"/>
            <a:ext cx="2576104" cy="28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35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Exemplos:</a:t>
            </a:r>
            <a:endParaRPr lang="pt-BR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37797"/>
            <a:ext cx="7886700" cy="262880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A visão de Zacarias – Lucas 1:8-13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A visão de Maria – Lucas 1:26-35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 Mateus 1:18-35 – O anjo do Senhor comunicando a José a concepção do Messias, através de sua noiva, Maria. E ainda informou o nome da criança, sua índole e missão.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57306" y="3618411"/>
            <a:ext cx="39580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Lucas 2:8-14 – Homens humildes e sinceros dentre o povo escolhido, também foram contemplados com a visão celestial.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909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Dois Grandes Sinais</a:t>
            </a:r>
            <a:endParaRPr lang="pt-BR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237797"/>
            <a:ext cx="7886700" cy="4351338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pt-BR" dirty="0" smtClean="0">
                <a:solidFill>
                  <a:srgbClr val="FF0000"/>
                </a:solidFill>
              </a:rPr>
              <a:t>estrela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, que se desfez depois do anuncio aos pastores, pois era um séquito de anjos que retornou ao céu depois do anuncio.</a:t>
            </a:r>
            <a:endParaRPr lang="pt-BR" dirty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pt-BR" dirty="0" smtClean="0">
                <a:solidFill>
                  <a:srgbClr val="FF0000"/>
                </a:solidFill>
              </a:rPr>
              <a:t> criança</a:t>
            </a:r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deitada em faixas numa manjedoura</a:t>
            </a:r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. O que tornou esse fato um sinal, foi um Rei, o maior de todos os reis, nascer num estábulo.</a:t>
            </a:r>
            <a:endParaRPr lang="pt-BR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73" y="4204472"/>
            <a:ext cx="3961897" cy="276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92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3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Nazaré</a:t>
            </a:r>
            <a:endParaRPr lang="pt-BR" sz="3600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2623515"/>
            <a:ext cx="5760719" cy="4143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352697" y="805993"/>
            <a:ext cx="8438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</a:rPr>
              <a:t>	Um lugar desdenhado, sem qualquer razão para se destacado, a não ser por sua falta de importância. Os seus habitantes estavam em contato com estrangeiros ou gentios, seus vizinhos, razão pela qual a aristocracia judaica olhava com preconceito a seus habitantes.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8" name="Retângulo com Canto Diagonal Aparado 7"/>
          <p:cNvSpPr/>
          <p:nvPr/>
        </p:nvSpPr>
        <p:spPr>
          <a:xfrm>
            <a:off x="6021977" y="3088523"/>
            <a:ext cx="2769326" cy="2946516"/>
          </a:xfrm>
          <a:prstGeom prst="snip2Diag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2000" b="1" dirty="0" smtClean="0">
                <a:ln/>
                <a:solidFill>
                  <a:schemeClr val="tx1"/>
                </a:solidFill>
              </a:rPr>
              <a:t>Mesmo depois de ascender ao Céu, Jesus se identificou como  “o nazareno”, pois a pobreza e a simplicidade representavam um “sinal” indicativo do verdadeiro Messias</a:t>
            </a:r>
            <a:endParaRPr lang="pt-BR" sz="20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8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716" y="323760"/>
            <a:ext cx="7886700" cy="77134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OFERTA DE CADA PERSONAGEM</a:t>
            </a:r>
            <a:endParaRPr lang="pt-BR" sz="3600" dirty="0"/>
          </a:p>
        </p:txBody>
      </p:sp>
      <p:sp>
        <p:nvSpPr>
          <p:cNvPr id="4" name="Seta para a direita 3"/>
          <p:cNvSpPr/>
          <p:nvPr/>
        </p:nvSpPr>
        <p:spPr>
          <a:xfrm>
            <a:off x="1197426" y="2780211"/>
            <a:ext cx="7302137" cy="1345474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/>
              <a:t>OS PASTORES – deram testemunho divulgando as “boas-novas” (evangelho) e deram seu louvor.</a:t>
            </a:r>
            <a:endParaRPr lang="pt-BR" sz="2200" dirty="0"/>
          </a:p>
        </p:txBody>
      </p:sp>
      <p:sp>
        <p:nvSpPr>
          <p:cNvPr id="5" name="Seta para a direita 4"/>
          <p:cNvSpPr/>
          <p:nvPr/>
        </p:nvSpPr>
        <p:spPr>
          <a:xfrm>
            <a:off x="1197428" y="1171303"/>
            <a:ext cx="7302137" cy="1345474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BELÉM – deu o Pão do Céu.</a:t>
            </a:r>
            <a:endParaRPr lang="pt-BR" sz="2400" dirty="0"/>
          </a:p>
        </p:txBody>
      </p:sp>
      <p:sp>
        <p:nvSpPr>
          <p:cNvPr id="6" name="Seta para a direita 5"/>
          <p:cNvSpPr/>
          <p:nvPr/>
        </p:nvSpPr>
        <p:spPr>
          <a:xfrm>
            <a:off x="1197426" y="3984171"/>
            <a:ext cx="7302137" cy="2582091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OS MAGOS – No ouro – 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reconheceram a nobreza da divindade, a </a:t>
            </a:r>
            <a:r>
              <a:rPr lang="pt-BR" b="1" dirty="0" smtClean="0">
                <a:solidFill>
                  <a:schemeClr val="bg1"/>
                </a:solidFill>
              </a:rPr>
              <a:t>perfeição e pureza 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de Jesus. No Incenso -  identificaram Jesus como </a:t>
            </a:r>
            <a:r>
              <a:rPr lang="pt-BR" b="1" dirty="0" smtClean="0">
                <a:solidFill>
                  <a:schemeClr val="bg1"/>
                </a:solidFill>
              </a:rPr>
              <a:t>o intercessor da 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humanidade, cuja intercessão sobe ao para o Pai, </a:t>
            </a:r>
            <a:r>
              <a:rPr lang="pt-BR" b="1" dirty="0" smtClean="0">
                <a:solidFill>
                  <a:schemeClr val="bg1"/>
                </a:solidFill>
              </a:rPr>
              <a:t>como aroma 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suave. Na mirra. – contemplaram um aspecto </a:t>
            </a:r>
            <a:r>
              <a:rPr lang="pt-BR" b="1" dirty="0" smtClean="0">
                <a:solidFill>
                  <a:schemeClr val="bg1"/>
                </a:solidFill>
              </a:rPr>
              <a:t>fundamental da experiência 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messiânica, o sofrimento.</a:t>
            </a:r>
            <a:endParaRPr lang="pt-BR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0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528</Words>
  <Application>Microsoft Office PowerPoint</Application>
  <PresentationFormat>Apresentação na tela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INTRODUÇÃO: Belém</vt:lpstr>
      <vt:lpstr>Os Magos</vt:lpstr>
      <vt:lpstr>Os Magos</vt:lpstr>
      <vt:lpstr>Exemplos:</vt:lpstr>
      <vt:lpstr>Dois Grandes Sinais</vt:lpstr>
      <vt:lpstr>Nazaré</vt:lpstr>
      <vt:lpstr>OFERTA DE CADA PERSONAGEM</vt:lpstr>
      <vt:lpstr>CONCLUSÃO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SM-A OFERTA SOU EU 2016</dc:subject>
  <dc:creator>Pr. MARCELO AUGUSTO DE CARVALHO</dc:creator>
  <cp:keywords>www.4tons.com</cp:keywords>
  <dc:description>COMÉRCIO PROIBIDO. USO PESSOAL</dc:description>
  <cp:lastModifiedBy>Rafaella Andrade</cp:lastModifiedBy>
  <cp:revision>34</cp:revision>
  <dcterms:created xsi:type="dcterms:W3CDTF">2016-02-01T18:03:43Z</dcterms:created>
  <dcterms:modified xsi:type="dcterms:W3CDTF">2016-02-02T19:20:27Z</dcterms:modified>
  <cp:category>SM-MORDOMIA 2016</cp:category>
</cp:coreProperties>
</file>