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8" r:id="rId8"/>
    <p:sldId id="264" r:id="rId9"/>
    <p:sldId id="269" r:id="rId10"/>
    <p:sldId id="270" r:id="rId11"/>
    <p:sldId id="271" r:id="rId12"/>
    <p:sldId id="267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37"/>
    <a:srgbClr val="002942"/>
    <a:srgbClr val="FEFDF5"/>
    <a:srgbClr val="F5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F60-D14C-420F-A44F-84F28E88FB39}" type="datetimeFigureOut">
              <a:rPr lang="pt-BR" smtClean="0"/>
              <a:t>03/02/2016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5155" y="3432826"/>
            <a:ext cx="5760720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>
                <a:ln/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ntrego 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minha gratidão</a:t>
            </a:r>
          </a:p>
        </p:txBody>
      </p:sp>
    </p:spTree>
    <p:extLst>
      <p:ext uri="{BB962C8B-B14F-4D97-AF65-F5344CB8AC3E}">
        <p14:creationId xmlns:p14="http://schemas.microsoft.com/office/powerpoint/2010/main" val="120135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6750" y="384176"/>
            <a:ext cx="7886700" cy="5968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</a:rPr>
              <a:t>O leito do paralítico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9650" y="1238250"/>
            <a:ext cx="720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 smtClean="0">
                <a:solidFill>
                  <a:srgbClr val="92D050"/>
                </a:solidFill>
              </a:rPr>
              <a:t>Diferente do que possa parecer, o leito do paralítico era um objeto fácil de carregar, e não constituía nenhum esforço exagerado que viesse caracterizar uma carga, cujo manuseio e transporte constituísse quebra do sábado.</a:t>
            </a:r>
          </a:p>
          <a:p>
            <a:pPr algn="ctr" fontAlgn="base"/>
            <a:r>
              <a:rPr lang="pt-BR" sz="2000" dirty="0" smtClean="0">
                <a:solidFill>
                  <a:srgbClr val="92D050"/>
                </a:solidFill>
              </a:rPr>
              <a:t>“ O reestabelecido paralítico curvou-se para apanhar seu leito, que era apenas uma esteira e um cobertor.”(Desejado de Todas as Nações, p. 203)</a:t>
            </a:r>
            <a:endParaRPr lang="pt-BR" sz="2000" dirty="0">
              <a:solidFill>
                <a:srgbClr val="92D050"/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  <p:pic>
        <p:nvPicPr>
          <p:cNvPr id="5123" name="Picture 3" descr="http://1.bp.blogspot.com/-Vmy58ZE9bro/VTbMtGDcxdI/AAAAAAAAVTs/XrTE5A2LEBk/s1600/Imagem%2B1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30" y="3867150"/>
            <a:ext cx="3894001" cy="280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5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825" y="422276"/>
            <a:ext cx="8705850" cy="59689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 advertência de Jesus ao homem curado</a:t>
            </a:r>
            <a:endParaRPr lang="pt-BR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3412" y="1266825"/>
            <a:ext cx="7686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“Mais tarde, Jesus o encontrou no templo e disse: olha que já estás curado; não peques mais, para que não te suceda coisa pior” (João 5:14)</a:t>
            </a:r>
          </a:p>
          <a:p>
            <a:pPr algn="ctr" fontAlgn="base"/>
            <a:endParaRPr lang="pt-BR" sz="2000" dirty="0">
              <a:solidFill>
                <a:srgbClr val="92D050"/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81250" y="2152650"/>
            <a:ext cx="310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Lições preponderantes:</a:t>
            </a:r>
            <a:endParaRPr lang="pt-B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ergaminho horizontal 4"/>
          <p:cNvSpPr/>
          <p:nvPr/>
        </p:nvSpPr>
        <p:spPr>
          <a:xfrm>
            <a:off x="3645828" y="2733675"/>
            <a:ext cx="5002872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transgressão das leis da saúde resultam em doenças.</a:t>
            </a:r>
            <a:endParaRPr lang="pt-BR" dirty="0"/>
          </a:p>
        </p:txBody>
      </p:sp>
      <p:sp>
        <p:nvSpPr>
          <p:cNvPr id="6" name="Pergaminho horizontal 5"/>
          <p:cNvSpPr/>
          <p:nvPr/>
        </p:nvSpPr>
        <p:spPr>
          <a:xfrm>
            <a:off x="3645828" y="4724400"/>
            <a:ext cx="5210175" cy="13620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Homem curado foi ao templo louvar a Deus.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98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442" y="323760"/>
            <a:ext cx="5234941" cy="771343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CONCLUSÃO</a:t>
            </a:r>
            <a:endParaRPr lang="pt-BR" sz="3600" b="1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97575" y="1404528"/>
            <a:ext cx="8660674" cy="4410075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Jesus não foi ao tanque por acaso, ele queria curar a todos os sofredores que ali se encontravam, mas, devido ao legalismo dos líderes judaicos que havia feito do sábado um fardo pesado, curou apenas o mais necessitado. Porém, ao mesmo tempo, fez da ocasião uma oportunidade para reprovar a atitude legalística dos fariseus e demonstrar sua filiação ao Pai.</a:t>
            </a:r>
            <a:endParaRPr lang="pt-BR" sz="2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13463" y="3289951"/>
            <a:ext cx="5930537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entrego minha gratidão.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3202" y="274864"/>
            <a:ext cx="76273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TEXTO BÍBLICO: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baseline="30000" dirty="0" smtClean="0">
                <a:solidFill>
                  <a:schemeClr val="bg1"/>
                </a:solidFill>
              </a:rPr>
              <a:t>“</a:t>
            </a:r>
            <a:r>
              <a:rPr lang="pt-BR" sz="2400" dirty="0">
                <a:solidFill>
                  <a:schemeClr val="bg1"/>
                </a:solidFill>
              </a:rPr>
              <a:t>Ora, em Jerusalém há, próximo à porta das ovelhas, um tanque, chamado em hebreu </a:t>
            </a:r>
            <a:r>
              <a:rPr lang="pt-BR" sz="2400" dirty="0" err="1">
                <a:solidFill>
                  <a:schemeClr val="bg1"/>
                </a:solidFill>
              </a:rPr>
              <a:t>Betesda</a:t>
            </a:r>
            <a:r>
              <a:rPr lang="pt-BR" sz="2400" dirty="0">
                <a:solidFill>
                  <a:schemeClr val="bg1"/>
                </a:solidFill>
              </a:rPr>
              <a:t>, o qual tem cinco alpendres.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Nestes jazia grande multidão de enfermos, cegos, mancos e ressicados, esperando o movimento da água.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Porquanto um anjo descia em certo tempo ao tanque, e agitava a água; e o primeiro que ali descia, depois do movimento da água, sarava de qualquer enfermidade que tivesse.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E estava ali um homem que, h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avia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trinta e oito anos, se </a:t>
            </a:r>
            <a:r>
              <a:rPr lang="pt-BR" sz="2400" dirty="0">
                <a:solidFill>
                  <a:schemeClr val="bg1"/>
                </a:solidFill>
              </a:rPr>
              <a:t>achava enf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ermo.</a:t>
            </a:r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endParaRPr lang="pt-BR" sz="2200" b="1" dirty="0">
              <a:solidFill>
                <a:schemeClr val="bg1"/>
              </a:solidFill>
            </a:endParaRPr>
          </a:p>
          <a:p>
            <a:pPr algn="r"/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</a:rPr>
              <a:t>João 5:2-5</a:t>
            </a:r>
            <a:endParaRPr lang="pt-BR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365127"/>
            <a:ext cx="5364752" cy="758279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</a:rPr>
              <a:t>BETESDA – Casa da Misericórdia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6" y="1339056"/>
            <a:ext cx="6461624" cy="4846218"/>
          </a:xfrm>
        </p:spPr>
      </p:pic>
    </p:spTree>
    <p:extLst>
      <p:ext uri="{BB962C8B-B14F-4D97-AF65-F5344CB8AC3E}">
        <p14:creationId xmlns:p14="http://schemas.microsoft.com/office/powerpoint/2010/main" val="49200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Concepções e Crenças ligadas ao tanque</a:t>
            </a:r>
            <a:endParaRPr lang="pt-B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84217"/>
            <a:ext cx="7886700" cy="2481944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A água de qualidade desprezível era atribuída aos demônios, enquanto a água com qualidade terapêutica, aos anjos bons.</a:t>
            </a:r>
          </a:p>
          <a:p>
            <a:pPr marL="514350" indent="-5143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A água utilizada nos sacrifícios do templo era escoada ali, o que fazia do tanque um lugar especial.</a:t>
            </a:r>
          </a:p>
          <a:p>
            <a:pPr marL="514350" indent="-5143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Um anjo periodicamente curava um doente ao agitar a água.</a:t>
            </a: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Razões pelas quais Jesus estava no tanque naquele dia:</a:t>
            </a:r>
            <a:endParaRPr lang="pt-BR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262880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Para efetuar aquela única cura.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Para chamar a atenção dos líderes judaicos quanto à sua filiação com o Pai.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Para dar a observância do sábado a sua dignidade perdida.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3619499"/>
            <a:ext cx="3545176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Razões segundo Ellen White: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26765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00B0F0"/>
                </a:solidFill>
              </a:rPr>
              <a:t>“Por </a:t>
            </a:r>
            <a:r>
              <a:rPr lang="pt-BR" dirty="0">
                <a:solidFill>
                  <a:srgbClr val="00B0F0"/>
                </a:solidFill>
              </a:rPr>
              <a:t>tal forma haviam os judeus pervertido a lei, que a tornavam um jugo de servidão. Suas exigências destituídas de significado eram um provérbio entre as outras nações. Especialmente havia o sábado sido cercado de toda espécie de restrições destituídas de senso. Não lhes era um deleite o santo dia do Senhor, digno de honra. Os escribas e fariseus lhe tinham tornado a observância intolerável fardo</a:t>
            </a:r>
            <a:r>
              <a:rPr lang="pt-BR" dirty="0" smtClean="0">
                <a:solidFill>
                  <a:srgbClr val="00B0F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 smtClean="0">
                <a:solidFill>
                  <a:srgbClr val="00B0F0"/>
                </a:solidFill>
              </a:rPr>
              <a:t>Desejado de Todas as Nações, p. 204.</a:t>
            </a:r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museulinguaportuguesa.org.br/wp-content/uploads/2015/12/1-um-num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44" y="34468"/>
            <a:ext cx="1297781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</a:rPr>
              <a:t>Razões segundo Ellen White:</a:t>
            </a:r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28650" y="129595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00B0F0"/>
                </a:solidFill>
              </a:rPr>
              <a:t> Ele viera para libertar o sábado daquelas enfadonhas exigências que o haviam tornado uma maldição em vez de </a:t>
            </a:r>
            <a:r>
              <a:rPr lang="pt-BR" dirty="0" smtClean="0">
                <a:solidFill>
                  <a:srgbClr val="00B0F0"/>
                </a:solidFill>
              </a:rPr>
              <a:t>bênção. Por </a:t>
            </a:r>
            <a:r>
              <a:rPr lang="pt-BR" dirty="0">
                <a:solidFill>
                  <a:srgbClr val="00B0F0"/>
                </a:solidFill>
              </a:rPr>
              <a:t>isso escolhera o sábado para nele realizar a cura de </a:t>
            </a:r>
            <a:r>
              <a:rPr lang="pt-BR" dirty="0" err="1">
                <a:solidFill>
                  <a:srgbClr val="00B0F0"/>
                </a:solidFill>
              </a:rPr>
              <a:t>Betesda</a:t>
            </a:r>
            <a:r>
              <a:rPr lang="pt-BR" dirty="0">
                <a:solidFill>
                  <a:srgbClr val="00B0F0"/>
                </a:solidFill>
              </a:rPr>
              <a:t>. Poderia haver curado o enfermo igualmente em qualquer outro dia da semana; ou simplesmente tê-lo curado, sem lhe dizer que levasse a cama. Isto, porém, não Lhe teria proporcionado a oportunidade que desejava.</a:t>
            </a:r>
            <a:r>
              <a:rPr lang="pt-BR" dirty="0"/>
              <a:t> 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>
                <a:solidFill>
                  <a:srgbClr val="00B0F0"/>
                </a:solidFill>
              </a:rPr>
              <a:t>Desejado de Todas as Nações, p. </a:t>
            </a:r>
            <a:r>
              <a:rPr lang="pt-BR" dirty="0" smtClean="0">
                <a:solidFill>
                  <a:srgbClr val="00B0F0"/>
                </a:solidFill>
              </a:rPr>
              <a:t>137.</a:t>
            </a:r>
            <a:endParaRPr lang="pt-BR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052" name="Picture 4" descr="http://hirportal.sikerado.hu/images/kep/201312/kett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6292"/>
            <a:ext cx="984249" cy="9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9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6750" y="384176"/>
            <a:ext cx="7886700" cy="5968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</a:rPr>
              <a:t>Encontro de Jesus com o paralítico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" y="1238250"/>
            <a:ext cx="83471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400" dirty="0">
                <a:solidFill>
                  <a:srgbClr val="92D050"/>
                </a:solidFill>
              </a:rPr>
              <a:t>Jesus não pediu a esse sofredor que tivesse fé </a:t>
            </a:r>
            <a:r>
              <a:rPr lang="pt-BR" sz="2400" dirty="0" err="1">
                <a:solidFill>
                  <a:srgbClr val="92D050"/>
                </a:solidFill>
              </a:rPr>
              <a:t>nEle</a:t>
            </a:r>
            <a:r>
              <a:rPr lang="pt-BR" sz="2400" dirty="0">
                <a:solidFill>
                  <a:srgbClr val="92D050"/>
                </a:solidFill>
              </a:rPr>
              <a:t>. Diz simplesmente: "Levanta-te, toma a tua cama, e anda." João 5:8. A fé do homem</a:t>
            </a:r>
            <a:r>
              <a:rPr lang="pt-BR" sz="2400" dirty="0" smtClean="0">
                <a:solidFill>
                  <a:srgbClr val="92D050"/>
                </a:solidFill>
              </a:rPr>
              <a:t>, </a:t>
            </a:r>
            <a:r>
              <a:rPr lang="pt-BR" sz="2400" dirty="0">
                <a:solidFill>
                  <a:srgbClr val="92D050"/>
                </a:solidFill>
              </a:rPr>
              <a:t>todavia, apodera-se daquelas palavras. Cada nervo e músculo vibra de nova vida, e a energia da saúde enche-lhe os membros paralisados. Sem duvidar, determina-se a obedecer à ordem de Cristo, e todos os músculos obedecem-lhe à vontade. Pondo-se repentinamente de pé, sente-se um homem no gozo de suas atividades.</a:t>
            </a:r>
          </a:p>
          <a:p>
            <a:pPr algn="ctr" fontAlgn="base"/>
            <a:r>
              <a:rPr lang="pt-BR" sz="2400" dirty="0">
                <a:solidFill>
                  <a:srgbClr val="92D050"/>
                </a:solidFill>
              </a:rPr>
              <a:t>Jesus não lhe dera nenhuma certeza de auxílio divino. O homem se podia haver detido a duvidar, perdendo a única oportunidade de cura. Creu, porém, na Palavra de Cristo, e agindo sobre ela, recebeu a força.</a:t>
            </a:r>
          </a:p>
          <a:p>
            <a:pPr algn="ctr"/>
            <a:r>
              <a:rPr lang="pt-BR" sz="2400" dirty="0">
                <a:solidFill>
                  <a:srgbClr val="92D050"/>
                </a:solidFill>
              </a:rPr>
              <a:t>Desejado de Todas as Nações, p. </a:t>
            </a:r>
            <a:r>
              <a:rPr lang="pt-BR" sz="2400" dirty="0" smtClean="0">
                <a:solidFill>
                  <a:srgbClr val="92D050"/>
                </a:solidFill>
              </a:rPr>
              <a:t>2012-203.</a:t>
            </a:r>
            <a:endParaRPr lang="pt-BR" sz="2400" dirty="0">
              <a:solidFill>
                <a:srgbClr val="92D050"/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6750" y="384176"/>
            <a:ext cx="7886700" cy="5968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</a:rPr>
              <a:t>A ordem de Jesus ao paralítico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9650" y="1238250"/>
            <a:ext cx="7200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dirty="0" smtClean="0">
                <a:solidFill>
                  <a:srgbClr val="92D050"/>
                </a:solidFill>
              </a:rPr>
              <a:t>“ Levanta-te, toma o teu leito e anda.” </a:t>
            </a:r>
          </a:p>
          <a:p>
            <a:pPr algn="ctr" fontAlgn="base"/>
            <a:r>
              <a:rPr lang="pt-BR" sz="2000" dirty="0" smtClean="0">
                <a:solidFill>
                  <a:srgbClr val="92D050"/>
                </a:solidFill>
              </a:rPr>
              <a:t>Existe nessa frase imperativa, uma semelhança com as palavras proferidas ao morto Lázaro, que da inconsciência saiu para a vida. Lázaro ouviu, a despeito de estar morto e saiu da morte para a vida. O paralítico, também ouviu e mesmo sem evidências, creu, e saiu da inércia para uma vida dinâmica de louvor a Deus. Assim como ocorreu com Lázaro, o Senhor não o tocou, apenas operou por meio de Sua Palavra. </a:t>
            </a:r>
            <a:endParaRPr lang="pt-BR" sz="2000" dirty="0">
              <a:solidFill>
                <a:srgbClr val="92D050"/>
              </a:solidFill>
            </a:endParaRPr>
          </a:p>
          <a:p>
            <a:pPr algn="ctr"/>
            <a:endParaRPr lang="pt-BR" sz="2000" dirty="0">
              <a:solidFill>
                <a:srgbClr val="92D050"/>
              </a:solidFill>
            </a:endParaRPr>
          </a:p>
        </p:txBody>
      </p:sp>
      <p:pic>
        <p:nvPicPr>
          <p:cNvPr id="4103" name="Picture 7" descr="https://www.lds.org/bc/content/shared/content/images/gospel-library/manual/36618/36618_all_027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41" y="3751305"/>
            <a:ext cx="3453810" cy="260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710</Words>
  <Application>Microsoft Office PowerPoint</Application>
  <PresentationFormat>Apresentação na tela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BETESDA – Casa da Misericórdia</vt:lpstr>
      <vt:lpstr>Concepções e Crenças ligadas ao tanque</vt:lpstr>
      <vt:lpstr>Razões pelas quais Jesus estava no tanque naquele dia:</vt:lpstr>
      <vt:lpstr>Razões segundo Ellen White:</vt:lpstr>
      <vt:lpstr>Razões segundo Ellen White:</vt:lpstr>
      <vt:lpstr>Encontro de Jesus com o paralítico</vt:lpstr>
      <vt:lpstr>A ordem de Jesus ao paralítico</vt:lpstr>
      <vt:lpstr>O leito do paralítico</vt:lpstr>
      <vt:lpstr>A advertência de Jesus ao homem curado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SM-A OFERTA SOU EU 2016</dc:subject>
  <dc:creator>Pr. MARCELO AUGUSTO DE CARVALHO</dc:creator>
  <cp:keywords>www.4tons.com</cp:keywords>
  <dc:description>COMÉRCIO PROIBIDO. USO PESSOAL</dc:description>
  <cp:lastModifiedBy>Rafaella Andrade</cp:lastModifiedBy>
  <cp:revision>51</cp:revision>
  <dcterms:created xsi:type="dcterms:W3CDTF">2016-02-01T18:03:43Z</dcterms:created>
  <dcterms:modified xsi:type="dcterms:W3CDTF">2016-02-03T20:19:22Z</dcterms:modified>
  <cp:category>SM-MORDOMIA 2016</cp:category>
</cp:coreProperties>
</file>