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1" r:id="rId4"/>
    <p:sldId id="260" r:id="rId5"/>
    <p:sldId id="259" r:id="rId6"/>
    <p:sldId id="272" r:id="rId7"/>
    <p:sldId id="261" r:id="rId8"/>
    <p:sldId id="268" r:id="rId9"/>
    <p:sldId id="267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37"/>
    <a:srgbClr val="002942"/>
    <a:srgbClr val="FEFDF5"/>
    <a:srgbClr val="F5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2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7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3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AF60-D14C-420F-A44F-84F28E88FB39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5155" y="3432826"/>
            <a:ext cx="5760720" cy="280076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, entrego meu passado no presente, para ter um futuro</a:t>
            </a:r>
            <a:endParaRPr lang="pt-BR" sz="4400" b="1" dirty="0" smtClean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13463" y="3289951"/>
            <a:ext cx="5930537" cy="280076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, entrego meu passado no presente, para  ter um futuro</a:t>
            </a:r>
            <a:endParaRPr lang="pt-BR" sz="4400" b="1" dirty="0" smtClean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9956" y="366304"/>
            <a:ext cx="76273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TEXTO BÍBLICO:</a:t>
            </a:r>
          </a:p>
          <a:p>
            <a:endParaRPr lang="pt-BR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 eis que havia ali um homem chamado Zaqueu; e era este um chefe dos publicanos, e era rico.</a:t>
            </a: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 procurava ver quem era Jesus, e não podia, por causa da multidão, pois era de pequena estatura.</a:t>
            </a: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E, correndo adiante, subiu a uma figueira brava para o ver; porque havia de passar por ali.</a:t>
            </a: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 quando Jesus chegou àquele lugar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, olhando para </a:t>
            </a: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cima, viu-o e disse-lhe: 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Zaqueu, desce depressa</a:t>
            </a: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porque hoje me 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convém pousar em tua casa</a:t>
            </a:r>
            <a:r>
              <a:rPr lang="pt-B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pt-B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3600" dirty="0" smtClean="0">
                <a:solidFill>
                  <a:schemeClr val="bg1"/>
                </a:solidFill>
              </a:rPr>
              <a:t>”</a:t>
            </a:r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Lucas 19:2-5</a:t>
            </a:r>
            <a:endParaRPr lang="pt-BR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9956" y="366304"/>
            <a:ext cx="76273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TEXTO BÍBLICO:</a:t>
            </a:r>
          </a:p>
          <a:p>
            <a:endParaRPr lang="pt-BR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E, apressando-se, desceu, e recebeu-o alegremente.</a:t>
            </a: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E, vendo todos isto, murmuravam, dizendo que entrara para ser hóspede de um homem pecador.</a:t>
            </a: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E, levantando-se Zaqueu, disse ao Senhor: Senhor, eis que eu dou aos pobres metade dos meus bens; e, se nalguma coisa tenho defraudado alguém, o restituo quadruplicado.</a:t>
            </a: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 disse-lhe Jesus: Hoje veio a salvação a esta casa, pois também 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este é filho de Abraão.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Porque o Filho do 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homem veio buscar e salvar o que se havia perdido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4">
                    <a:lumMod val="75000"/>
                  </a:schemeClr>
                </a:solidFill>
              </a:rPr>
            </a:br>
            <a:endParaRPr lang="pt-BR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</a:rPr>
              <a:t>Lucas 19:6-10</a:t>
            </a:r>
            <a:endParaRPr lang="pt-B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</a:rPr>
              <a:t>INTRODUÇÃO</a:t>
            </a:r>
            <a:endParaRPr lang="pt-B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84216"/>
            <a:ext cx="7886700" cy="314814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Zaqueu não era uma pessoa comum. Era líder, chefe dos publicanos.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O episódio aparentemente acidental, ocorreu entre um líder publicano e Jesus.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Os fariseus não tinham simpatia pelos publicanos e os consideravam como perdidos.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Jesus demonstra que mesmo os publicanos podem se arrepender e ganhar o reino de Deus.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Zaqueu demonstrou seu arrependimento e contrição ao prometer restituir 4 vezes mais, se a alguém tivesse defraudado.</a:t>
            </a:r>
            <a:endParaRPr lang="pt-BR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 algn="just">
              <a:buAutoNum type="arabicPeriod"/>
            </a:pPr>
            <a:endParaRPr lang="pt-BR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 algn="just">
              <a:buAutoNum type="arabicPeriod"/>
            </a:pPr>
            <a:endParaRPr lang="pt-B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3826926"/>
            <a:ext cx="4385934" cy="282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73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5" y="365126"/>
            <a:ext cx="8181975" cy="7190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Os dois modelos de atitude para com Jesus</a:t>
            </a:r>
            <a:endParaRPr lang="pt-BR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04471"/>
            <a:ext cx="7886700" cy="4439103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AutoNum type="arabicPeriod"/>
            </a:pPr>
            <a:r>
              <a:rPr lang="pt-BR" sz="3200" b="1" dirty="0" smtClean="0">
                <a:solidFill>
                  <a:schemeClr val="accent2"/>
                </a:solidFill>
              </a:rPr>
              <a:t>Os Críticos que o acompanhavam</a:t>
            </a:r>
            <a:r>
              <a:rPr lang="pt-BR" sz="3200" dirty="0" smtClean="0">
                <a:solidFill>
                  <a:schemeClr val="accent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pt-BR" sz="3200" dirty="0" smtClean="0">
                <a:solidFill>
                  <a:schemeClr val="bg1">
                    <a:lumMod val="85000"/>
                  </a:schemeClr>
                </a:solidFill>
              </a:rPr>
              <a:t>“Todos os que viram isto murmuravam, dizendo que Ele se hospedara com homem pecador.”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chemeClr val="accent2"/>
                </a:solidFill>
              </a:rPr>
              <a:t>Ao que tudo indica, levando-se em consideração o contexto, esse “todos” parece referir-se principalmente aos </a:t>
            </a:r>
            <a:r>
              <a:rPr lang="pt-BR" sz="3200" dirty="0" smtClean="0">
                <a:solidFill>
                  <a:schemeClr val="accent2"/>
                </a:solidFill>
              </a:rPr>
              <a:t>fariseus. </a:t>
            </a:r>
            <a:r>
              <a:rPr lang="pt-BR" sz="3200" dirty="0">
                <a:solidFill>
                  <a:schemeClr val="accent2"/>
                </a:solidFill>
              </a:rPr>
              <a:t>Essas conotações explicam as duas principais características dos fariseus: eram </a:t>
            </a:r>
            <a:r>
              <a:rPr lang="pt-BR" sz="3200" b="1" i="1" dirty="0">
                <a:solidFill>
                  <a:schemeClr val="bg1"/>
                </a:solidFill>
              </a:rPr>
              <a:t>separatistas</a:t>
            </a:r>
            <a:r>
              <a:rPr lang="pt-BR" sz="3200" dirty="0">
                <a:solidFill>
                  <a:schemeClr val="accent2"/>
                </a:solidFill>
              </a:rPr>
              <a:t>, tendo em vista a ênfase colocada</a:t>
            </a:r>
            <a:r>
              <a:rPr lang="pt-BR" sz="3200" i="1" dirty="0">
                <a:solidFill>
                  <a:schemeClr val="accent2"/>
                </a:solidFill>
              </a:rPr>
              <a:t> </a:t>
            </a:r>
            <a:r>
              <a:rPr lang="pt-BR" sz="3200" dirty="0">
                <a:solidFill>
                  <a:schemeClr val="accent2"/>
                </a:solidFill>
              </a:rPr>
              <a:t>na observância de rituais de purificação. Eram </a:t>
            </a:r>
            <a:r>
              <a:rPr lang="pt-BR" sz="3200" b="1" i="1" dirty="0">
                <a:solidFill>
                  <a:schemeClr val="bg1"/>
                </a:solidFill>
              </a:rPr>
              <a:t>expositores</a:t>
            </a:r>
            <a:r>
              <a:rPr lang="pt-BR" sz="3200" dirty="0">
                <a:solidFill>
                  <a:schemeClr val="accent2"/>
                </a:solidFill>
              </a:rPr>
              <a:t>, porque encorajavam uma interpretação liberal das Escrituras e adaptavam as suas leis às mutáveis condições de vida, em contraste como os saduceus que aderiam estritamente à letra da Lei.</a:t>
            </a:r>
          </a:p>
          <a:p>
            <a:pPr marL="0" indent="0" algn="ctr">
              <a:buNone/>
            </a:pPr>
            <a:endParaRPr lang="pt-BR" sz="3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5" y="365126"/>
            <a:ext cx="8181975" cy="7190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Os dois modelos de atitude para com Jesus</a:t>
            </a:r>
            <a:endParaRPr lang="pt-BR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04471"/>
            <a:ext cx="7886700" cy="45343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b="1" dirty="0" smtClean="0">
                <a:solidFill>
                  <a:schemeClr val="accent2"/>
                </a:solidFill>
              </a:rPr>
              <a:t>2. Um Criticado que desejava ver Jesus</a:t>
            </a:r>
            <a:r>
              <a:rPr lang="pt-BR" sz="3200" dirty="0" smtClean="0">
                <a:solidFill>
                  <a:schemeClr val="accent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publicanos eram hebreus que cobravam impostos a favor do governo romano. Cobravam o imposto pessoal, o imposto pela terra, pela propriedade, pela importação e exportação, pelo uso do porto, estradas, pontes e portas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dinheiro que passava pelas mãos dos cobradores de impostos era maculado e não podia ser empregado nem como esmola, pois isso, faria o pedinte participar da culpa do publicano. Estes eram considerados impuros pelo constante contato com os gentios, e ofendiam aos judeus ortodoxos porque o seu emprego exigia a contínua quebra do sábado.</a:t>
            </a:r>
          </a:p>
          <a:p>
            <a:pPr marL="0" indent="0" algn="just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3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</a:rPr>
              <a:t>O Modelo Bíblico de Justificação</a:t>
            </a:r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267658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Inclui o Arrependimento</a:t>
            </a:r>
            <a:r>
              <a:rPr lang="pt-BR" dirty="0">
                <a:solidFill>
                  <a:schemeClr val="bg1"/>
                </a:solidFill>
              </a:rPr>
              <a:t>. 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Inclui a Aceitação da Graça </a:t>
            </a:r>
            <a:r>
              <a:rPr lang="pt-BR" b="1" dirty="0" smtClean="0">
                <a:solidFill>
                  <a:schemeClr val="bg1"/>
                </a:solidFill>
              </a:rPr>
              <a:t>Divina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bg1"/>
                </a:solidFill>
              </a:rPr>
              <a:t>Inclui a Declaração Divina em Favor do Pecador</a:t>
            </a:r>
            <a:r>
              <a:rPr lang="pt-BR" dirty="0"/>
              <a:t>. </a:t>
            </a: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19" y="3409949"/>
            <a:ext cx="3624531" cy="303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03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3503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</a:rPr>
              <a:t>Modelo de Relacionamento com Deus</a:t>
            </a:r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28650" y="129595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1. </a:t>
            </a:r>
            <a:r>
              <a:rPr lang="pt-BR" b="1" dirty="0">
                <a:solidFill>
                  <a:schemeClr val="bg1"/>
                </a:solidFill>
              </a:rPr>
              <a:t>É Caracterizado Pela Dependência</a:t>
            </a:r>
            <a:r>
              <a:rPr lang="pt-BR" dirty="0">
                <a:solidFill>
                  <a:schemeClr val="bg1"/>
                </a:solidFill>
              </a:rPr>
              <a:t>. </a:t>
            </a:r>
            <a:endParaRPr lang="pt-B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2. É </a:t>
            </a:r>
            <a:r>
              <a:rPr lang="pt-BR" b="1" dirty="0">
                <a:solidFill>
                  <a:schemeClr val="bg1"/>
                </a:solidFill>
              </a:rPr>
              <a:t>Caracterizado Pela Reverência</a:t>
            </a:r>
            <a:r>
              <a:rPr lang="pt-BR" dirty="0">
                <a:solidFill>
                  <a:schemeClr val="bg1"/>
                </a:solidFill>
              </a:rPr>
              <a:t>. </a:t>
            </a:r>
            <a:endParaRPr lang="pt-B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3. É </a:t>
            </a:r>
            <a:r>
              <a:rPr lang="pt-BR" b="1" dirty="0">
                <a:solidFill>
                  <a:schemeClr val="bg1"/>
                </a:solidFill>
              </a:rPr>
              <a:t>Caracterizado Pela Fé</a:t>
            </a:r>
            <a:r>
              <a:rPr lang="pt-BR" dirty="0">
                <a:solidFill>
                  <a:schemeClr val="bg1"/>
                </a:solidFill>
              </a:rPr>
              <a:t>. </a:t>
            </a:r>
            <a:endParaRPr lang="pt-B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4. É </a:t>
            </a:r>
            <a:r>
              <a:rPr lang="pt-BR" b="1" dirty="0">
                <a:solidFill>
                  <a:schemeClr val="bg1"/>
                </a:solidFill>
              </a:rPr>
              <a:t>Caracterizado Pela Entrega</a:t>
            </a:r>
            <a:r>
              <a:rPr lang="pt-BR" dirty="0">
                <a:solidFill>
                  <a:schemeClr val="bg1"/>
                </a:solidFill>
              </a:rPr>
              <a:t>.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94" y="3047667"/>
            <a:ext cx="3168629" cy="3693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59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442" y="323760"/>
            <a:ext cx="5234941" cy="771343"/>
          </a:xfr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CONCLUSÃO</a:t>
            </a:r>
            <a:endParaRPr lang="pt-BR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uxograma: Processo alternativo 4"/>
          <p:cNvSpPr/>
          <p:nvPr/>
        </p:nvSpPr>
        <p:spPr>
          <a:xfrm>
            <a:off x="542925" y="1628775"/>
            <a:ext cx="3505200" cy="1990725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/>
              <a:t>Zaqueu não era uma pessoa comum, mas um publicano, ou seja, pertencente a uma categoria altamente discriminada pelos compatriotas, especialmente, os fariseus.</a:t>
            </a:r>
          </a:p>
          <a:p>
            <a:pPr algn="ctr"/>
            <a:endParaRPr lang="pt-BR" dirty="0"/>
          </a:p>
        </p:txBody>
      </p:sp>
      <p:sp>
        <p:nvSpPr>
          <p:cNvPr id="7" name="Fluxograma: Processo alternativo 6"/>
          <p:cNvSpPr/>
          <p:nvPr/>
        </p:nvSpPr>
        <p:spPr>
          <a:xfrm>
            <a:off x="542925" y="4076429"/>
            <a:ext cx="3505200" cy="2267222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pt-BR" dirty="0"/>
              <a:t>A narrativa demonstra que, mesmo as pessoas consideradas mais pecadoras, ou que pertençam a uma categoria de baixo nível moral, podem encontrar a salvação em 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Jesus se </a:t>
            </a:r>
            <a:r>
              <a:rPr lang="pt-BR" dirty="0"/>
              <a:t>sinceramente O buscarem.</a:t>
            </a:r>
          </a:p>
          <a:p>
            <a:pPr algn="ctr"/>
            <a:endParaRPr lang="pt-BR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4762500" y="1628774"/>
            <a:ext cx="3505200" cy="1990725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pt-BR" dirty="0"/>
              <a:t>O modelo bíblico de justificação inclui: o arrependimento, a aceitação da graça divina e a declaração divina em favor do pecador.</a:t>
            </a:r>
          </a:p>
          <a:p>
            <a:pPr algn="ctr"/>
            <a:endParaRPr lang="pt-BR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4867275" y="4172490"/>
            <a:ext cx="3505200" cy="1990725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O modelo de relacionamento com Deus, inclui: a dependência, a reverência, a fé e a entrega.</a:t>
            </a:r>
          </a:p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6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448</Words>
  <Application>Microsoft Office PowerPoint</Application>
  <PresentationFormat>Apresentação na tela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INTRODUÇÃO</vt:lpstr>
      <vt:lpstr>Os dois modelos de atitude para com Jesus</vt:lpstr>
      <vt:lpstr>Os dois modelos de atitude para com Jesus</vt:lpstr>
      <vt:lpstr>O Modelo Bíblico de Justificação</vt:lpstr>
      <vt:lpstr>Modelo de Relacionamento com Deus</vt:lpstr>
      <vt:lpstr>CONCLUSÃO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SM-A OFERTA SOU EU 2016</dc:subject>
  <dc:creator>Pr. MARCELO AUGUSTO DE CARVALHO</dc:creator>
  <cp:keywords>www.4tons.com</cp:keywords>
  <dc:description>COMÉRCIO PROIBIDO. USO PESSOAL</dc:description>
  <cp:lastModifiedBy>Rafaella Andrade</cp:lastModifiedBy>
  <cp:revision>71</cp:revision>
  <dcterms:created xsi:type="dcterms:W3CDTF">2016-02-01T18:03:43Z</dcterms:created>
  <dcterms:modified xsi:type="dcterms:W3CDTF">2016-02-04T15:56:44Z</dcterms:modified>
  <cp:category>SM-MORDOMIA 2016</cp:category>
</cp:coreProperties>
</file>