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0" r:id="rId4"/>
    <p:sldId id="259" r:id="rId5"/>
    <p:sldId id="272" r:id="rId6"/>
    <p:sldId id="261" r:id="rId7"/>
    <p:sldId id="268" r:id="rId8"/>
    <p:sldId id="273" r:id="rId9"/>
    <p:sldId id="267" r:id="rId10"/>
    <p:sldId id="265"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037"/>
    <a:srgbClr val="002942"/>
    <a:srgbClr val="FEFDF5"/>
    <a:srgbClr val="F5E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960AF60-D14C-420F-A44F-84F28E88FB39}" type="datetimeFigureOut">
              <a:rPr lang="pt-BR" smtClean="0"/>
              <a:t>04/02/2016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38906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960AF60-D14C-420F-A44F-84F28E88FB39}" type="datetimeFigureOut">
              <a:rPr lang="pt-BR" smtClean="0"/>
              <a:t>04/02/2016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66723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960AF60-D14C-420F-A44F-84F28E88FB39}" type="datetimeFigureOut">
              <a:rPr lang="pt-BR" smtClean="0"/>
              <a:t>04/02/2016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93369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960AF60-D14C-420F-A44F-84F28E88FB39}" type="datetimeFigureOut">
              <a:rPr lang="pt-BR" smtClean="0"/>
              <a:t>04/02/2016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40262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960AF60-D14C-420F-A44F-84F28E88FB39}" type="datetimeFigureOut">
              <a:rPr lang="pt-BR" smtClean="0"/>
              <a:t>04/02/2016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88902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960AF60-D14C-420F-A44F-84F28E88FB39}" type="datetimeFigureOut">
              <a:rPr lang="pt-BR" smtClean="0"/>
              <a:t>04/02/2016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1689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960AF60-D14C-420F-A44F-84F28E88FB39}" type="datetimeFigureOut">
              <a:rPr lang="pt-BR" smtClean="0"/>
              <a:t>04/02/2016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57172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960AF60-D14C-420F-A44F-84F28E88FB39}" type="datetimeFigureOut">
              <a:rPr lang="pt-BR" smtClean="0"/>
              <a:t>04/02/2016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01746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0AF60-D14C-420F-A44F-84F28E88FB39}" type="datetimeFigureOut">
              <a:rPr lang="pt-BR" smtClean="0"/>
              <a:t>04/02/2016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185679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960AF60-D14C-420F-A44F-84F28E88FB39}" type="datetimeFigureOut">
              <a:rPr lang="pt-BR" smtClean="0"/>
              <a:t>04/02/2016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81148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960AF60-D14C-420F-A44F-84F28E88FB39}" type="datetimeFigureOut">
              <a:rPr lang="pt-BR" smtClean="0"/>
              <a:t>04/02/2016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B4268D-CEC9-4C9D-932D-1AAB76409E1D}" type="slidenum">
              <a:rPr lang="pt-BR" smtClean="0"/>
              <a:t>‹nº›</a:t>
            </a:fld>
            <a:endParaRPr lang="pt-BR"/>
          </a:p>
        </p:txBody>
      </p:sp>
    </p:spTree>
    <p:extLst>
      <p:ext uri="{BB962C8B-B14F-4D97-AF65-F5344CB8AC3E}">
        <p14:creationId xmlns:p14="http://schemas.microsoft.com/office/powerpoint/2010/main" val="373036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0AF60-D14C-420F-A44F-84F28E88FB39}" type="datetimeFigureOut">
              <a:rPr lang="pt-BR" smtClean="0"/>
              <a:t>04/02/2016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4268D-CEC9-4C9D-932D-1AAB76409E1D}" type="slidenum">
              <a:rPr lang="pt-BR" smtClean="0"/>
              <a:t>‹nº›</a:t>
            </a:fld>
            <a:endParaRPr lang="pt-BR"/>
          </a:p>
        </p:txBody>
      </p:sp>
    </p:spTree>
    <p:extLst>
      <p:ext uri="{BB962C8B-B14F-4D97-AF65-F5344CB8AC3E}">
        <p14:creationId xmlns:p14="http://schemas.microsoft.com/office/powerpoint/2010/main" val="751757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145155" y="3432826"/>
            <a:ext cx="5760720" cy="2123658"/>
          </a:xfrm>
          <a:prstGeom prst="rect">
            <a:avLst/>
          </a:prstGeom>
          <a:noFill/>
          <a:ln>
            <a:noFill/>
          </a:ln>
          <a:effectLst>
            <a:outerShdw blurRad="127000" dist="38100" dir="2700000" algn="ctr">
              <a:srgbClr val="000000">
                <a:alpha val="45000"/>
              </a:srgbClr>
            </a:outerShdw>
          </a:effectLst>
          <a:scene3d>
            <a:camera prst="isometricOffAxis2Left">
              <a:rot lat="21077509" lon="935807" rev="20786994"/>
            </a:camera>
            <a:lightRig rig="soft" dir="t"/>
          </a:scene3d>
          <a:sp3d prstMaterial="powder">
            <a:bevelT prst="relaxedInset"/>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4400" b="1" dirty="0" smtClean="0">
                <a:ln/>
                <a:solidFill>
                  <a:schemeClr val="accent4">
                    <a:lumMod val="50000"/>
                  </a:schemeClr>
                </a:solidFill>
              </a:rPr>
              <a:t>‘A OFERTA SOU EU’</a:t>
            </a:r>
          </a:p>
          <a:p>
            <a:pPr algn="ctr"/>
            <a:r>
              <a:rPr lang="pt-BR" sz="4400" b="1" dirty="0" smtClean="0">
                <a:ln/>
                <a:solidFill>
                  <a:schemeClr val="accent4">
                    <a:lumMod val="50000"/>
                  </a:schemeClr>
                </a:solidFill>
              </a:rPr>
              <a:t>Por isso, </a:t>
            </a:r>
            <a:r>
              <a:rPr lang="pt-BR" sz="4400" b="1" dirty="0" smtClean="0">
                <a:ln/>
                <a:solidFill>
                  <a:schemeClr val="accent4">
                    <a:lumMod val="50000"/>
                  </a:schemeClr>
                </a:solidFill>
              </a:rPr>
              <a:t>entrego toda minha vida</a:t>
            </a:r>
            <a:endParaRPr lang="pt-BR" sz="4400" b="1" dirty="0" smtClean="0">
              <a:ln/>
              <a:solidFill>
                <a:schemeClr val="accent4">
                  <a:lumMod val="50000"/>
                </a:schemeClr>
              </a:solidFill>
            </a:endParaRPr>
          </a:p>
        </p:txBody>
      </p:sp>
    </p:spTree>
    <p:extLst>
      <p:ext uri="{BB962C8B-B14F-4D97-AF65-F5344CB8AC3E}">
        <p14:creationId xmlns:p14="http://schemas.microsoft.com/office/powerpoint/2010/main" val="1201355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213463" y="3289951"/>
            <a:ext cx="5930537" cy="2123658"/>
          </a:xfrm>
          <a:prstGeom prst="rect">
            <a:avLst/>
          </a:prstGeom>
          <a:noFill/>
          <a:ln>
            <a:noFill/>
          </a:ln>
          <a:effectLst>
            <a:outerShdw blurRad="127000" dist="38100" dir="2700000" algn="ctr">
              <a:srgbClr val="000000">
                <a:alpha val="45000"/>
              </a:srgbClr>
            </a:outerShdw>
          </a:effectLst>
          <a:scene3d>
            <a:camera prst="isometricOffAxis2Left">
              <a:rot lat="21077509" lon="935807" rev="20786994"/>
            </a:camera>
            <a:lightRig rig="soft" dir="t"/>
          </a:scene3d>
          <a:sp3d prstMaterial="powder">
            <a:bevelT prst="relaxedInset"/>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4400" b="1" dirty="0" smtClean="0">
                <a:ln/>
                <a:solidFill>
                  <a:schemeClr val="accent4">
                    <a:lumMod val="50000"/>
                  </a:schemeClr>
                </a:solidFill>
              </a:rPr>
              <a:t>‘A OFERTA SOU EU’</a:t>
            </a:r>
          </a:p>
          <a:p>
            <a:pPr algn="ctr"/>
            <a:r>
              <a:rPr lang="pt-BR" sz="4400" b="1" dirty="0" smtClean="0">
                <a:ln/>
                <a:solidFill>
                  <a:schemeClr val="accent4">
                    <a:lumMod val="50000"/>
                  </a:schemeClr>
                </a:solidFill>
              </a:rPr>
              <a:t>Por isso, </a:t>
            </a:r>
            <a:r>
              <a:rPr lang="pt-BR" sz="4400" b="1" dirty="0" smtClean="0">
                <a:ln/>
                <a:solidFill>
                  <a:schemeClr val="accent4">
                    <a:lumMod val="50000"/>
                  </a:schemeClr>
                </a:solidFill>
              </a:rPr>
              <a:t>entrego toda minha vida</a:t>
            </a:r>
            <a:endParaRPr lang="pt-BR" sz="4400" b="1" dirty="0" smtClean="0">
              <a:ln/>
              <a:solidFill>
                <a:schemeClr val="accent4">
                  <a:lumMod val="50000"/>
                </a:schemeClr>
              </a:solidFill>
            </a:endParaRPr>
          </a:p>
        </p:txBody>
      </p:sp>
    </p:spTree>
    <p:extLst>
      <p:ext uri="{BB962C8B-B14F-4D97-AF65-F5344CB8AC3E}">
        <p14:creationId xmlns:p14="http://schemas.microsoft.com/office/powerpoint/2010/main" val="1680738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739955" y="366304"/>
            <a:ext cx="7784919" cy="6001643"/>
          </a:xfrm>
          <a:prstGeom prst="rect">
            <a:avLst/>
          </a:prstGeom>
          <a:noFill/>
        </p:spPr>
        <p:txBody>
          <a:bodyPr wrap="square" rtlCol="0">
            <a:spAutoFit/>
          </a:bodyPr>
          <a:lstStyle/>
          <a:p>
            <a:pPr algn="ctr"/>
            <a:r>
              <a:rPr lang="pt-BR" sz="2000" b="1" dirty="0" smtClean="0">
                <a:solidFill>
                  <a:schemeClr val="accent4">
                    <a:lumMod val="60000"/>
                    <a:lumOff val="40000"/>
                  </a:schemeClr>
                </a:solidFill>
              </a:rPr>
              <a:t>TEXTO BÍBLICO:</a:t>
            </a:r>
          </a:p>
          <a:p>
            <a:pPr algn="ctr" fontAlgn="base"/>
            <a:r>
              <a:rPr lang="pt-BR" sz="2800" dirty="0"/>
              <a:t/>
            </a:r>
            <a:br>
              <a:rPr lang="pt-BR" sz="2800" dirty="0"/>
            </a:br>
            <a:r>
              <a:rPr lang="pt-BR" sz="2800" dirty="0">
                <a:solidFill>
                  <a:schemeClr val="accent4">
                    <a:lumMod val="60000"/>
                    <a:lumOff val="40000"/>
                  </a:schemeClr>
                </a:solidFill>
              </a:rPr>
              <a:t>Jesus sentou-se em frente do lugar onde eram colocadas as contribuições e observava a multidão colocando o dinheiro nas caixas de ofertas. Muitos ricos lançavam ali grandes quantias.</a:t>
            </a:r>
          </a:p>
          <a:p>
            <a:pPr algn="ctr" fontAlgn="base"/>
            <a:r>
              <a:rPr lang="pt-BR" sz="2800" dirty="0" smtClean="0">
                <a:solidFill>
                  <a:schemeClr val="accent4">
                    <a:lumMod val="60000"/>
                    <a:lumOff val="40000"/>
                  </a:schemeClr>
                </a:solidFill>
              </a:rPr>
              <a:t>Então</a:t>
            </a:r>
            <a:r>
              <a:rPr lang="pt-BR" sz="2800" dirty="0">
                <a:solidFill>
                  <a:schemeClr val="accent4">
                    <a:lumMod val="60000"/>
                    <a:lumOff val="40000"/>
                  </a:schemeClr>
                </a:solidFill>
              </a:rPr>
              <a:t>, uma viúva pobre chegou-se e colocou duas pequeninas moedas de cobre, de muito pouco valor.</a:t>
            </a:r>
          </a:p>
          <a:p>
            <a:pPr algn="ctr" fontAlgn="base"/>
            <a:r>
              <a:rPr lang="pt-BR" sz="2800" dirty="0" smtClean="0">
                <a:solidFill>
                  <a:schemeClr val="accent4">
                    <a:lumMod val="60000"/>
                    <a:lumOff val="40000"/>
                  </a:schemeClr>
                </a:solidFill>
              </a:rPr>
              <a:t>Chamando </a:t>
            </a:r>
            <a:r>
              <a:rPr lang="pt-BR" sz="2800" dirty="0">
                <a:solidFill>
                  <a:schemeClr val="accent4">
                    <a:lumMod val="60000"/>
                    <a:lumOff val="40000"/>
                  </a:schemeClr>
                </a:solidFill>
              </a:rPr>
              <a:t>a </a:t>
            </a:r>
            <a:r>
              <a:rPr lang="pt-BR" sz="2800" dirty="0">
                <a:solidFill>
                  <a:schemeClr val="accent4">
                    <a:lumMod val="75000"/>
                  </a:schemeClr>
                </a:solidFill>
              </a:rPr>
              <a:t>si os seus discípulos, Jesus declarou: "Afirmo que esta viúva pobre colocou na caixa de ofertas mais do que todos os outros.</a:t>
            </a:r>
          </a:p>
          <a:p>
            <a:pPr algn="ctr" fontAlgn="base"/>
            <a:r>
              <a:rPr lang="pt-BR" sz="2800" dirty="0" smtClean="0">
                <a:solidFill>
                  <a:schemeClr val="accent4">
                    <a:lumMod val="75000"/>
                  </a:schemeClr>
                </a:solidFill>
              </a:rPr>
              <a:t>Todos </a:t>
            </a:r>
            <a:r>
              <a:rPr lang="pt-BR" sz="2800" dirty="0">
                <a:solidFill>
                  <a:schemeClr val="accent4">
                    <a:lumMod val="75000"/>
                  </a:schemeClr>
                </a:solidFill>
              </a:rPr>
              <a:t>deram do que lhes sobrava; mas ela, da sua pobreza, deu tudo o que possuía para viver</a:t>
            </a:r>
            <a:r>
              <a:rPr lang="pt-BR" sz="2800" dirty="0" smtClean="0">
                <a:solidFill>
                  <a:schemeClr val="accent4">
                    <a:lumMod val="75000"/>
                  </a:schemeClr>
                </a:solidFill>
              </a:rPr>
              <a:t>".</a:t>
            </a:r>
          </a:p>
          <a:p>
            <a:pPr algn="r" fontAlgn="base"/>
            <a:r>
              <a:rPr lang="pt-BR" sz="2800" dirty="0" smtClean="0">
                <a:solidFill>
                  <a:schemeClr val="accent4">
                    <a:lumMod val="75000"/>
                  </a:schemeClr>
                </a:solidFill>
              </a:rPr>
              <a:t>Marcos 12:41-44</a:t>
            </a:r>
            <a:endParaRPr lang="pt-BR" sz="2800" dirty="0">
              <a:solidFill>
                <a:schemeClr val="accent4">
                  <a:lumMod val="75000"/>
                </a:schemeClr>
              </a:solidFill>
            </a:endParaRPr>
          </a:p>
        </p:txBody>
      </p:sp>
    </p:spTree>
    <p:extLst>
      <p:ext uri="{BB962C8B-B14F-4D97-AF65-F5344CB8AC3E}">
        <p14:creationId xmlns:p14="http://schemas.microsoft.com/office/powerpoint/2010/main" val="2070253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255541"/>
            <a:ext cx="7886700" cy="4545059"/>
          </a:xfrm>
        </p:spPr>
        <p:txBody>
          <a:bodyPr>
            <a:normAutofit/>
          </a:bodyPr>
          <a:lstStyle/>
          <a:p>
            <a:pPr marL="0" indent="0" algn="ctr">
              <a:buNone/>
            </a:pPr>
            <a:r>
              <a:rPr lang="pt-BR" sz="2000" dirty="0" smtClean="0">
                <a:solidFill>
                  <a:schemeClr val="bg1"/>
                </a:solidFill>
              </a:rPr>
              <a:t>É </a:t>
            </a:r>
            <a:r>
              <a:rPr lang="pt-BR" sz="2000" dirty="0">
                <a:solidFill>
                  <a:schemeClr val="bg1"/>
                </a:solidFill>
              </a:rPr>
              <a:t>proveitoso ler a narrativa da viúva pobre </a:t>
            </a:r>
            <a:r>
              <a:rPr lang="pt-BR" sz="2000" dirty="0" smtClean="0">
                <a:solidFill>
                  <a:schemeClr val="bg1"/>
                </a:solidFill>
              </a:rPr>
              <a:t>à </a:t>
            </a:r>
            <a:r>
              <a:rPr lang="pt-BR" sz="2000" dirty="0">
                <a:solidFill>
                  <a:schemeClr val="bg1"/>
                </a:solidFill>
              </a:rPr>
              <a:t>luz dos ensinos de Jesus sobre os escribas proferidos pouco antes </a:t>
            </a:r>
            <a:r>
              <a:rPr lang="pt-BR" sz="2000" dirty="0" smtClean="0">
                <a:solidFill>
                  <a:schemeClr val="bg1"/>
                </a:solidFill>
              </a:rPr>
              <a:t>(Marcos 12:38-40).</a:t>
            </a:r>
          </a:p>
          <a:p>
            <a:pPr marL="0" indent="0" algn="ctr">
              <a:buNone/>
            </a:pPr>
            <a:r>
              <a:rPr lang="pt-BR" sz="2000" dirty="0" smtClean="0">
                <a:solidFill>
                  <a:schemeClr val="bg1"/>
                </a:solidFill>
              </a:rPr>
              <a:t> </a:t>
            </a:r>
            <a:r>
              <a:rPr lang="pt-BR" sz="2000" dirty="0">
                <a:solidFill>
                  <a:schemeClr val="bg1"/>
                </a:solidFill>
              </a:rPr>
              <a:t>Levando-se em consideração a narrativa de Lucas 20:45 a 21:4, os dois episódios podem ser equacionados assim</a:t>
            </a:r>
            <a:r>
              <a:rPr lang="pt-BR" sz="2000" dirty="0" smtClean="0">
                <a:solidFill>
                  <a:schemeClr val="bg1"/>
                </a:solidFill>
              </a:rPr>
              <a:t>:</a:t>
            </a:r>
          </a:p>
          <a:p>
            <a:pPr marL="0" lvl="0" indent="0" fontAlgn="base">
              <a:buNone/>
            </a:pPr>
            <a:r>
              <a:rPr lang="pt-BR" sz="2000" b="1" dirty="0" smtClean="0">
                <a:solidFill>
                  <a:schemeClr val="bg1"/>
                </a:solidFill>
              </a:rPr>
              <a:t>1. Jesus </a:t>
            </a:r>
            <a:r>
              <a:rPr lang="pt-BR" sz="2000" b="1" dirty="0">
                <a:solidFill>
                  <a:schemeClr val="bg1"/>
                </a:solidFill>
              </a:rPr>
              <a:t>ensinou sobre os arrogantes que devoravam as casas das viúvas</a:t>
            </a:r>
          </a:p>
          <a:p>
            <a:pPr marL="0" indent="0" algn="ctr">
              <a:buNone/>
            </a:pPr>
            <a:r>
              <a:rPr lang="pt-BR" sz="2000" dirty="0" smtClean="0">
                <a:solidFill>
                  <a:schemeClr val="bg1"/>
                </a:solidFill>
              </a:rPr>
              <a:t> </a:t>
            </a:r>
            <a:r>
              <a:rPr lang="pt-BR" sz="2000" dirty="0">
                <a:solidFill>
                  <a:srgbClr val="FFC000"/>
                </a:solidFill>
              </a:rPr>
              <a:t>“gostam de andar com vestes talares e muito apreciam as saudações nas praças, as primeiras cadeiras nas sinagogas e os primeiros lugares nos </a:t>
            </a:r>
            <a:r>
              <a:rPr lang="pt-BR" sz="2000" dirty="0" smtClean="0">
                <a:solidFill>
                  <a:srgbClr val="FFC000"/>
                </a:solidFill>
              </a:rPr>
              <a:t>banquetes.”</a:t>
            </a:r>
          </a:p>
          <a:p>
            <a:pPr marL="0" indent="0" algn="ctr">
              <a:buNone/>
            </a:pPr>
            <a:r>
              <a:rPr lang="pt-BR" sz="2000" b="1" dirty="0" smtClean="0">
                <a:solidFill>
                  <a:schemeClr val="bg1"/>
                </a:solidFill>
              </a:rPr>
              <a:t>2. Jesus </a:t>
            </a:r>
            <a:r>
              <a:rPr lang="pt-BR" sz="2000" b="1" dirty="0">
                <a:solidFill>
                  <a:schemeClr val="bg1"/>
                </a:solidFill>
              </a:rPr>
              <a:t>chamou a atenção para uma viúva </a:t>
            </a:r>
            <a:r>
              <a:rPr lang="pt-BR" sz="2000" b="1" dirty="0" smtClean="0">
                <a:solidFill>
                  <a:schemeClr val="bg1"/>
                </a:solidFill>
              </a:rPr>
              <a:t>pobre.</a:t>
            </a:r>
            <a:endParaRPr lang="pt-BR" sz="2000" b="1" dirty="0">
              <a:solidFill>
                <a:schemeClr val="bg1"/>
              </a:solidFill>
            </a:endParaRPr>
          </a:p>
          <a:p>
            <a:pPr marL="0" indent="0" algn="ctr">
              <a:buNone/>
            </a:pPr>
            <a:r>
              <a:rPr lang="pt-BR" sz="2000" dirty="0" smtClean="0">
                <a:solidFill>
                  <a:schemeClr val="accent4">
                    <a:lumMod val="60000"/>
                    <a:lumOff val="40000"/>
                  </a:schemeClr>
                </a:solidFill>
              </a:rPr>
              <a:t>“</a:t>
            </a:r>
            <a:r>
              <a:rPr lang="pt-BR" sz="2000" dirty="0">
                <a:solidFill>
                  <a:schemeClr val="accent4">
                    <a:lumMod val="60000"/>
                    <a:lumOff val="40000"/>
                  </a:schemeClr>
                </a:solidFill>
              </a:rPr>
              <a:t>Viu também certa viúva pobre lançar ali duas pequenas </a:t>
            </a:r>
            <a:r>
              <a:rPr lang="pt-BR" sz="2000" dirty="0" smtClean="0">
                <a:solidFill>
                  <a:schemeClr val="accent4">
                    <a:lumMod val="60000"/>
                    <a:lumOff val="40000"/>
                  </a:schemeClr>
                </a:solidFill>
              </a:rPr>
              <a:t>moedas.” </a:t>
            </a:r>
          </a:p>
          <a:p>
            <a:pPr marL="742950" indent="-742950" algn="ctr">
              <a:buAutoNum type="arabicPeriod"/>
            </a:pPr>
            <a:endParaRPr lang="pt-BR" sz="3600" dirty="0" smtClean="0">
              <a:solidFill>
                <a:schemeClr val="bg1"/>
              </a:solidFill>
            </a:endParaRPr>
          </a:p>
          <a:p>
            <a:pPr marL="742950" indent="-742950" algn="ctr">
              <a:buAutoNum type="arabicPeriod"/>
            </a:pPr>
            <a:endParaRPr lang="pt-BR" sz="3600" dirty="0">
              <a:solidFill>
                <a:schemeClr val="bg1">
                  <a:lumMod val="85000"/>
                </a:schemeClr>
              </a:solidFill>
            </a:endParaRPr>
          </a:p>
        </p:txBody>
      </p:sp>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b="9127"/>
          <a:stretch/>
        </p:blipFill>
        <p:spPr>
          <a:xfrm>
            <a:off x="4476750" y="3771899"/>
            <a:ext cx="4305591" cy="2943225"/>
          </a:xfrm>
          <a:prstGeom prst="ellipse">
            <a:avLst/>
          </a:prstGeom>
          <a:ln>
            <a:noFill/>
          </a:ln>
          <a:effectLst>
            <a:softEdge rad="112500"/>
          </a:effectLst>
        </p:spPr>
      </p:pic>
    </p:spTree>
    <p:extLst>
      <p:ext uri="{BB962C8B-B14F-4D97-AF65-F5344CB8AC3E}">
        <p14:creationId xmlns:p14="http://schemas.microsoft.com/office/powerpoint/2010/main" val="1171735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750"/>
                                        <p:tgtEl>
                                          <p:spTgt spid="3">
                                            <p:txEl>
                                              <p:pRg st="0" end="0"/>
                                            </p:txEl>
                                          </p:spTgt>
                                        </p:tgtEl>
                                      </p:cBhvr>
                                    </p:animEffect>
                                  </p:childTnLst>
                                </p:cTn>
                              </p:par>
                            </p:childTnLst>
                          </p:cTn>
                        </p:par>
                        <p:par>
                          <p:cTn id="8" fill="hold">
                            <p:stCondLst>
                              <p:cond delay="1750"/>
                            </p:stCondLst>
                            <p:childTnLst>
                              <p:par>
                                <p:cTn id="9" presetID="14" presetClass="entr" presetSubtype="5"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6224" y="361496"/>
            <a:ext cx="8524875" cy="4439103"/>
          </a:xfrm>
        </p:spPr>
        <p:txBody>
          <a:bodyPr>
            <a:normAutofit/>
          </a:bodyPr>
          <a:lstStyle/>
          <a:p>
            <a:pPr marL="0" indent="0" algn="ctr">
              <a:buNone/>
            </a:pPr>
            <a:r>
              <a:rPr lang="pt-BR" sz="3200" dirty="0">
                <a:solidFill>
                  <a:schemeClr val="bg1"/>
                </a:solidFill>
              </a:rPr>
              <a:t>O episódio narrado por Lucas 21:1-4, contém o seguinte contraste:</a:t>
            </a:r>
          </a:p>
          <a:p>
            <a:pPr marL="514350" lvl="0" indent="-514350" fontAlgn="base">
              <a:buAutoNum type="alphaLcParenR"/>
            </a:pPr>
            <a:r>
              <a:rPr lang="pt-BR" sz="3200" dirty="0" smtClean="0">
                <a:solidFill>
                  <a:schemeClr val="bg1"/>
                </a:solidFill>
              </a:rPr>
              <a:t>Jesus </a:t>
            </a:r>
            <a:r>
              <a:rPr lang="pt-BR" sz="3200" dirty="0">
                <a:solidFill>
                  <a:schemeClr val="bg1"/>
                </a:solidFill>
              </a:rPr>
              <a:t>observou os ricos </a:t>
            </a:r>
            <a:r>
              <a:rPr lang="pt-BR" sz="3200" dirty="0" smtClean="0">
                <a:solidFill>
                  <a:schemeClr val="bg1"/>
                </a:solidFill>
              </a:rPr>
              <a:t>ofertando;</a:t>
            </a:r>
          </a:p>
          <a:p>
            <a:pPr marL="0" indent="0">
              <a:buNone/>
            </a:pPr>
            <a:r>
              <a:rPr lang="pt-BR" sz="3200" dirty="0" smtClean="0">
                <a:solidFill>
                  <a:schemeClr val="accent2">
                    <a:lumMod val="60000"/>
                    <a:lumOff val="40000"/>
                  </a:schemeClr>
                </a:solidFill>
              </a:rPr>
              <a:t>Os </a:t>
            </a:r>
            <a:r>
              <a:rPr lang="pt-BR" sz="3200" dirty="0">
                <a:solidFill>
                  <a:schemeClr val="accent2">
                    <a:lumMod val="60000"/>
                    <a:lumOff val="40000"/>
                  </a:schemeClr>
                </a:solidFill>
              </a:rPr>
              <a:t>ricos ofertavam do que </a:t>
            </a:r>
            <a:r>
              <a:rPr lang="pt-BR" sz="3200" dirty="0" smtClean="0">
                <a:solidFill>
                  <a:schemeClr val="accent2">
                    <a:lumMod val="60000"/>
                    <a:lumOff val="40000"/>
                  </a:schemeClr>
                </a:solidFill>
              </a:rPr>
              <a:t>sobrava.</a:t>
            </a:r>
            <a:endParaRPr lang="pt-BR" sz="3200" dirty="0">
              <a:solidFill>
                <a:schemeClr val="accent2">
                  <a:lumMod val="60000"/>
                  <a:lumOff val="40000"/>
                </a:schemeClr>
              </a:solidFill>
            </a:endParaRPr>
          </a:p>
          <a:p>
            <a:pPr marL="0" lvl="0" indent="0" algn="ctr" fontAlgn="base">
              <a:buNone/>
            </a:pPr>
            <a:endParaRPr lang="pt-BR" sz="3200" dirty="0" smtClean="0">
              <a:solidFill>
                <a:schemeClr val="bg1"/>
              </a:solidFill>
            </a:endParaRPr>
          </a:p>
          <a:p>
            <a:pPr marL="0" lvl="0" indent="0" fontAlgn="base">
              <a:buNone/>
            </a:pPr>
            <a:r>
              <a:rPr lang="pt-BR" sz="3200" dirty="0" smtClean="0">
                <a:solidFill>
                  <a:schemeClr val="bg1"/>
                </a:solidFill>
              </a:rPr>
              <a:t>b) Jesus </a:t>
            </a:r>
            <a:r>
              <a:rPr lang="pt-BR" sz="3200" dirty="0">
                <a:solidFill>
                  <a:schemeClr val="bg1"/>
                </a:solidFill>
              </a:rPr>
              <a:t>observou, também, uma viúva pobre </a:t>
            </a:r>
            <a:r>
              <a:rPr lang="pt-BR" sz="3200" dirty="0" smtClean="0">
                <a:solidFill>
                  <a:schemeClr val="bg1"/>
                </a:solidFill>
              </a:rPr>
              <a:t>ofertando;</a:t>
            </a:r>
            <a:endParaRPr lang="pt-BR" sz="3200" dirty="0">
              <a:solidFill>
                <a:schemeClr val="bg1"/>
              </a:solidFill>
            </a:endParaRPr>
          </a:p>
          <a:p>
            <a:pPr marL="0" indent="0">
              <a:buNone/>
            </a:pPr>
            <a:r>
              <a:rPr lang="pt-BR" sz="3200" dirty="0" smtClean="0">
                <a:solidFill>
                  <a:schemeClr val="bg1"/>
                </a:solidFill>
              </a:rPr>
              <a:t> </a:t>
            </a:r>
            <a:r>
              <a:rPr lang="pt-BR" sz="3200" dirty="0">
                <a:solidFill>
                  <a:schemeClr val="accent2">
                    <a:lumMod val="60000"/>
                    <a:lumOff val="40000"/>
                  </a:schemeClr>
                </a:solidFill>
              </a:rPr>
              <a:t>A viúva ofertou tudo o que </a:t>
            </a:r>
            <a:r>
              <a:rPr lang="pt-BR" sz="3200" dirty="0" smtClean="0">
                <a:solidFill>
                  <a:schemeClr val="accent2">
                    <a:lumMod val="60000"/>
                    <a:lumOff val="40000"/>
                  </a:schemeClr>
                </a:solidFill>
              </a:rPr>
              <a:t>possuía.</a:t>
            </a:r>
            <a:endParaRPr lang="pt-BR" sz="3200" dirty="0">
              <a:solidFill>
                <a:schemeClr val="accent2">
                  <a:lumMod val="60000"/>
                  <a:lumOff val="40000"/>
                </a:schemeClr>
              </a:solidFill>
            </a:endParaRPr>
          </a:p>
          <a:p>
            <a:pPr algn="ctr">
              <a:buFont typeface="Wingdings" panose="05000000000000000000" pitchFamily="2" charset="2"/>
              <a:buChar char="ü"/>
            </a:pPr>
            <a:endParaRPr lang="pt-BR" sz="3200" dirty="0">
              <a:solidFill>
                <a:schemeClr val="bg1"/>
              </a:solidFill>
            </a:endParaRPr>
          </a:p>
          <a:p>
            <a:pPr marL="0" indent="0" algn="ctr">
              <a:buNone/>
            </a:pPr>
            <a:endParaRPr lang="pt-BR" sz="3200" dirty="0" smtClean="0">
              <a:solidFill>
                <a:schemeClr val="bg1">
                  <a:lumMod val="85000"/>
                </a:schemeClr>
              </a:solidFill>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511" y="1043402"/>
            <a:ext cx="2600325" cy="1956745"/>
          </a:xfrm>
          <a:prstGeom prst="ellipse">
            <a:avLst/>
          </a:prstGeom>
          <a:ln>
            <a:noFill/>
          </a:ln>
          <a:effectLst>
            <a:softEdge rad="112500"/>
          </a:effectLst>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725" y="3783978"/>
            <a:ext cx="3114275" cy="2331072"/>
          </a:xfrm>
          <a:prstGeom prst="ellipse">
            <a:avLst/>
          </a:prstGeom>
          <a:ln>
            <a:noFill/>
          </a:ln>
          <a:effectLst>
            <a:softEdge rad="112500"/>
          </a:effectLst>
        </p:spPr>
      </p:pic>
    </p:spTree>
    <p:extLst>
      <p:ext uri="{BB962C8B-B14F-4D97-AF65-F5344CB8AC3E}">
        <p14:creationId xmlns:p14="http://schemas.microsoft.com/office/powerpoint/2010/main" val="13356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750" fill="hold"/>
                                        <p:tgtEl>
                                          <p:spTgt spid="5"/>
                                        </p:tgtEl>
                                        <p:attrNameLst>
                                          <p:attrName>ppt_x</p:attrName>
                                        </p:attrNameLst>
                                      </p:cBhvr>
                                      <p:tavLst>
                                        <p:tav tm="0">
                                          <p:val>
                                            <p:strVal val="#ppt_x"/>
                                          </p:val>
                                        </p:tav>
                                        <p:tav tm="100000">
                                          <p:val>
                                            <p:strVal val="#ppt_x"/>
                                          </p:val>
                                        </p:tav>
                                      </p:tavLst>
                                    </p:anim>
                                    <p:anim calcmode="lin" valueType="num">
                                      <p:cBhvr additive="base">
                                        <p:cTn id="20" dur="1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750" fill="hold"/>
                                        <p:tgtEl>
                                          <p:spTgt spid="6"/>
                                        </p:tgtEl>
                                        <p:attrNameLst>
                                          <p:attrName>ppt_x</p:attrName>
                                        </p:attrNameLst>
                                      </p:cBhvr>
                                      <p:tavLst>
                                        <p:tav tm="0">
                                          <p:val>
                                            <p:strVal val="#ppt_x"/>
                                          </p:val>
                                        </p:tav>
                                        <p:tav tm="100000">
                                          <p:val>
                                            <p:strVal val="#ppt_x"/>
                                          </p:val>
                                        </p:tav>
                                      </p:tavLst>
                                    </p:anim>
                                    <p:anim calcmode="lin" valueType="num">
                                      <p:cBhvr additive="base">
                                        <p:cTn id="37" dur="1750" fill="hold"/>
                                        <p:tgtEl>
                                          <p:spTgt spid="6"/>
                                        </p:tgtEl>
                                        <p:attrNameLst>
                                          <p:attrName>ppt_y</p:attrName>
                                        </p:attrNameLst>
                                      </p:cBhvr>
                                      <p:tavLst>
                                        <p:tav tm="0">
                                          <p:val>
                                            <p:strVal val="0-#ppt_h/2"/>
                                          </p:val>
                                        </p:tav>
                                        <p:tav tm="100000">
                                          <p:val>
                                            <p:strVal val="#ppt_y"/>
                                          </p:val>
                                        </p:tav>
                                      </p:tavLst>
                                    </p:anim>
                                  </p:childTnLst>
                                </p:cTn>
                              </p:par>
                            </p:childTnLst>
                          </p:cTn>
                        </p:par>
                        <p:par>
                          <p:cTn id="38" fill="hold">
                            <p:stCondLst>
                              <p:cond delay="3750"/>
                            </p:stCondLst>
                            <p:childTnLst>
                              <p:par>
                                <p:cTn id="39" presetID="2" presetClass="entr" presetSubtype="9"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1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175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3375" y="365126"/>
            <a:ext cx="8181975" cy="719091"/>
          </a:xfrm>
        </p:spPr>
        <p:txBody>
          <a:bodyPr>
            <a:normAutofit/>
          </a:bodyPr>
          <a:lstStyle/>
          <a:p>
            <a:pPr algn="ctr"/>
            <a:r>
              <a:rPr lang="pt-BR" sz="4000" b="1" dirty="0" smtClean="0">
                <a:solidFill>
                  <a:schemeClr val="accent1">
                    <a:lumMod val="40000"/>
                    <a:lumOff val="60000"/>
                  </a:schemeClr>
                </a:solidFill>
              </a:rPr>
              <a:t>O qu</a:t>
            </a:r>
            <a:r>
              <a:rPr lang="pt-BR" sz="4000" b="1" dirty="0" smtClean="0">
                <a:solidFill>
                  <a:schemeClr val="accent1">
                    <a:lumMod val="40000"/>
                    <a:lumOff val="60000"/>
                  </a:schemeClr>
                </a:solidFill>
              </a:rPr>
              <a:t>e representava o </a:t>
            </a:r>
            <a:r>
              <a:rPr lang="pt-BR" sz="4000" b="1" dirty="0" err="1" smtClean="0">
                <a:solidFill>
                  <a:schemeClr val="accent1">
                    <a:lumMod val="40000"/>
                    <a:lumOff val="60000"/>
                  </a:schemeClr>
                </a:solidFill>
              </a:rPr>
              <a:t>gazofilácio</a:t>
            </a:r>
            <a:endParaRPr lang="pt-BR" sz="4000" b="1" dirty="0">
              <a:solidFill>
                <a:schemeClr val="accent1">
                  <a:lumMod val="40000"/>
                  <a:lumOff val="60000"/>
                </a:schemeClr>
              </a:solidFill>
            </a:endParaRPr>
          </a:p>
        </p:txBody>
      </p:sp>
      <p:sp>
        <p:nvSpPr>
          <p:cNvPr id="3" name="Espaço Reservado para Conteúdo 2"/>
          <p:cNvSpPr>
            <a:spLocks noGrp="1"/>
          </p:cNvSpPr>
          <p:nvPr>
            <p:ph idx="1"/>
          </p:nvPr>
        </p:nvSpPr>
        <p:spPr>
          <a:xfrm>
            <a:off x="409575" y="1190171"/>
            <a:ext cx="8105775" cy="4534354"/>
          </a:xfrm>
        </p:spPr>
        <p:txBody>
          <a:bodyPr>
            <a:normAutofit/>
          </a:bodyPr>
          <a:lstStyle/>
          <a:p>
            <a:pPr marL="0" indent="0" algn="ctr">
              <a:buNone/>
            </a:pPr>
            <a:r>
              <a:rPr lang="pt-BR" dirty="0">
                <a:solidFill>
                  <a:schemeClr val="bg1"/>
                </a:solidFill>
              </a:rPr>
              <a:t>A expressão </a:t>
            </a:r>
            <a:r>
              <a:rPr lang="pt-BR" i="1" dirty="0" err="1">
                <a:solidFill>
                  <a:schemeClr val="bg1"/>
                </a:solidFill>
              </a:rPr>
              <a:t>gazophulakion</a:t>
            </a:r>
            <a:r>
              <a:rPr lang="pt-BR" dirty="0">
                <a:solidFill>
                  <a:schemeClr val="bg1"/>
                </a:solidFill>
              </a:rPr>
              <a:t> (γα</a:t>
            </a:r>
            <a:r>
              <a:rPr lang="pt-BR" dirty="0" err="1">
                <a:solidFill>
                  <a:schemeClr val="bg1"/>
                </a:solidFill>
              </a:rPr>
              <a:t>ζοφυλάκιον</a:t>
            </a:r>
            <a:r>
              <a:rPr lang="pt-BR" dirty="0">
                <a:solidFill>
                  <a:schemeClr val="bg1"/>
                </a:solidFill>
              </a:rPr>
              <a:t>) é formada por dois termos gregos: “gaza” - tesouro, e “</a:t>
            </a:r>
            <a:r>
              <a:rPr lang="pt-BR" dirty="0" err="1">
                <a:solidFill>
                  <a:schemeClr val="bg1"/>
                </a:solidFill>
              </a:rPr>
              <a:t>phulàttein</a:t>
            </a:r>
            <a:r>
              <a:rPr lang="pt-BR" dirty="0">
                <a:solidFill>
                  <a:schemeClr val="bg1"/>
                </a:solidFill>
              </a:rPr>
              <a:t>” – guardar. Segundo </a:t>
            </a:r>
            <a:r>
              <a:rPr lang="pt-BR" dirty="0" err="1">
                <a:solidFill>
                  <a:schemeClr val="bg1"/>
                </a:solidFill>
              </a:rPr>
              <a:t>Josefo</a:t>
            </a:r>
            <a:r>
              <a:rPr lang="pt-BR" dirty="0">
                <a:solidFill>
                  <a:schemeClr val="bg1"/>
                </a:solidFill>
              </a:rPr>
              <a:t>, era uma das salas do templo situada no pátio das mulheres, onde eram armazenados o ouro e a prata. </a:t>
            </a:r>
            <a:r>
              <a:rPr lang="pt-BR" dirty="0">
                <a:solidFill>
                  <a:schemeClr val="bg1"/>
                </a:solidFill>
              </a:rPr>
              <a:t>A</a:t>
            </a:r>
            <a:r>
              <a:rPr lang="pt-BR" dirty="0" smtClean="0">
                <a:solidFill>
                  <a:schemeClr val="bg1"/>
                </a:solidFill>
              </a:rPr>
              <a:t>lém </a:t>
            </a:r>
            <a:r>
              <a:rPr lang="pt-BR" dirty="0">
                <a:solidFill>
                  <a:schemeClr val="bg1"/>
                </a:solidFill>
              </a:rPr>
              <a:t>de “sala do tesouro”, representava, também, baús ou urnas dentro dos quais se depositavam as dádivas e ofertas.</a:t>
            </a:r>
            <a:endParaRPr lang="pt-BR" dirty="0">
              <a:solidFill>
                <a:schemeClr val="bg1"/>
              </a:solidFill>
            </a:endParaRPr>
          </a:p>
          <a:p>
            <a:pPr marL="0" indent="0" algn="ctr">
              <a:buNone/>
            </a:pPr>
            <a:endParaRPr lang="pt-BR" sz="3200" dirty="0" smtClean="0">
              <a:solidFill>
                <a:schemeClr val="bg1">
                  <a:lumMod val="85000"/>
                </a:schemeClr>
              </a:solidFill>
            </a:endParaRPr>
          </a:p>
        </p:txBody>
      </p:sp>
      <p:pic>
        <p:nvPicPr>
          <p:cNvPr id="1026" name="Picture 2" descr="http://static.habitissimo.com.br/photos/quotation/big/gazofilacio_585093.jpg"/>
          <p:cNvPicPr>
            <a:picLocks noChangeAspect="1" noChangeArrowheads="1"/>
          </p:cNvPicPr>
          <p:nvPr/>
        </p:nvPicPr>
        <p:blipFill>
          <a:blip r:embed="rId3" cstate="print">
            <a:clrChange>
              <a:clrFrom>
                <a:srgbClr val="B8AC96"/>
              </a:clrFrom>
              <a:clrTo>
                <a:srgbClr val="B8AC96">
                  <a:alpha val="0"/>
                </a:srgbClr>
              </a:clrTo>
            </a:clrChange>
            <a:extLst>
              <a:ext uri="{28A0092B-C50C-407E-A947-70E740481C1C}">
                <a14:useLocalDpi xmlns:a14="http://schemas.microsoft.com/office/drawing/2010/main" val="0"/>
              </a:ext>
            </a:extLst>
          </a:blip>
          <a:srcRect/>
          <a:stretch>
            <a:fillRect/>
          </a:stretch>
        </p:blipFill>
        <p:spPr bwMode="auto">
          <a:xfrm>
            <a:off x="5638800" y="4139624"/>
            <a:ext cx="2066926" cy="25738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250" fill="hold"/>
                                        <p:tgtEl>
                                          <p:spTgt spid="1026"/>
                                        </p:tgtEl>
                                        <p:attrNameLst>
                                          <p:attrName>ppt_x</p:attrName>
                                        </p:attrNameLst>
                                      </p:cBhvr>
                                      <p:tavLst>
                                        <p:tav tm="0">
                                          <p:val>
                                            <p:strVal val="1+#ppt_w/2"/>
                                          </p:val>
                                        </p:tav>
                                        <p:tav tm="100000">
                                          <p:val>
                                            <p:strVal val="#ppt_x"/>
                                          </p:val>
                                        </p:tav>
                                      </p:tavLst>
                                    </p:anim>
                                    <p:anim calcmode="lin" valueType="num">
                                      <p:cBhvr additive="base">
                                        <p:cTn id="12" dur="12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562337"/>
          </a:xfrm>
        </p:spPr>
        <p:txBody>
          <a:bodyPr>
            <a:normAutofit fontScale="90000"/>
          </a:bodyPr>
          <a:lstStyle/>
          <a:p>
            <a:pPr algn="ctr"/>
            <a:r>
              <a:rPr lang="pt-BR" sz="3600" b="1" dirty="0" smtClean="0">
                <a:solidFill>
                  <a:srgbClr val="00B0F0"/>
                </a:solidFill>
              </a:rPr>
              <a:t>A forma como as dádivas eram depositadas</a:t>
            </a:r>
            <a:endParaRPr lang="pt-BR" sz="3600" dirty="0">
              <a:solidFill>
                <a:srgbClr val="00B0F0"/>
              </a:solidFill>
            </a:endParaRPr>
          </a:p>
        </p:txBody>
      </p:sp>
      <p:sp>
        <p:nvSpPr>
          <p:cNvPr id="3" name="Espaço Reservado para Conteúdo 2"/>
          <p:cNvSpPr>
            <a:spLocks noGrp="1"/>
          </p:cNvSpPr>
          <p:nvPr>
            <p:ph idx="1"/>
          </p:nvPr>
        </p:nvSpPr>
        <p:spPr>
          <a:xfrm>
            <a:off x="495300" y="1267658"/>
            <a:ext cx="7886700" cy="4351338"/>
          </a:xfrm>
        </p:spPr>
        <p:txBody>
          <a:bodyPr>
            <a:normAutofit lnSpcReduction="10000"/>
          </a:bodyPr>
          <a:lstStyle/>
          <a:p>
            <a:pPr>
              <a:buFont typeface="Wingdings" panose="05000000000000000000" pitchFamily="2" charset="2"/>
              <a:buChar char="ü"/>
            </a:pPr>
            <a:r>
              <a:rPr lang="pt-BR" dirty="0">
                <a:solidFill>
                  <a:schemeClr val="bg1"/>
                </a:solidFill>
              </a:rPr>
              <a:t>Os doadores eram obrigados a fazer uma declaração em voz alta sobre número de </a:t>
            </a:r>
            <a:r>
              <a:rPr lang="pt-BR" i="1" dirty="0">
                <a:solidFill>
                  <a:schemeClr val="bg1"/>
                </a:solidFill>
              </a:rPr>
              <a:t>moedas </a:t>
            </a:r>
            <a:r>
              <a:rPr lang="pt-BR" dirty="0">
                <a:solidFill>
                  <a:schemeClr val="bg1"/>
                </a:solidFill>
              </a:rPr>
              <a:t>que estavam depositando, juntamente com o ritual equivalente ao propósito da oferta. </a:t>
            </a:r>
            <a:endParaRPr lang="pt-BR" dirty="0" smtClean="0">
              <a:solidFill>
                <a:schemeClr val="bg1"/>
              </a:solidFill>
            </a:endParaRPr>
          </a:p>
          <a:p>
            <a:pPr>
              <a:buFont typeface="Wingdings" panose="05000000000000000000" pitchFamily="2" charset="2"/>
              <a:buChar char="ü"/>
            </a:pPr>
            <a:r>
              <a:rPr lang="pt-BR" dirty="0">
                <a:solidFill>
                  <a:schemeClr val="bg1"/>
                </a:solidFill>
              </a:rPr>
              <a:t>Um </a:t>
            </a:r>
            <a:r>
              <a:rPr lang="pt-BR" dirty="0" err="1">
                <a:solidFill>
                  <a:schemeClr val="bg1"/>
                </a:solidFill>
              </a:rPr>
              <a:t>canon</a:t>
            </a:r>
            <a:r>
              <a:rPr lang="pt-BR" dirty="0">
                <a:solidFill>
                  <a:schemeClr val="bg1"/>
                </a:solidFill>
              </a:rPr>
              <a:t> judaico determinava que ninguém poderia depositar menos que duas </a:t>
            </a:r>
            <a:r>
              <a:rPr lang="pt-BR" i="1" dirty="0">
                <a:solidFill>
                  <a:schemeClr val="bg1"/>
                </a:solidFill>
              </a:rPr>
              <a:t>moedas (</a:t>
            </a:r>
            <a:r>
              <a:rPr lang="pt-BR" i="1" dirty="0" err="1">
                <a:solidFill>
                  <a:schemeClr val="bg1"/>
                </a:solidFill>
              </a:rPr>
              <a:t>prutah</a:t>
            </a:r>
            <a:r>
              <a:rPr lang="pt-BR" i="1" dirty="0">
                <a:solidFill>
                  <a:schemeClr val="bg1"/>
                </a:solidFill>
              </a:rPr>
              <a:t>)</a:t>
            </a:r>
            <a:r>
              <a:rPr lang="pt-BR" dirty="0">
                <a:solidFill>
                  <a:schemeClr val="bg1"/>
                </a:solidFill>
              </a:rPr>
              <a:t>. A pobre viúva não poderia doar menos, e devido à pobreza, não tinha como doar mais. </a:t>
            </a:r>
            <a:endParaRPr lang="pt-BR" dirty="0" smtClean="0">
              <a:solidFill>
                <a:schemeClr val="bg1"/>
              </a:solidFill>
            </a:endParaRPr>
          </a:p>
          <a:p>
            <a:pPr>
              <a:buFont typeface="Wingdings" panose="05000000000000000000" pitchFamily="2" charset="2"/>
              <a:buChar char="ü"/>
            </a:pPr>
            <a:r>
              <a:rPr lang="pt-BR" dirty="0">
                <a:solidFill>
                  <a:schemeClr val="bg1"/>
                </a:solidFill>
              </a:rPr>
              <a:t>Os mais ricos informavam o número de moedas (</a:t>
            </a:r>
            <a:r>
              <a:rPr lang="pt-BR" i="1" dirty="0" err="1">
                <a:solidFill>
                  <a:schemeClr val="bg1"/>
                </a:solidFill>
              </a:rPr>
              <a:t>prutahs</a:t>
            </a:r>
            <a:r>
              <a:rPr lang="pt-BR" i="1" dirty="0">
                <a:solidFill>
                  <a:schemeClr val="bg1"/>
                </a:solidFill>
              </a:rPr>
              <a:t>) </a:t>
            </a:r>
            <a:r>
              <a:rPr lang="pt-BR" dirty="0">
                <a:solidFill>
                  <a:schemeClr val="bg1"/>
                </a:solidFill>
              </a:rPr>
              <a:t>que estavam </a:t>
            </a:r>
            <a:r>
              <a:rPr lang="pt-BR" dirty="0">
                <a:solidFill>
                  <a:schemeClr val="bg1">
                    <a:lumMod val="75000"/>
                  </a:schemeClr>
                </a:solidFill>
              </a:rPr>
              <a:t>depositando e não o valor </a:t>
            </a:r>
            <a:r>
              <a:rPr lang="pt-BR" dirty="0">
                <a:solidFill>
                  <a:schemeClr val="bg1"/>
                </a:solidFill>
              </a:rPr>
              <a:t>total.</a:t>
            </a:r>
            <a:endParaRPr lang="pt-BR" dirty="0" smtClean="0">
              <a:solidFill>
                <a:schemeClr val="bg1"/>
              </a:solidFill>
            </a:endParaRPr>
          </a:p>
        </p:txBody>
      </p:sp>
    </p:spTree>
    <p:extLst>
      <p:ext uri="{BB962C8B-B14F-4D97-AF65-F5344CB8AC3E}">
        <p14:creationId xmlns:p14="http://schemas.microsoft.com/office/powerpoint/2010/main" val="1980383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3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2053"/>
            <a:ext cx="7886700" cy="562337"/>
          </a:xfrm>
        </p:spPr>
        <p:txBody>
          <a:bodyPr>
            <a:normAutofit fontScale="90000"/>
          </a:bodyPr>
          <a:lstStyle/>
          <a:p>
            <a:pPr algn="ctr"/>
            <a:r>
              <a:rPr lang="pt-BR" sz="3600" b="1" dirty="0" smtClean="0">
                <a:solidFill>
                  <a:srgbClr val="00B0F0"/>
                </a:solidFill>
              </a:rPr>
              <a:t>O contexto em que as viúvas viviam</a:t>
            </a:r>
            <a:endParaRPr lang="pt-BR" sz="3600" dirty="0">
              <a:solidFill>
                <a:srgbClr val="00B0F0"/>
              </a:solidFill>
            </a:endParaRPr>
          </a:p>
        </p:txBody>
      </p:sp>
      <p:sp>
        <p:nvSpPr>
          <p:cNvPr id="4" name="Espaço Reservado para Conteúdo 3"/>
          <p:cNvSpPr>
            <a:spLocks noGrp="1"/>
          </p:cNvSpPr>
          <p:nvPr>
            <p:ph idx="1"/>
          </p:nvPr>
        </p:nvSpPr>
        <p:spPr>
          <a:xfrm>
            <a:off x="628650" y="972109"/>
            <a:ext cx="7886700" cy="4351338"/>
          </a:xfrm>
        </p:spPr>
        <p:txBody>
          <a:bodyPr>
            <a:normAutofit fontScale="77500" lnSpcReduction="20000"/>
          </a:bodyPr>
          <a:lstStyle/>
          <a:p>
            <a:pPr marL="0" indent="0" algn="just">
              <a:buNone/>
            </a:pPr>
            <a:r>
              <a:rPr lang="pt-BR" dirty="0" smtClean="0">
                <a:solidFill>
                  <a:schemeClr val="bg1"/>
                </a:solidFill>
              </a:rPr>
              <a:t>	Quando </a:t>
            </a:r>
            <a:r>
              <a:rPr lang="pt-BR" dirty="0">
                <a:solidFill>
                  <a:schemeClr val="bg1"/>
                </a:solidFill>
              </a:rPr>
              <a:t>lermos sobre as viúvas na Palavra de Deus, será preciso considerar todo o conjunto de fatores que cercava essa categoria peculiar de pessoas. </a:t>
            </a:r>
            <a:r>
              <a:rPr lang="pt-BR" dirty="0">
                <a:solidFill>
                  <a:schemeClr val="bg1">
                    <a:lumMod val="75000"/>
                  </a:schemeClr>
                </a:solidFill>
              </a:rPr>
              <a:t>I</a:t>
            </a:r>
            <a:r>
              <a:rPr lang="pt-BR" dirty="0">
                <a:solidFill>
                  <a:schemeClr val="bg1"/>
                </a:solidFill>
              </a:rPr>
              <a:t>ncluindo</a:t>
            </a:r>
            <a:r>
              <a:rPr lang="pt-BR" dirty="0">
                <a:solidFill>
                  <a:schemeClr val="bg1">
                    <a:lumMod val="75000"/>
                  </a:schemeClr>
                </a:solidFill>
              </a:rPr>
              <a:t> </a:t>
            </a:r>
            <a:r>
              <a:rPr lang="pt-BR" dirty="0">
                <a:solidFill>
                  <a:schemeClr val="bg1"/>
                </a:solidFill>
              </a:rPr>
              <a:t>o fato de que uma viúva pobre era realmente destituída de bens</a:t>
            </a:r>
            <a:r>
              <a:rPr lang="pt-BR" dirty="0" smtClean="0">
                <a:solidFill>
                  <a:schemeClr val="bg1"/>
                </a:solidFill>
              </a:rPr>
              <a:t>.</a:t>
            </a:r>
          </a:p>
          <a:p>
            <a:pPr lvl="0" algn="just">
              <a:buFont typeface="Wingdings" panose="05000000000000000000" pitchFamily="2" charset="2"/>
              <a:buChar char="ü"/>
            </a:pPr>
            <a:r>
              <a:rPr lang="pt-BR" dirty="0">
                <a:solidFill>
                  <a:srgbClr val="00B0F0"/>
                </a:solidFill>
              </a:rPr>
              <a:t>A sociedade judaica era profundamente patriarcal. Somente os homens trabalhavam com a finalidade de sustentar a casa, e as mulheres cuidavam dos afazeres domésticos.</a:t>
            </a:r>
          </a:p>
          <a:p>
            <a:pPr lvl="0" algn="just">
              <a:buFont typeface="Wingdings" panose="05000000000000000000" pitchFamily="2" charset="2"/>
              <a:buChar char="ü"/>
            </a:pPr>
            <a:r>
              <a:rPr lang="pt-BR" dirty="0">
                <a:solidFill>
                  <a:srgbClr val="00B0F0"/>
                </a:solidFill>
              </a:rPr>
              <a:t>Mulheres que se tornavam viúvas muito cedo e não tinham um provedor masculino, corriam o risco de serem relegadas, ou à prostituição, ou à extrema pobreza.</a:t>
            </a:r>
          </a:p>
          <a:p>
            <a:pPr algn="just">
              <a:buFont typeface="Wingdings" panose="05000000000000000000" pitchFamily="2" charset="2"/>
              <a:buChar char="ü"/>
            </a:pPr>
            <a:r>
              <a:rPr lang="pt-BR" dirty="0">
                <a:solidFill>
                  <a:srgbClr val="00B0F0"/>
                </a:solidFill>
              </a:rPr>
              <a:t>Era muito difícil para uma viúva sobreviver quando não podia contar com o amparo de algum parente próximo. Por isso, as viúvas que quisessem levar uma vida decente, passavam por várias privações. Por tanto, qualquer quantia monetária era relevante para as viúvas, mesmo duas moedas no valor insignificante de um quadrante </a:t>
            </a:r>
          </a:p>
          <a:p>
            <a:pPr marL="0" indent="0" algn="ctr">
              <a:buNone/>
            </a:pPr>
            <a:endParaRPr lang="pt-BR" dirty="0">
              <a:solidFill>
                <a:schemeClr val="bg1"/>
              </a:solidFill>
            </a:endParaRPr>
          </a:p>
        </p:txBody>
      </p:sp>
    </p:spTree>
    <p:extLst>
      <p:ext uri="{BB962C8B-B14F-4D97-AF65-F5344CB8AC3E}">
        <p14:creationId xmlns:p14="http://schemas.microsoft.com/office/powerpoint/2010/main" val="2896593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2053"/>
            <a:ext cx="7886700" cy="562337"/>
          </a:xfrm>
        </p:spPr>
        <p:txBody>
          <a:bodyPr>
            <a:normAutofit fontScale="90000"/>
          </a:bodyPr>
          <a:lstStyle/>
          <a:p>
            <a:pPr algn="ctr"/>
            <a:r>
              <a:rPr lang="pt-BR" sz="3600" b="1" dirty="0" smtClean="0">
                <a:solidFill>
                  <a:srgbClr val="00B0F0"/>
                </a:solidFill>
              </a:rPr>
              <a:t>Importantes Lições</a:t>
            </a:r>
            <a:endParaRPr lang="pt-BR" sz="3600" dirty="0">
              <a:solidFill>
                <a:srgbClr val="00B0F0"/>
              </a:solidFill>
            </a:endParaRPr>
          </a:p>
        </p:txBody>
      </p:sp>
      <p:sp>
        <p:nvSpPr>
          <p:cNvPr id="4" name="Espaço Reservado para Conteúdo 3"/>
          <p:cNvSpPr>
            <a:spLocks noGrp="1"/>
          </p:cNvSpPr>
          <p:nvPr>
            <p:ph idx="1"/>
          </p:nvPr>
        </p:nvSpPr>
        <p:spPr>
          <a:xfrm>
            <a:off x="628650" y="972109"/>
            <a:ext cx="8115300" cy="4351338"/>
          </a:xfrm>
        </p:spPr>
        <p:txBody>
          <a:bodyPr>
            <a:normAutofit fontScale="92500" lnSpcReduction="10000"/>
          </a:bodyPr>
          <a:lstStyle/>
          <a:p>
            <a:pPr lvl="0" fontAlgn="base"/>
            <a:r>
              <a:rPr lang="pt-BR" dirty="0">
                <a:solidFill>
                  <a:schemeClr val="accent5">
                    <a:lumMod val="40000"/>
                    <a:lumOff val="60000"/>
                  </a:schemeClr>
                </a:solidFill>
              </a:rPr>
              <a:t>Deus não está interessado na quantia dada, mas no espírito com que se doa.</a:t>
            </a:r>
          </a:p>
          <a:p>
            <a:pPr lvl="0" fontAlgn="base"/>
            <a:r>
              <a:rPr lang="pt-BR" dirty="0">
                <a:solidFill>
                  <a:schemeClr val="accent5">
                    <a:lumMod val="40000"/>
                    <a:lumOff val="60000"/>
                  </a:schemeClr>
                </a:solidFill>
              </a:rPr>
              <a:t>Nenhuma dádiva a Deus deve ser oferecida com ostentação.</a:t>
            </a:r>
          </a:p>
          <a:p>
            <a:pPr lvl="0" fontAlgn="base"/>
            <a:r>
              <a:rPr lang="pt-BR" dirty="0">
                <a:solidFill>
                  <a:schemeClr val="accent5">
                    <a:lumMod val="40000"/>
                    <a:lumOff val="60000"/>
                  </a:schemeClr>
                </a:solidFill>
              </a:rPr>
              <a:t>Deve haver certa medida de sacrifício nas ofertas que entregamos ao Senhor.</a:t>
            </a:r>
          </a:p>
          <a:p>
            <a:pPr lvl="0" fontAlgn="base"/>
            <a:r>
              <a:rPr lang="pt-BR" dirty="0">
                <a:solidFill>
                  <a:schemeClr val="accent5">
                    <a:lumMod val="40000"/>
                    <a:lumOff val="60000"/>
                  </a:schemeClr>
                </a:solidFill>
              </a:rPr>
              <a:t>Deus conhece os </a:t>
            </a:r>
            <a:r>
              <a:rPr lang="pt-BR" dirty="0">
                <a:solidFill>
                  <a:schemeClr val="accent5">
                    <a:lumMod val="60000"/>
                    <a:lumOff val="40000"/>
                  </a:schemeClr>
                </a:solidFill>
              </a:rPr>
              <a:t>nossos motivos.</a:t>
            </a:r>
          </a:p>
          <a:p>
            <a:pPr lvl="0" fontAlgn="base"/>
            <a:r>
              <a:rPr lang="pt-BR" dirty="0">
                <a:solidFill>
                  <a:schemeClr val="accent5">
                    <a:lumMod val="40000"/>
                    <a:lumOff val="60000"/>
                  </a:schemeClr>
                </a:solidFill>
              </a:rPr>
              <a:t>Ele observa as </a:t>
            </a:r>
            <a:r>
              <a:rPr lang="pt-BR" dirty="0">
                <a:solidFill>
                  <a:schemeClr val="accent5">
                    <a:lumMod val="60000"/>
                    <a:lumOff val="40000"/>
                  </a:schemeClr>
                </a:solidFill>
              </a:rPr>
              <a:t>nossas atitudes quando doamos, </a:t>
            </a:r>
            <a:r>
              <a:rPr lang="pt-BR" dirty="0">
                <a:solidFill>
                  <a:schemeClr val="accent5">
                    <a:lumMod val="40000"/>
                    <a:lumOff val="60000"/>
                  </a:schemeClr>
                </a:solidFill>
              </a:rPr>
              <a:t>presencia o ato e julga com </a:t>
            </a:r>
            <a:r>
              <a:rPr lang="pt-BR" dirty="0">
                <a:solidFill>
                  <a:schemeClr val="accent5">
                    <a:lumMod val="60000"/>
                    <a:lumOff val="40000"/>
                  </a:schemeClr>
                </a:solidFill>
              </a:rPr>
              <a:t>sabedoria e graça.</a:t>
            </a:r>
          </a:p>
          <a:p>
            <a:pPr lvl="0" fontAlgn="base"/>
            <a:r>
              <a:rPr lang="pt-BR" dirty="0">
                <a:solidFill>
                  <a:schemeClr val="accent5">
                    <a:lumMod val="60000"/>
                    <a:lumOff val="40000"/>
                  </a:schemeClr>
                </a:solidFill>
              </a:rPr>
              <a:t>A grandeza da doação depende da dimensão da posse do doador.</a:t>
            </a:r>
          </a:p>
          <a:p>
            <a:pPr marL="0" indent="0" algn="ctr">
              <a:buNone/>
            </a:pPr>
            <a:endParaRPr lang="pt-BR" dirty="0">
              <a:solidFill>
                <a:schemeClr val="bg1"/>
              </a:solidFill>
            </a:endParaRPr>
          </a:p>
        </p:txBody>
      </p:sp>
    </p:spTree>
    <p:extLst>
      <p:ext uri="{BB962C8B-B14F-4D97-AF65-F5344CB8AC3E}">
        <p14:creationId xmlns:p14="http://schemas.microsoft.com/office/powerpoint/2010/main" val="15503098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500"/>
                                        <p:tgtEl>
                                          <p:spTgt spid="4">
                                            <p:txEl>
                                              <p:pRg st="1" end="1"/>
                                            </p:txEl>
                                          </p:spTgt>
                                        </p:tgtEl>
                                      </p:cBhvr>
                                    </p:animEffect>
                                    <p:anim calcmode="lin" valueType="num">
                                      <p:cBhvr>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500"/>
                                        <p:tgtEl>
                                          <p:spTgt spid="4">
                                            <p:txEl>
                                              <p:pRg st="2" end="2"/>
                                            </p:txEl>
                                          </p:spTgt>
                                        </p:tgtEl>
                                      </p:cBhvr>
                                    </p:animEffect>
                                    <p:anim calcmode="lin" valueType="num">
                                      <p:cBhvr>
                                        <p:cTn id="22"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500"/>
                                        <p:tgtEl>
                                          <p:spTgt spid="4">
                                            <p:txEl>
                                              <p:pRg st="3" end="3"/>
                                            </p:txEl>
                                          </p:spTgt>
                                        </p:tgtEl>
                                      </p:cBhvr>
                                    </p:animEffect>
                                    <p:anim calcmode="lin" valueType="num">
                                      <p:cBhvr>
                                        <p:cTn id="29"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500"/>
                                        <p:tgtEl>
                                          <p:spTgt spid="4">
                                            <p:txEl>
                                              <p:pRg st="4" end="4"/>
                                            </p:txEl>
                                          </p:spTgt>
                                        </p:tgtEl>
                                      </p:cBhvr>
                                    </p:animEffect>
                                    <p:anim calcmode="lin" valueType="num">
                                      <p:cBhvr>
                                        <p:cTn id="36"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500"/>
                                        <p:tgtEl>
                                          <p:spTgt spid="4">
                                            <p:txEl>
                                              <p:pRg st="5" end="5"/>
                                            </p:txEl>
                                          </p:spTgt>
                                        </p:tgtEl>
                                      </p:cBhvr>
                                    </p:animEffect>
                                    <p:anim calcmode="lin" valueType="num">
                                      <p:cBhvr>
                                        <p:cTn id="43" dur="1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10442" y="323760"/>
            <a:ext cx="5234941" cy="771343"/>
          </a:xfrm>
          <a:noFill/>
          <a:ln>
            <a:solidFill>
              <a:schemeClr val="accent6">
                <a:lumMod val="60000"/>
                <a:lumOff val="40000"/>
              </a:schemeClr>
            </a:solidFill>
          </a:ln>
        </p:spPr>
        <p:style>
          <a:lnRef idx="0">
            <a:scrgbClr r="0" g="0" b="0"/>
          </a:lnRef>
          <a:fillRef idx="1001">
            <a:schemeClr val="dk2"/>
          </a:fillRef>
          <a:effectRef idx="0">
            <a:scrgbClr r="0" g="0" b="0"/>
          </a:effectRef>
          <a:fontRef idx="major"/>
        </p:style>
        <p:txBody>
          <a:bodyPr>
            <a:normAutofit/>
          </a:bodyPr>
          <a:lstStyle/>
          <a:p>
            <a:pPr algn="ctr"/>
            <a:r>
              <a:rPr lang="pt-BR" sz="3600" b="1" dirty="0" smtClean="0">
                <a:ln w="0"/>
                <a:solidFill>
                  <a:schemeClr val="accent6">
                    <a:lumMod val="75000"/>
                  </a:schemeClr>
                </a:solidFill>
                <a:effectLst>
                  <a:outerShdw blurRad="38100" dist="19050" dir="2700000" algn="tl" rotWithShape="0">
                    <a:schemeClr val="dk1">
                      <a:alpha val="40000"/>
                    </a:schemeClr>
                  </a:outerShdw>
                </a:effectLst>
              </a:rPr>
              <a:t>CONCLUSÃO</a:t>
            </a:r>
            <a:endParaRPr lang="pt-BR" sz="3600" b="1" dirty="0">
              <a:ln w="0"/>
              <a:solidFill>
                <a:schemeClr val="accent6">
                  <a:lumMod val="75000"/>
                </a:schemeClr>
              </a:solidFill>
              <a:effectLst>
                <a:outerShdw blurRad="38100" dist="19050" dir="2700000" algn="tl" rotWithShape="0">
                  <a:schemeClr val="dk1">
                    <a:alpha val="40000"/>
                  </a:schemeClr>
                </a:outerShdw>
              </a:effectLst>
            </a:endParaRPr>
          </a:p>
        </p:txBody>
      </p:sp>
      <p:sp>
        <p:nvSpPr>
          <p:cNvPr id="3" name="Seta para baixo 2"/>
          <p:cNvSpPr/>
          <p:nvPr/>
        </p:nvSpPr>
        <p:spPr>
          <a:xfrm>
            <a:off x="71437" y="1381125"/>
            <a:ext cx="2595563" cy="2914650"/>
          </a:xfrm>
          <a:prstGeom prst="down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1400" b="1" dirty="0" smtClean="0">
                <a:solidFill>
                  <a:schemeClr val="accent6">
                    <a:lumMod val="60000"/>
                    <a:lumOff val="40000"/>
                  </a:schemeClr>
                </a:solidFill>
              </a:rPr>
              <a:t>1. Enquanto </a:t>
            </a:r>
            <a:r>
              <a:rPr lang="pt-BR" sz="1400" b="1" dirty="0">
                <a:solidFill>
                  <a:schemeClr val="accent6">
                    <a:lumMod val="60000"/>
                    <a:lumOff val="40000"/>
                  </a:schemeClr>
                </a:solidFill>
              </a:rPr>
              <a:t>a primeira categoria doava com ostentação, a viúva deu tudo o que possuía</a:t>
            </a:r>
            <a:r>
              <a:rPr lang="pt-BR" sz="1400" b="1" dirty="0" smtClean="0">
                <a:solidFill>
                  <a:schemeClr val="accent6">
                    <a:lumMod val="60000"/>
                    <a:lumOff val="40000"/>
                  </a:schemeClr>
                </a:solidFill>
              </a:rPr>
              <a:t>;</a:t>
            </a:r>
            <a:endParaRPr lang="pt-BR" sz="1400" b="1" dirty="0">
              <a:solidFill>
                <a:schemeClr val="accent6">
                  <a:lumMod val="60000"/>
                  <a:lumOff val="40000"/>
                </a:schemeClr>
              </a:solidFill>
            </a:endParaRPr>
          </a:p>
        </p:txBody>
      </p:sp>
      <p:sp>
        <p:nvSpPr>
          <p:cNvPr id="8" name="Seta para baixo 7"/>
          <p:cNvSpPr/>
          <p:nvPr/>
        </p:nvSpPr>
        <p:spPr>
          <a:xfrm>
            <a:off x="2896790" y="1371600"/>
            <a:ext cx="2855119" cy="3028950"/>
          </a:xfrm>
          <a:prstGeom prst="down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pt-BR" sz="1400" b="1" dirty="0" smtClean="0">
                <a:solidFill>
                  <a:schemeClr val="accent6">
                    <a:lumMod val="60000"/>
                    <a:lumOff val="40000"/>
                  </a:schemeClr>
                </a:solidFill>
              </a:rPr>
              <a:t>2.O </a:t>
            </a:r>
            <a:r>
              <a:rPr lang="pt-BR" sz="1400" b="1" dirty="0">
                <a:solidFill>
                  <a:schemeClr val="accent6">
                    <a:lumMod val="60000"/>
                    <a:lumOff val="40000"/>
                  </a:schemeClr>
                </a:solidFill>
              </a:rPr>
              <a:t>fato da narrativa </a:t>
            </a:r>
            <a:r>
              <a:rPr lang="pt-BR" sz="1400" b="1" dirty="0" smtClean="0">
                <a:solidFill>
                  <a:schemeClr val="accent6">
                    <a:lumMod val="60000"/>
                    <a:lumOff val="40000"/>
                  </a:schemeClr>
                </a:solidFill>
              </a:rPr>
              <a:t>está antes </a:t>
            </a:r>
            <a:r>
              <a:rPr lang="pt-BR" sz="1400" b="1" dirty="0">
                <a:solidFill>
                  <a:schemeClr val="accent6">
                    <a:lumMod val="60000"/>
                    <a:lumOff val="40000"/>
                  </a:schemeClr>
                </a:solidFill>
              </a:rPr>
              <a:t>do “pequeno apocalipse”, denota a relevância do episódio para nós que vivemos nos últimos dias.</a:t>
            </a:r>
          </a:p>
        </p:txBody>
      </p:sp>
      <p:sp>
        <p:nvSpPr>
          <p:cNvPr id="11" name="Seta para baixo 10"/>
          <p:cNvSpPr/>
          <p:nvPr/>
        </p:nvSpPr>
        <p:spPr>
          <a:xfrm>
            <a:off x="5981700" y="1381125"/>
            <a:ext cx="2743200" cy="3028951"/>
          </a:xfrm>
          <a:prstGeom prst="down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pt-BR" sz="1400" b="1" dirty="0" smtClean="0">
              <a:solidFill>
                <a:schemeClr val="accent6">
                  <a:lumMod val="75000"/>
                </a:schemeClr>
              </a:solidFill>
            </a:endParaRPr>
          </a:p>
          <a:p>
            <a:pPr lvl="0" algn="ctr" fontAlgn="base"/>
            <a:r>
              <a:rPr lang="pt-BR" sz="1400" b="1" dirty="0" smtClean="0">
                <a:solidFill>
                  <a:schemeClr val="accent6">
                    <a:lumMod val="60000"/>
                    <a:lumOff val="40000"/>
                  </a:schemeClr>
                </a:solidFill>
              </a:rPr>
              <a:t>A </a:t>
            </a:r>
            <a:r>
              <a:rPr lang="pt-BR" sz="1400" b="1" dirty="0">
                <a:solidFill>
                  <a:schemeClr val="accent6">
                    <a:lumMod val="60000"/>
                    <a:lumOff val="40000"/>
                  </a:schemeClr>
                </a:solidFill>
              </a:rPr>
              <a:t>forma como as ofertas eram entregues (conforme um </a:t>
            </a:r>
            <a:r>
              <a:rPr lang="pt-BR" sz="1400" b="1" dirty="0" err="1">
                <a:solidFill>
                  <a:schemeClr val="accent6">
                    <a:lumMod val="60000"/>
                    <a:lumOff val="40000"/>
                  </a:schemeClr>
                </a:solidFill>
              </a:rPr>
              <a:t>canon</a:t>
            </a:r>
            <a:r>
              <a:rPr lang="pt-BR" sz="1400" b="1" dirty="0">
                <a:solidFill>
                  <a:schemeClr val="accent6">
                    <a:lumMod val="60000"/>
                    <a:lumOff val="40000"/>
                  </a:schemeClr>
                </a:solidFill>
              </a:rPr>
              <a:t> judaico) facilitava a ostentação dos ricos, enquanto </a:t>
            </a:r>
            <a:r>
              <a:rPr lang="pt-BR" sz="1400" b="1" dirty="0">
                <a:solidFill>
                  <a:schemeClr val="accent6">
                    <a:lumMod val="75000"/>
                  </a:schemeClr>
                </a:solidFill>
              </a:rPr>
              <a:t>poderia gerar constrangimento aos pobres;</a:t>
            </a:r>
          </a:p>
        </p:txBody>
      </p:sp>
      <p:sp>
        <p:nvSpPr>
          <p:cNvPr id="13" name="Seta para a direita 12"/>
          <p:cNvSpPr/>
          <p:nvPr/>
        </p:nvSpPr>
        <p:spPr>
          <a:xfrm>
            <a:off x="210740" y="4067175"/>
            <a:ext cx="4180285" cy="2790825"/>
          </a:xfrm>
          <a:prstGeom prst="righ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sz="1400" dirty="0" smtClean="0"/>
          </a:p>
          <a:p>
            <a:pPr lvl="0" algn="ctr"/>
            <a:endParaRPr lang="pt-BR" sz="1400" dirty="0"/>
          </a:p>
          <a:p>
            <a:pPr lvl="0" algn="ctr"/>
            <a:r>
              <a:rPr lang="pt-BR" sz="1400" b="1" dirty="0" smtClean="0">
                <a:solidFill>
                  <a:schemeClr val="accent6">
                    <a:lumMod val="60000"/>
                    <a:lumOff val="40000"/>
                  </a:schemeClr>
                </a:solidFill>
              </a:rPr>
              <a:t>4. As </a:t>
            </a:r>
            <a:r>
              <a:rPr lang="pt-BR" sz="1400" b="1" dirty="0">
                <a:solidFill>
                  <a:schemeClr val="accent6">
                    <a:lumMod val="60000"/>
                    <a:lumOff val="40000"/>
                  </a:schemeClr>
                </a:solidFill>
              </a:rPr>
              <a:t>viúvas compreendiam uma classe favorecida pela lei divina. Há vários textos no Antigo e no Novo Testamento que as protegem, mas, ainda assim, elas sofriam negligência, tendo as suas casas devoradas pelos abastados;</a:t>
            </a:r>
          </a:p>
          <a:p>
            <a:pPr algn="ctr"/>
            <a:endParaRPr lang="pt-BR" dirty="0">
              <a:solidFill>
                <a:schemeClr val="accent6">
                  <a:lumMod val="60000"/>
                  <a:lumOff val="40000"/>
                </a:schemeClr>
              </a:solidFill>
            </a:endParaRPr>
          </a:p>
        </p:txBody>
      </p:sp>
      <p:sp>
        <p:nvSpPr>
          <p:cNvPr id="14" name="Seta para a esquerda 13"/>
          <p:cNvSpPr/>
          <p:nvPr/>
        </p:nvSpPr>
        <p:spPr>
          <a:xfrm>
            <a:off x="4530328" y="4171951"/>
            <a:ext cx="4442222" cy="2438672"/>
          </a:xfrm>
          <a:prstGeom prst="lef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sz="1600" dirty="0" smtClean="0">
              <a:solidFill>
                <a:schemeClr val="accent6">
                  <a:lumMod val="75000"/>
                </a:schemeClr>
              </a:solidFill>
            </a:endParaRPr>
          </a:p>
          <a:p>
            <a:pPr lvl="0" algn="just"/>
            <a:r>
              <a:rPr lang="pt-BR" sz="1400" b="1" dirty="0" smtClean="0">
                <a:solidFill>
                  <a:schemeClr val="accent6">
                    <a:lumMod val="75000"/>
                  </a:schemeClr>
                </a:solidFill>
              </a:rPr>
              <a:t>5. Jesus </a:t>
            </a:r>
            <a:r>
              <a:rPr lang="pt-BR" sz="1400" b="1" dirty="0">
                <a:solidFill>
                  <a:schemeClr val="accent6">
                    <a:lumMod val="75000"/>
                  </a:schemeClr>
                </a:solidFill>
              </a:rPr>
              <a:t>chamou a atenção para o fato de que, embora a oferta da viúva fosse monetariamente insignificante, para Deus ela foi a maior, pois representava tudo o que a viúva pobre possuía.</a:t>
            </a:r>
          </a:p>
          <a:p>
            <a:pPr algn="just"/>
            <a:endParaRPr lang="pt-BR" sz="1400" b="1" dirty="0"/>
          </a:p>
        </p:txBody>
      </p:sp>
    </p:spTree>
    <p:extLst>
      <p:ext uri="{BB962C8B-B14F-4D97-AF65-F5344CB8AC3E}">
        <p14:creationId xmlns:p14="http://schemas.microsoft.com/office/powerpoint/2010/main" val="276906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500" fill="hold"/>
                                        <p:tgtEl>
                                          <p:spTgt spid="3"/>
                                        </p:tgtEl>
                                        <p:attrNameLst>
                                          <p:attrName>ppt_x</p:attrName>
                                        </p:attrNameLst>
                                      </p:cBhvr>
                                      <p:tavLst>
                                        <p:tav tm="0">
                                          <p:val>
                                            <p:strVal val="#ppt_x"/>
                                          </p:val>
                                        </p:tav>
                                        <p:tav tm="100000">
                                          <p:val>
                                            <p:strVal val="#ppt_x"/>
                                          </p:val>
                                        </p:tav>
                                      </p:tavLst>
                                    </p:anim>
                                    <p:anim calcmode="lin" valueType="num">
                                      <p:cBhvr additive="base">
                                        <p:cTn id="26"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500"/>
                                        <p:tgtEl>
                                          <p:spTgt spid="8"/>
                                        </p:tgtEl>
                                      </p:cBhvr>
                                    </p:animEffect>
                                    <p:anim calcmode="lin" valueType="num">
                                      <p:cBhvr>
                                        <p:cTn id="32" dur="1500" fill="hold"/>
                                        <p:tgtEl>
                                          <p:spTgt spid="8"/>
                                        </p:tgtEl>
                                        <p:attrNameLst>
                                          <p:attrName>ppt_x</p:attrName>
                                        </p:attrNameLst>
                                      </p:cBhvr>
                                      <p:tavLst>
                                        <p:tav tm="0">
                                          <p:val>
                                            <p:strVal val="#ppt_x"/>
                                          </p:val>
                                        </p:tav>
                                        <p:tav tm="100000">
                                          <p:val>
                                            <p:strVal val="#ppt_x"/>
                                          </p:val>
                                        </p:tav>
                                      </p:tavLst>
                                    </p:anim>
                                    <p:anim calcmode="lin" valueType="num">
                                      <p:cBhvr>
                                        <p:cTn id="33"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750"/>
                                        <p:tgtEl>
                                          <p:spTgt spid="11"/>
                                        </p:tgtEl>
                                      </p:cBhvr>
                                    </p:animEffect>
                                    <p:anim calcmode="lin" valueType="num">
                                      <p:cBhvr>
                                        <p:cTn id="39" dur="1750" fill="hold"/>
                                        <p:tgtEl>
                                          <p:spTgt spid="11"/>
                                        </p:tgtEl>
                                        <p:attrNameLst>
                                          <p:attrName>ppt_x</p:attrName>
                                        </p:attrNameLst>
                                      </p:cBhvr>
                                      <p:tavLst>
                                        <p:tav tm="0">
                                          <p:val>
                                            <p:strVal val="#ppt_x"/>
                                          </p:val>
                                        </p:tav>
                                        <p:tav tm="100000">
                                          <p:val>
                                            <p:strVal val="#ppt_x"/>
                                          </p:val>
                                        </p:tav>
                                      </p:tavLst>
                                    </p:anim>
                                    <p:anim calcmode="lin" valueType="num">
                                      <p:cBhvr>
                                        <p:cTn id="40" dur="1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750" fill="hold"/>
                                        <p:tgtEl>
                                          <p:spTgt spid="13"/>
                                        </p:tgtEl>
                                        <p:attrNameLst>
                                          <p:attrName>ppt_x</p:attrName>
                                        </p:attrNameLst>
                                      </p:cBhvr>
                                      <p:tavLst>
                                        <p:tav tm="0">
                                          <p:val>
                                            <p:strVal val="0-#ppt_w/2"/>
                                          </p:val>
                                        </p:tav>
                                        <p:tav tm="100000">
                                          <p:val>
                                            <p:strVal val="#ppt_x"/>
                                          </p:val>
                                        </p:tav>
                                      </p:tavLst>
                                    </p:anim>
                                    <p:anim calcmode="lin" valueType="num">
                                      <p:cBhvr additive="base">
                                        <p:cTn id="46" dur="1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750" fill="hold"/>
                                        <p:tgtEl>
                                          <p:spTgt spid="14"/>
                                        </p:tgtEl>
                                        <p:attrNameLst>
                                          <p:attrName>ppt_x</p:attrName>
                                        </p:attrNameLst>
                                      </p:cBhvr>
                                      <p:tavLst>
                                        <p:tav tm="0">
                                          <p:val>
                                            <p:strVal val="1+#ppt_w/2"/>
                                          </p:val>
                                        </p:tav>
                                        <p:tav tm="100000">
                                          <p:val>
                                            <p:strVal val="#ppt_x"/>
                                          </p:val>
                                        </p:tav>
                                      </p:tavLst>
                                    </p:anim>
                                    <p:anim calcmode="lin" valueType="num">
                                      <p:cBhvr additive="base">
                                        <p:cTn id="52" dur="1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3" grpId="0" animBg="1"/>
      <p:bldP spid="14" grpId="0" animBg="1"/>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1170</TotalTime>
  <Words>585</Words>
  <Application>Microsoft Office PowerPoint</Application>
  <PresentationFormat>Apresentação na tela (4:3)</PresentationFormat>
  <Paragraphs>50</Paragraphs>
  <Slides>10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vt:i4>
      </vt:variant>
    </vt:vector>
  </HeadingPairs>
  <TitlesOfParts>
    <vt:vector size="15" baseType="lpstr">
      <vt:lpstr>Arial</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O que representava o gazofilácio</vt:lpstr>
      <vt:lpstr>A forma como as dádivas eram depositadas</vt:lpstr>
      <vt:lpstr>O contexto em que as viúvas viviam</vt:lpstr>
      <vt:lpstr>Importantes Lições</vt:lpstr>
      <vt:lpstr>CONCLUSÃO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SM-A OFERTA SOU EU 2016</dc:subject>
  <dc:creator>Pr. MARCELO AUGUSTO DE CARVALHO</dc:creator>
  <cp:keywords>www.4tons.com</cp:keywords>
  <dc:description>COMÉRCIO PROIBIDO. USO PESSOAL</dc:description>
  <cp:lastModifiedBy>Rafaella Andrade</cp:lastModifiedBy>
  <cp:revision>84</cp:revision>
  <dcterms:created xsi:type="dcterms:W3CDTF">2016-02-01T18:03:43Z</dcterms:created>
  <dcterms:modified xsi:type="dcterms:W3CDTF">2016-02-04T18:21:53Z</dcterms:modified>
  <cp:category>SM-MORDOMIA 2016</cp:category>
</cp:coreProperties>
</file>