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48473EA5-0084-4A41-A53E-C9F0FB01D479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E0DC365-5A2B-4B69-9EDC-B976F22D5FB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 noProof="0">
                <a:sym typeface="Helvetica Neue" charset="0"/>
              </a:rPr>
              <a:t>Second level</a:t>
            </a:r>
          </a:p>
          <a:p>
            <a:pPr lvl="2"/>
            <a:r>
              <a:rPr lang="pt-BR" altLang="pt-BR" noProof="0">
                <a:sym typeface="Helvetica Neue" charset="0"/>
              </a:rPr>
              <a:t>Third level</a:t>
            </a:r>
          </a:p>
          <a:p>
            <a:pPr lvl="3"/>
            <a:r>
              <a:rPr lang="pt-BR" altLang="pt-BR" noProof="0">
                <a:sym typeface="Helvetica Neue" charset="0"/>
              </a:rPr>
              <a:t>Fourth level</a:t>
            </a:r>
          </a:p>
          <a:p>
            <a:pPr lvl="4"/>
            <a:r>
              <a:rPr lang="pt-BR" altLang="pt-BR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171262E4-26B3-4C1A-8053-0641B77C54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D3EE954-5377-4932-9281-068324D1A0D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Introdução</a:t>
            </a:r>
          </a:p>
          <a:p>
            <a:pPr eaLnBrk="1"/>
            <a:r>
              <a:rPr lang="pt-BR" altLang="pt-BR"/>
              <a:t>Seja bem vindo a Semana de Oração chamada “A oferta sou Eu”.</a:t>
            </a:r>
          </a:p>
          <a:p>
            <a:pPr eaLnBrk="1"/>
            <a:r>
              <a:rPr lang="pt-BR" altLang="pt-BR"/>
              <a:t>Observou os olhos de Jesus nesta foto: Está derramando lágrimas.</a:t>
            </a:r>
          </a:p>
          <a:p>
            <a:pPr eaLnBrk="1"/>
            <a:r>
              <a:rPr lang="pt-BR" altLang="pt-BR"/>
              <a:t>Ele está emocionado porque você aceitou a salvação que te foi oferecida.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F084FBA2-0939-4A8C-A460-216A2AF1B3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9EFEB17-9EC2-46B7-8BCE-EDCD0A0EC49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b. As treze urnas tinham o formato de trombeta, à semelhança de chifres de carneiro, sendo a parte mais estreita aquela em que o dinheiro era introduzido, e a parte de baixo era mais larga. Nove dessas urnas eram para receber as ofertas com propósitos distintos, conforme a lei indicava aos adoradores, e quatro, para as dádivas voluntárias. Essas ofertas voluntárias eram utilizadas para comprar, por exemplo, madeira para o altar.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91DC3F90-9B1D-4E67-A14E-172678D52D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3E9D7A05-D006-4C9D-AFF6-0F89EFE8CDB7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c. O Gazofilácio era a “sala do tesouro”, ou a "casa do tesouro" onde se depositavam as dádivas e ofertas. 2 Reis 23:11; Neemias 10:37 a 39; 13:4 e 5, 8 e 9 e Ezequiel 40:17. Jesus ensinava no templo, no pátio das mulheres, diante do local onde se entregavam as ofertas.</a:t>
            </a:r>
          </a:p>
          <a:p>
            <a:pPr eaLnBrk="1"/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B22F4A92-7580-4FB5-94F6-EBDA74DEF0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D9AF2B8-C9F9-431C-B167-CD57EFD588A8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115000"/>
              </a:lnSpc>
            </a:pPr>
            <a:r>
              <a:rPr lang="pt-BR" altLang="pt-BR" sz="1400"/>
              <a:t>Todas as Dádivas e Ofertas oferecidas ao Senhor, nos Cultos ou na Escola Sabatina, têm a seguinte distribuição:</a:t>
            </a:r>
          </a:p>
          <a:p>
            <a:pPr eaLnBrk="1">
              <a:lnSpc>
                <a:spcPct val="115000"/>
              </a:lnSpc>
            </a:pPr>
            <a:r>
              <a:rPr lang="pt-BR" altLang="pt-BR" sz="1400"/>
              <a:t>60%  Igreja Local</a:t>
            </a:r>
          </a:p>
          <a:p>
            <a:pPr eaLnBrk="1">
              <a:lnSpc>
                <a:spcPct val="115000"/>
              </a:lnSpc>
            </a:pPr>
            <a:r>
              <a:rPr lang="pt-BR" altLang="pt-BR" sz="1400"/>
              <a:t>20%  Associação:</a:t>
            </a:r>
          </a:p>
          <a:p>
            <a:pPr eaLnBrk="1">
              <a:lnSpc>
                <a:spcPct val="115000"/>
              </a:lnSpc>
            </a:pPr>
            <a:r>
              <a:rPr lang="pt-BR" altLang="pt-BR" sz="1400"/>
              <a:t>+ 10%  Projetos Missionários  (Evangelismo da Associação).</a:t>
            </a:r>
          </a:p>
          <a:p>
            <a:pPr eaLnBrk="1">
              <a:lnSpc>
                <a:spcPct val="115000"/>
              </a:lnSpc>
            </a:pPr>
            <a:r>
              <a:rPr lang="pt-BR" altLang="pt-BR" sz="1400"/>
              <a:t>+ 10%  Projetos de Desenvolvimento da Associação (Compra de terrenos, construção e aluguel de salão).</a:t>
            </a:r>
          </a:p>
          <a:p>
            <a:pPr eaLnBrk="1">
              <a:lnSpc>
                <a:spcPct val="115000"/>
              </a:lnSpc>
            </a:pPr>
            <a:r>
              <a:rPr lang="pt-BR" altLang="pt-BR" sz="1400"/>
              <a:t>20%  Fundo Mundial das Missões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92D6F545-8CC4-45E2-9C8B-CD8BFF001A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C75DFCA-4123-4ABB-9B32-76A5701003EF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 sz="1400"/>
              <a:t>Jesus ensinou a manter a visão do todo: “Portanto ide, fazei discípulos de todas as nações...” Mateus 28: 19</a:t>
            </a:r>
          </a:p>
          <a:p>
            <a:pPr eaLnBrk="1"/>
            <a:r>
              <a:rPr lang="pt-BR" altLang="pt-BR" sz="1400"/>
              <a:t>Dar ofertas direcionadas somente para a sua igreja, ou para um departamento, ou para projetos pode resultar em egoísmo institucional.</a:t>
            </a:r>
          </a:p>
          <a:p>
            <a:pPr eaLnBrk="1"/>
            <a:r>
              <a:rPr lang="pt-BR" altLang="pt-BR" sz="1400"/>
              <a:t>A Janela 10/40 é uma faixa de terra que vai do oeste da África até a Ásia. Subindo, a partir da Linha do Equador, fica entre os graus 10 e 40, formando um retângulo..</a:t>
            </a:r>
          </a:p>
          <a:p>
            <a:pPr eaLnBrk="1"/>
            <a:r>
              <a:rPr lang="pt-BR" altLang="pt-BR" sz="1400"/>
              <a:t>Esta região, com países como China, Índia, Japão, Egito e outros, têm 65% da população mundial, mas somente 1% é cristão.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FF034F44-4E56-485D-A59A-776F6762A5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981E857-E5C7-4128-8988-AB9085E33694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É fácil imaginar os judeus declarando com grande pompa o número de moedas que estavam depositando no Gazofilácio. No entanto, para o observador celeste, que conhece os motivos latentes em cada coração, eles ofertavam do que lhes sobravam. Não havia ação sacrifical em suas doações, como ocorreu com a oferta da viúva.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D03E1176-7F07-4DA6-84F6-638996084E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8C8C6C37-AF84-4171-869C-46A858FAF2FA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A Bíblia ensina a cuidar do pobre, do órfão e da viúva. (Sal. 68:5; 146:9; Prov. 15:25). A verdadeira prática religiosa inclui a simpatia para com elas (Jó 31:16; Tiago 1:27). Há uma série de recomendações para favorecê-las, a partir de Deuteronômio 24:17. Que não sejam negligenciadas (Atos 6:1; 1 Timóteo 5:2-16). Vejamos o conjunto de fatores que cercava essa categoria peculiar de pessoas. Uma viúva pobre era realmente destituída de bens.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9F1F5673-BFBF-4F82-9063-2AE50A0788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840CB21-6F7E-4E27-83E5-3400C9F90C73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1. A sociedade judaica era profundamente patriarcal. Somente os homens</a:t>
            </a:r>
          </a:p>
          <a:p>
            <a:pPr eaLnBrk="1"/>
            <a:r>
              <a:rPr lang="pt-BR" altLang="pt-BR"/>
              <a:t>trabalhavam com a finalidade de sustentar a casa, e as mulheres cuidavam</a:t>
            </a:r>
          </a:p>
          <a:p>
            <a:pPr eaLnBrk="1"/>
            <a:r>
              <a:rPr lang="pt-BR" altLang="pt-BR"/>
              <a:t>dos afazeres domésticos.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CECB8268-1815-416D-A06E-CF0F8D85F1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5DE4541-FC86-4E06-8E88-C67E38D2E2E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2. A sobrevivência feminina dependia da cobertura masculina, isto é, a provisão</a:t>
            </a:r>
          </a:p>
          <a:p>
            <a:pPr eaLnBrk="1"/>
            <a:r>
              <a:rPr lang="pt-BR" altLang="pt-BR"/>
              <a:t>do pai, de um tio, de um irmão ou do esposo. Mulheres que se tornavam</a:t>
            </a:r>
          </a:p>
          <a:p>
            <a:pPr eaLnBrk="1"/>
            <a:r>
              <a:rPr lang="pt-BR" altLang="pt-BR"/>
              <a:t>viúvas muito cedo e não tinham um provedor masculino, corriam</a:t>
            </a:r>
          </a:p>
          <a:p>
            <a:pPr eaLnBrk="1"/>
            <a:r>
              <a:rPr lang="pt-BR" altLang="pt-BR"/>
              <a:t>o risco de serem relegadas, ou à prostituição, ou à extrema pobreza.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46B469A6-3026-41BD-BF5D-0F6F1DB13A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311482D-572F-4FE5-8AAA-A02AAEFD612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Qualquer quantia monetária era relevante para as viúvas, mesmo duas moedas</a:t>
            </a:r>
          </a:p>
          <a:p>
            <a:pPr eaLnBrk="1"/>
            <a:r>
              <a:rPr lang="pt-BR" altLang="pt-BR"/>
              <a:t>no valor insignificante de um quadrante (o quadrante era a menor</a:t>
            </a:r>
          </a:p>
          <a:p>
            <a:pPr eaLnBrk="1"/>
            <a:r>
              <a:rPr lang="pt-BR" altLang="pt-BR"/>
              <a:t>moeda romana, equivalendo a 1/64 do denário. O denário era a unidade</a:t>
            </a:r>
          </a:p>
          <a:p>
            <a:pPr eaLnBrk="1"/>
            <a:r>
              <a:rPr lang="pt-BR" altLang="pt-BR"/>
              <a:t>básica e correspondia a um dia de trabalho do “operário” comum).</a:t>
            </a:r>
          </a:p>
          <a:p>
            <a:pPr eaLnBrk="1"/>
            <a:r>
              <a:rPr lang="pt-BR" altLang="pt-BR"/>
              <a:t>Essas moedas representavam tudo o que aquela viúva possuía. Tendo em vista que estava observando os doadores, deve ter notado o constrangimento da viúva</a:t>
            </a:r>
          </a:p>
          <a:p>
            <a:pPr eaLnBrk="1"/>
            <a:r>
              <a:rPr lang="pt-BR" altLang="pt-BR"/>
              <a:t>ao declarar a quantia doada. Talvez, cabisbaixa, encabulada e envergonhada,</a:t>
            </a:r>
          </a:p>
          <a:p>
            <a:pPr eaLnBrk="1"/>
            <a:r>
              <a:rPr lang="pt-BR" altLang="pt-BR"/>
              <a:t>pois estava ciente da insignificância monetária de sua doação em</a:t>
            </a:r>
          </a:p>
          <a:p>
            <a:pPr eaLnBrk="1"/>
            <a:r>
              <a:rPr lang="pt-BR" altLang="pt-BR"/>
              <a:t>relação às grandes somas doadas pelos ricos. Porém, não foram os ricos</a:t>
            </a:r>
          </a:p>
          <a:p>
            <a:pPr eaLnBrk="1"/>
            <a:r>
              <a:rPr lang="pt-BR" altLang="pt-BR"/>
              <a:t>que receberam o elogio do Senhor Jesus, mas, aquela viúva, porque não</a:t>
            </a:r>
          </a:p>
          <a:p>
            <a:pPr eaLnBrk="1"/>
            <a:r>
              <a:rPr lang="pt-BR" altLang="pt-BR"/>
              <a:t>doou da abastança ou da sobra, mas ofereceu tudo o que possuía.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2BE02FAD-69A7-4157-84D8-297EF9A250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7508121-46BC-433F-A021-953B62C4C9E0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1. Deus não está interessado na quantia dada, mas no espírito com que</a:t>
            </a:r>
          </a:p>
          <a:p>
            <a:pPr eaLnBrk="1"/>
            <a:r>
              <a:rPr lang="pt-BR" altLang="pt-BR"/>
              <a:t>se doa.</a:t>
            </a:r>
          </a:p>
          <a:p>
            <a:pPr eaLnBrk="1"/>
            <a:r>
              <a:rPr lang="pt-BR" altLang="pt-BR"/>
              <a:t>2. Nenhuma dádiva a Deus deve ser oferecida com ostentação.</a:t>
            </a:r>
          </a:p>
          <a:p>
            <a:pPr eaLnBrk="1"/>
            <a:r>
              <a:rPr lang="pt-BR" altLang="pt-BR"/>
              <a:t>3. Deve haver certa medida de sacrifício nas ofertas que entregamos ao</a:t>
            </a:r>
          </a:p>
          <a:p>
            <a:pPr eaLnBrk="1"/>
            <a:r>
              <a:rPr lang="pt-BR" altLang="pt-BR"/>
              <a:t>Senhor.</a:t>
            </a:r>
          </a:p>
          <a:p>
            <a:pPr eaLnBrk="1"/>
            <a:r>
              <a:rPr lang="pt-BR" altLang="pt-BR"/>
              <a:t>4. Deus conhece os nossos motivos.</a:t>
            </a:r>
          </a:p>
          <a:p>
            <a:pPr eaLnBrk="1"/>
            <a:r>
              <a:rPr lang="pt-BR" altLang="pt-BR"/>
              <a:t>5. Ele observa as nossas atitudes quando doamos, presencia o ato e julga</a:t>
            </a:r>
          </a:p>
          <a:p>
            <a:pPr eaLnBrk="1"/>
            <a:r>
              <a:rPr lang="pt-BR" altLang="pt-BR"/>
              <a:t>com sabedoria e graça.</a:t>
            </a:r>
          </a:p>
          <a:p>
            <a:pPr eaLnBrk="1"/>
            <a:r>
              <a:rPr lang="pt-BR" altLang="pt-BR"/>
              <a:t>6. A grandeza da doação depende da dimensão da posse do doador.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8E5F8780-53E6-438A-B008-F144C20154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DFA9016F-424A-44AF-BFE6-1AEDAB65DC8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O quinto tema é: A viúva</a:t>
            </a:r>
          </a:p>
          <a:p>
            <a:pPr eaLnBrk="1"/>
            <a:r>
              <a:rPr lang="pt-BR" altLang="pt-BR"/>
              <a:t>Vamos estudar sobre “ A viúva que deu o que possuía - ela deu tudo”.</a:t>
            </a:r>
          </a:p>
          <a:p>
            <a:pPr eaLnBrk="1"/>
            <a:r>
              <a:rPr lang="pt-BR" altLang="pt-BR"/>
              <a:t>Comecemos lendo o texto de Marcos 12: 41 - 44</a:t>
            </a:r>
          </a:p>
          <a:p>
            <a:pPr eaLnBrk="1"/>
            <a:r>
              <a:rPr lang="pt-BR" altLang="pt-BR"/>
              <a:t>(pág. 24)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352E517F-FC44-4AF2-BC93-119B3EB700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0AFD570-EB47-41E7-BD84-B32CEB35063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a) A doação dos ricos - várias moedas contendo grande valor monetário</a:t>
            </a:r>
          </a:p>
          <a:p>
            <a:pPr eaLnBrk="1"/>
            <a:r>
              <a:rPr lang="pt-BR" altLang="pt-BR"/>
              <a:t>b) A doação da viúva - duas moedas de menor valor monetário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4A7BD32F-CD7C-40B4-A562-A88C302D6E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895E02C6-7A36-4A17-9615-5901B89D3D6B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Em Lucas 21:4 está – “deu tudo o que possuía”. </a:t>
            </a:r>
          </a:p>
          <a:p>
            <a:pPr eaLnBrk="1"/>
            <a:r>
              <a:rPr lang="pt-BR" altLang="pt-BR"/>
              <a:t>Em Marcos 12:44 está - “deu toda sua vida”.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59CA1E72-3EA5-4927-9E29-1B16426E25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171C5759-5B88-423F-AF36-5F05F3783AF7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Jesus não ignorou as ofertas dos ricos. Não disse que eles nada deram, mas que “esta viúva pobre deu mais do que todos” (Lucas 21:3).</a:t>
            </a:r>
          </a:p>
          <a:p>
            <a:pPr eaLnBrk="1"/>
            <a:r>
              <a:rPr lang="pt-BR" altLang="pt-BR"/>
              <a:t>A viúva conquistou o direito de dizer "a oferta sou eu". </a:t>
            </a:r>
          </a:p>
          <a:p>
            <a:pPr eaLnBrk="1"/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4286B529-0A9B-48F2-ABE7-FE0D5543E0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7BDDDDE-BC00-4438-A77C-08585062D66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1. Jesus advertiu os discípulos quanto à arrogância e prepotência dos escribas, que devoravam as casas das viúvas (v. 40).</a:t>
            </a:r>
          </a:p>
          <a:p>
            <a:pPr eaLnBrk="1"/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097C3197-1E1E-49C4-964A-79C00E2634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67437640-068A-45FF-AA10-B621839E2ACA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1b. “gostam de andar com vestes talares e muito apreciam as saudações nas praças, as primeiras cadeiras nas sinagogas e os primeiros lugares nos banquetes”. Apreciavam a ostentação e a exaltação própria.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DA20011E-EBCD-4E2C-908D-7E673B528A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91BC8C5B-D906-4123-A6DF-A47BFBEB9F87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2. Logo em seguida à conversa com os discípulos, Jesus chamou-lhes a atenção para a doação da viúva pobre.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9F946A37-26BB-4AAC-8E8A-1D27DD4C2B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E3689569-7FC8-4506-A1F5-EB5F19841A5D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2b. “Viu certa viúva pobre lançar ali duas pequenas moedas”.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2666E031-C747-4A48-8A96-80F566433E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195CA61-6652-4E35-B499-567BAE798BA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1. Jesus observou os ricos ofertando, também narrado em Lucas 21:1-4</a:t>
            </a:r>
          </a:p>
          <a:p>
            <a:pPr eaLnBrk="1"/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9A532D13-A5A2-40E5-8248-92497C393E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BE5A88B-F450-4B75-A195-9AD8931D9B40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1b. Os ricos ofertavam do que sobrava.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4912C0D4-17A7-4745-8245-3E693418F7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7FF831F-4AD6-4637-902C-5D0551AD9CE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a. A expressão gazophulakion significa tesouro + guardar. Era uma das salas do templo situada no pátio das mulheres, onde eram armazenados o ouro e a prata. Jesus ensinava nesse lugar (João 8:20). Havia ali urnas de coleta (Marcos 12:41-43).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0AA01-E396-4AC4-9046-304CA672F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5B751-A5FD-468A-B913-0401FBF5D2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625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FD9F91-2F26-447B-B075-97E897A09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8C786-5060-4ADE-A05D-71C70EC2C5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968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76307-180E-43A5-834F-B978EC8DF6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A675B-63F2-4202-A377-91D2CDB407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919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EFA3AC-0087-4452-91F9-3BFD62CE7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63EB8-08FD-4600-89E0-47A7B88FDE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4412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C7B539-5EEA-44B7-8D9C-FB7F180501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5E42F1-3B5C-4E34-B162-4B504C19BC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0976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1D32BD-BFB8-4F7A-9E5E-52549A2F9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CF566-144E-428C-888C-540A203DF5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992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46225" y="1795463"/>
            <a:ext cx="3494088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92713" y="1795463"/>
            <a:ext cx="3494087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94AB814-A4C8-49FC-84A0-F66674C0F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C2D56-4468-4D0C-B7D4-51DF88366E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2976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DBA9DA1-F4C4-407C-BCD9-974EA71FF8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EF41D-30E8-4199-AB2A-DACA5DE759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9339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C0FBA51-61F2-4552-A0AA-3D37E0CC72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77F86-3959-4A31-9ED8-8164D2CD29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42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5B494D7-B81A-44EC-87AD-A38BCBF2E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40221-4C9E-47C6-9A12-952B38E318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5074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9830FD6-C4AB-4062-9165-CA839A3F0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8EDFC-5179-48E4-9F29-C302C885FB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416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CC040C-34E9-4888-807F-F2C234DF80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0328F-6698-4375-862A-5D4B639DC5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9280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7B7317E-E327-4980-8D43-6F4AF5BC4C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59DFD-9C08-4F72-AF64-42823841BD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2406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63D94C-820B-47C2-BBCB-6F4EF0812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2774F-C15B-44CA-ADA6-28FF6DDEA1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7547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02450" y="836613"/>
            <a:ext cx="1784350" cy="5664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46225" y="836613"/>
            <a:ext cx="5203825" cy="56642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BBD53-E43E-481E-98B3-C3D7AA5BB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6F47A-9308-47CC-9F2D-5E321CB1C8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9158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C504654-703D-4D9C-B08B-A9CB825E9A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07704-8F1D-48C4-8030-E3D486A80D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4123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388FB4-FFCF-4483-8B80-D925C15A0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CBEE3-976C-4839-AE8C-726E97669C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714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5A895F9-49E3-472B-8DA1-BFBA4EDAB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BAC16-33A2-44C4-AD70-18EF991AFE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0893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64BCF28-F07F-481C-B9AD-EA944D770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C87D4-ECAE-48D1-B699-50D0B953BC4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3985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60BCB4D-4F95-41E3-97EB-EBE42F2216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5AF5-F0A5-4416-9B6C-FA07C0B015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3318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3729135-8F5E-4C6F-9623-5FC1B2295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49D05-5E7B-49E1-8AF5-59383F9F5D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7246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078F43-614B-465E-9EAE-E1901E655C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E1BDD-A626-4C3B-8412-4F3A799A7D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746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F7F89-A680-43B8-9CCC-B602449EA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A61DB-7C81-49F2-A801-60B792D37D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8753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AC4B329-8BF2-46C4-AC2F-3996D5AA3D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9716C-2966-4951-9CC1-FC658AAB1F0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9335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BCBCCD7-CFD3-4BD0-BF98-8BD838B90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EE251-04DE-4500-AF72-E1D4DBE095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3772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EB096AB-4782-4935-97F3-9A4A37E2E6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2F301-A64E-445E-9C45-D3A6631E9A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71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352A65E-4491-4535-907C-0C95E1F93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14450-C557-4498-B98F-9206963EEC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4017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E816B1F-F345-4EDC-BC08-EA1173A9F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80CA1-9EA3-4104-B405-22B00BA55E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2484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429CB9D-12C5-427E-9802-DFDFAAEE5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9CA1A-567A-486F-B6EC-FC84D20FA6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83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D2A8B3-4F99-4FBE-865D-5181318422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10677-7BF9-4023-B00A-426297158E5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2325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2E2ECA-2FBD-4DFF-86A0-AA4B1A674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47614-C369-4BFC-98B4-A152A2247E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3292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FDE3C02-8250-4DB1-B300-134B44256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09723-71C7-43FA-A245-E2D96A6DA6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4714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665DDA-8DFF-433B-AAA4-446F69BE4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1275C-05D5-4620-A63C-4167908B42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885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D2BEA6-E7FF-4FC7-A686-D79B1860F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2D431-62CB-4A88-A23B-A40EAD13E0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1516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EF096D-6A5C-4A54-B056-E3BE817CEA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60C75-6E95-4B08-B073-B24139F0723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843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551C1D-F31D-404B-B446-49B4E45F57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7E187-5B6D-440E-A9F6-5DDC9E00691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2269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97D523C-AFEF-4DD2-A752-B505C51A57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9AE32-2A21-4918-9156-7CE01A2FFE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9325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8CBDB8-BB7C-498E-BF9F-59EFBD9EF4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570520-FE19-409B-9960-6A200DB031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9124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547688"/>
            <a:ext cx="1971675" cy="56292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547688"/>
            <a:ext cx="5762625" cy="56292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B77D6F5-0B69-44B9-957F-D1D1134C21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69E0F-457F-4C2F-AA8B-5B526F8410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958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4A639C-9044-4CBB-A1E5-952D4C6D87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81C65-BBFF-4207-82FA-B1798609FD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032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1631E2C-E6EE-4316-9A87-EED237A3A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468C1-7658-4A47-B201-4A6667350A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556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3A36556-F0FD-48DA-ACB8-FC4A63424C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795BB-C0ED-4072-826E-1F363731F2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588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ABB54E-A764-4818-86F3-68D538647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503A8-A464-490C-BE4F-2A51DB0059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182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398B857-9327-4093-8BC7-F19794821F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DEAC7-18B4-45DA-BF51-5BC9067230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421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0232F27-E99B-466F-9157-8680220AEB01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ABBED6E5-10E8-456B-9CAA-45C8110F2F46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9BA9928-3087-48E6-A67D-D40A5756A0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F92CC769-5DF2-47E0-913C-A088E0BAEF9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42267EEC-7C85-4699-AB57-71CF4F46F459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546225" y="836613"/>
            <a:ext cx="7129463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ADBF23CB-894F-47DD-A0FF-4607CF3BF48C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1546225" y="1795463"/>
            <a:ext cx="7140575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814C7FD-1AF6-41CC-80B4-5A2FDFE1AB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82C76BC6-2A82-4BA6-AB60-627F4537F12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8F8D1AA6-E0A3-44E8-9FD1-1D14089E1B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E3C6F270-0A1D-4A85-8088-B505602EA9B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0134606E-823C-4985-801E-C65141D6F03E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546225" y="547688"/>
            <a:ext cx="36004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8B19B2-B41E-42FD-A1FC-0EE18A42DC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9592C2C8-BF20-46A9-BF72-F1EBC4A16F1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1E005430-4E19-410F-985A-05FCC265E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>
            <a:extLst>
              <a:ext uri="{FF2B5EF4-FFF2-40B4-BE49-F238E27FC236}">
                <a16:creationId xmlns:a16="http://schemas.microsoft.com/office/drawing/2014/main" id="{437E01D6-E61F-48A2-B1A6-31321B810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>
            <a:extLst>
              <a:ext uri="{FF2B5EF4-FFF2-40B4-BE49-F238E27FC236}">
                <a16:creationId xmlns:a16="http://schemas.microsoft.com/office/drawing/2014/main" id="{3DD459CB-43E3-45CD-B1D4-A08846A19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>
            <a:extLst>
              <a:ext uri="{FF2B5EF4-FFF2-40B4-BE49-F238E27FC236}">
                <a16:creationId xmlns:a16="http://schemas.microsoft.com/office/drawing/2014/main" id="{7560566B-6D06-4271-A6E0-FDFE8992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>
            <a:extLst>
              <a:ext uri="{FF2B5EF4-FFF2-40B4-BE49-F238E27FC236}">
                <a16:creationId xmlns:a16="http://schemas.microsoft.com/office/drawing/2014/main" id="{F6FDF902-1552-4004-8BBF-3AB798745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>
            <a:extLst>
              <a:ext uri="{FF2B5EF4-FFF2-40B4-BE49-F238E27FC236}">
                <a16:creationId xmlns:a16="http://schemas.microsoft.com/office/drawing/2014/main" id="{A5E03CF9-1495-490E-AA5E-1659BEBF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1">
            <a:extLst>
              <a:ext uri="{FF2B5EF4-FFF2-40B4-BE49-F238E27FC236}">
                <a16:creationId xmlns:a16="http://schemas.microsoft.com/office/drawing/2014/main" id="{C742EE5A-0F74-4D53-887B-5ECD42E61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3">
            <a:extLst>
              <a:ext uri="{FF2B5EF4-FFF2-40B4-BE49-F238E27FC236}">
                <a16:creationId xmlns:a16="http://schemas.microsoft.com/office/drawing/2014/main" id="{96D031CE-53CD-4DF3-97AF-16743FF8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4">
            <a:extLst>
              <a:ext uri="{FF2B5EF4-FFF2-40B4-BE49-F238E27FC236}">
                <a16:creationId xmlns:a16="http://schemas.microsoft.com/office/drawing/2014/main" id="{E0AEABC1-8FBF-4FE5-BC1D-7AC3A66D9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3">
            <a:extLst>
              <a:ext uri="{FF2B5EF4-FFF2-40B4-BE49-F238E27FC236}">
                <a16:creationId xmlns:a16="http://schemas.microsoft.com/office/drawing/2014/main" id="{81FFBAB3-053D-40DA-B0C4-223164ED4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1">
            <a:extLst>
              <a:ext uri="{FF2B5EF4-FFF2-40B4-BE49-F238E27FC236}">
                <a16:creationId xmlns:a16="http://schemas.microsoft.com/office/drawing/2014/main" id="{A2B98119-B895-4100-9FD7-940ECFC57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2">
            <a:extLst>
              <a:ext uri="{FF2B5EF4-FFF2-40B4-BE49-F238E27FC236}">
                <a16:creationId xmlns:a16="http://schemas.microsoft.com/office/drawing/2014/main" id="{4FEF9717-BBDE-4656-9DE8-830D202B0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1">
            <a:extLst>
              <a:ext uri="{FF2B5EF4-FFF2-40B4-BE49-F238E27FC236}">
                <a16:creationId xmlns:a16="http://schemas.microsoft.com/office/drawing/2014/main" id="{FE0CF497-E5E4-4E57-A594-64507EF00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m 1">
            <a:extLst>
              <a:ext uri="{FF2B5EF4-FFF2-40B4-BE49-F238E27FC236}">
                <a16:creationId xmlns:a16="http://schemas.microsoft.com/office/drawing/2014/main" id="{4B8A2D47-D2AB-49DB-ACF7-F6FB92CC3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2">
            <a:extLst>
              <a:ext uri="{FF2B5EF4-FFF2-40B4-BE49-F238E27FC236}">
                <a16:creationId xmlns:a16="http://schemas.microsoft.com/office/drawing/2014/main" id="{ADB00F6D-924B-4470-9B0A-8F39D98E2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1">
            <a:extLst>
              <a:ext uri="{FF2B5EF4-FFF2-40B4-BE49-F238E27FC236}">
                <a16:creationId xmlns:a16="http://schemas.microsoft.com/office/drawing/2014/main" id="{043A8CAA-5F76-4BEA-BEAD-C406A48FD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2">
            <a:extLst>
              <a:ext uri="{FF2B5EF4-FFF2-40B4-BE49-F238E27FC236}">
                <a16:creationId xmlns:a16="http://schemas.microsoft.com/office/drawing/2014/main" id="{F705DA53-2A3A-4565-94E2-5FA320F44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333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1">
            <a:extLst>
              <a:ext uri="{FF2B5EF4-FFF2-40B4-BE49-F238E27FC236}">
                <a16:creationId xmlns:a16="http://schemas.microsoft.com/office/drawing/2014/main" id="{A7C5EE43-7E9D-483B-B05C-D36E5E0A3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>
            <a:extLst>
              <a:ext uri="{FF2B5EF4-FFF2-40B4-BE49-F238E27FC236}">
                <a16:creationId xmlns:a16="http://schemas.microsoft.com/office/drawing/2014/main" id="{24844A7F-9388-4B5E-801E-4F3E567D7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B106760B-808F-41AA-9C27-BD967AA15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9038D603-A119-4C93-8C46-A8E24F228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>
            <a:extLst>
              <a:ext uri="{FF2B5EF4-FFF2-40B4-BE49-F238E27FC236}">
                <a16:creationId xmlns:a16="http://schemas.microsoft.com/office/drawing/2014/main" id="{2007EFF4-AACA-4BFE-ABF6-E5F350222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80815C97-CE9E-47B3-841E-9CE0D32E7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B9072D2E-7051-47CA-97D6-A4C70EF60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>
            <a:extLst>
              <a:ext uri="{FF2B5EF4-FFF2-40B4-BE49-F238E27FC236}">
                <a16:creationId xmlns:a16="http://schemas.microsoft.com/office/drawing/2014/main" id="{0D56E5E3-A8B2-42F6-8087-67CCF1E3F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>
            <a:extLst>
              <a:ext uri="{FF2B5EF4-FFF2-40B4-BE49-F238E27FC236}">
                <a16:creationId xmlns:a16="http://schemas.microsoft.com/office/drawing/2014/main" id="{E7953FCD-D97C-4EA6-AD91-0BEE8FFC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1_Biz China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iz China - 4_Tex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4_Tex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iz China - Blank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Blan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iz China - 2_Blank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2_Blan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1136</Words>
  <Application>Microsoft Office PowerPoint</Application>
  <PresentationFormat>Apresentação na tela (4:3)</PresentationFormat>
  <Paragraphs>61</Paragraphs>
  <Slides>26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Helvetica Neue</vt:lpstr>
      <vt:lpstr>1_Biz China</vt:lpstr>
      <vt:lpstr>1_Biz China - 4_Text</vt:lpstr>
      <vt:lpstr>1_Biz China - Blank</vt:lpstr>
      <vt:lpstr>1_Biz China - 2_Blank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UCB - Marcelo Augusto de Carvalho</cp:lastModifiedBy>
  <cp:revision>2</cp:revision>
  <dcterms:modified xsi:type="dcterms:W3CDTF">2020-10-26T20:39:59Z</dcterms:modified>
</cp:coreProperties>
</file>