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F63"/>
    <a:srgbClr val="C6903B"/>
    <a:srgbClr val="FFFFFF"/>
    <a:srgbClr val="7C3B14"/>
    <a:srgbClr val="514D42"/>
    <a:srgbClr val="320000"/>
    <a:srgbClr val="A29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281" autoAdjust="0"/>
  </p:normalViewPr>
  <p:slideViewPr>
    <p:cSldViewPr snapToGrid="0">
      <p:cViewPr varScale="1">
        <p:scale>
          <a:sx n="40" d="100"/>
          <a:sy n="40" d="100"/>
        </p:scale>
        <p:origin x="14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B529-990A-4098-95B0-1A6FEFC00CB5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421CD-B64D-492E-BFC0-9E01FBE639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7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21CD-B64D-492E-BFC0-9E01FBE6391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95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41349E-3B7F-4EE3-BAF5-CCB59CEF7FFE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CF42C3-4A22-48D7-8F0D-DAD9C92DA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1022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41349E-3B7F-4EE3-BAF5-CCB59CEF7FFE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CF42C3-4A22-48D7-8F0D-DAD9C92DA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60918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894" y="921718"/>
            <a:ext cx="7886700" cy="72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5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wipe dir="r"/>
  </p:transition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4280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5957" y="2755588"/>
            <a:ext cx="8014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Dinheiro é uma ferramenta.</a:t>
            </a:r>
            <a:endParaRPr lang="pt-BR" sz="4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62" y="1185399"/>
            <a:ext cx="5180480" cy="616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CONSELHO 6</a:t>
            </a:r>
          </a:p>
        </p:txBody>
      </p:sp>
      <p:sp>
        <p:nvSpPr>
          <p:cNvPr id="8" name="Retângulo 7"/>
          <p:cNvSpPr/>
          <p:nvPr/>
        </p:nvSpPr>
        <p:spPr>
          <a:xfrm rot="21442350">
            <a:off x="916076" y="4056579"/>
            <a:ext cx="7234519" cy="1465965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sz="2800" dirty="0">
                <a:solidFill>
                  <a:schemeClr val="tx1"/>
                </a:solidFill>
              </a:rPr>
              <a:t>Nosso  dinheiro é uma ferramenta que devemos empregar para fazer a vontade de Deus.</a:t>
            </a: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800" b="1" dirty="0">
                <a:solidFill>
                  <a:schemeClr val="tx1"/>
                </a:solidFill>
                <a:latin typeface="+mj-lt"/>
              </a:rPr>
            </a:b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985" y="2273749"/>
            <a:ext cx="5916706" cy="53788"/>
          </a:xfrm>
          <a:prstGeom prst="rect">
            <a:avLst/>
          </a:prstGeom>
          <a:solidFill>
            <a:srgbClr val="E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24" y="1954435"/>
            <a:ext cx="918029" cy="6386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3" y="2039135"/>
            <a:ext cx="765629" cy="5326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93" y="2039135"/>
            <a:ext cx="765629" cy="5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62" y="1185399"/>
            <a:ext cx="5180480" cy="616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latin typeface="Impact" panose="020B0806030902050204" pitchFamily="34" charset="0"/>
              </a:rPr>
              <a:t>CONSELHO 7</a:t>
            </a:r>
          </a:p>
        </p:txBody>
      </p:sp>
      <p:sp>
        <p:nvSpPr>
          <p:cNvPr id="5" name="Retângulo 4"/>
          <p:cNvSpPr/>
          <p:nvPr/>
        </p:nvSpPr>
        <p:spPr>
          <a:xfrm>
            <a:off x="525958" y="2598315"/>
            <a:ext cx="8014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Não podemos esquecer que quanto mais</a:t>
            </a:r>
            <a:br>
              <a:rPr lang="pt-BR" sz="3200" dirty="0"/>
            </a:br>
            <a:r>
              <a:rPr lang="pt-BR" sz="3200" b="1" dirty="0"/>
              <a:t>recursos em nossas mãos, maior a nossa responsabilidade para com a obra de Deus.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 rot="21442350">
            <a:off x="916077" y="4359491"/>
            <a:ext cx="7234519" cy="166699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+mj-lt"/>
              </a:rPr>
              <a:t> </a:t>
            </a:r>
          </a:p>
          <a:p>
            <a:pPr algn="ctr"/>
            <a:endParaRPr lang="pt-BR" sz="2400" b="1" dirty="0">
              <a:latin typeface="+mj-lt"/>
            </a:endParaRPr>
          </a:p>
          <a:p>
            <a:pPr algn="ctr"/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A pessoa que usa seu dinheiro para servir da maneira que o Senhor quer, está se preparando para estar com Deus para sempre (1 Timóteo 6:17-19; Lucas 16:1-13).</a:t>
            </a:r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br>
              <a:rPr lang="pt-BR" sz="2400" b="1" dirty="0">
                <a:latin typeface="+mj-lt"/>
              </a:rPr>
            </a:br>
            <a:endParaRPr lang="pt-BR" sz="2400" b="1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985" y="2273749"/>
            <a:ext cx="5916706" cy="53788"/>
          </a:xfrm>
          <a:prstGeom prst="rect">
            <a:avLst/>
          </a:prstGeom>
          <a:solidFill>
            <a:srgbClr val="E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24" y="1954435"/>
            <a:ext cx="918029" cy="63862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3" y="2039135"/>
            <a:ext cx="765629" cy="53261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93" y="2039135"/>
            <a:ext cx="765629" cy="5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5958" y="2629131"/>
            <a:ext cx="8014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Está escrito “...Vós não sabeis o que sucederá amanhã.” (Tiago 4:14)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62" y="1185399"/>
            <a:ext cx="5180480" cy="616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solidFill>
                  <a:srgbClr val="002060"/>
                </a:solidFill>
                <a:latin typeface="Impact" panose="020B0806030902050204" pitchFamily="34" charset="0"/>
              </a:rPr>
              <a:t>CONSELHO 8</a:t>
            </a:r>
          </a:p>
        </p:txBody>
      </p:sp>
      <p:sp>
        <p:nvSpPr>
          <p:cNvPr id="8" name="Retângulo 7"/>
          <p:cNvSpPr/>
          <p:nvPr/>
        </p:nvSpPr>
        <p:spPr>
          <a:xfrm rot="21442350">
            <a:off x="919442" y="4148920"/>
            <a:ext cx="7234519" cy="1465965"/>
          </a:xfrm>
          <a:prstGeom prst="rect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  <a:p>
            <a:pPr algn="ctr"/>
            <a:r>
              <a:rPr lang="pt-BR" sz="2400" dirty="0"/>
              <a:t>Vale a pena comprar a prazo, fazer negócios ou </a:t>
            </a:r>
          </a:p>
          <a:p>
            <a:pPr algn="ctr"/>
            <a:r>
              <a:rPr lang="pt-BR" sz="2400" dirty="0"/>
              <a:t>dívidas para um período prolongado sem condições </a:t>
            </a:r>
          </a:p>
          <a:p>
            <a:pPr algn="ctr"/>
            <a:r>
              <a:rPr lang="pt-BR" sz="2400" dirty="0"/>
              <a:t>para quitá-las?</a:t>
            </a:r>
            <a:br>
              <a:rPr lang="pt-BR" sz="2400" dirty="0"/>
            </a:br>
            <a:br>
              <a:rPr lang="pt-BR" sz="2800" b="1" dirty="0">
                <a:solidFill>
                  <a:schemeClr val="tx1"/>
                </a:solidFill>
                <a:latin typeface="+mj-lt"/>
              </a:rPr>
            </a:b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985" y="2273749"/>
            <a:ext cx="5916706" cy="53788"/>
          </a:xfrm>
          <a:prstGeom prst="rect">
            <a:avLst/>
          </a:prstGeom>
          <a:solidFill>
            <a:srgbClr val="E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24" y="1954435"/>
            <a:ext cx="918029" cy="6386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3" y="2039135"/>
            <a:ext cx="765629" cy="5326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93" y="2039135"/>
            <a:ext cx="765629" cy="5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5498" y="2616907"/>
            <a:ext cx="8014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Gaste menos do que você ganha e planeje seus gastos.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62" y="1185399"/>
            <a:ext cx="5180480" cy="616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CONSELHO 9</a:t>
            </a:r>
          </a:p>
        </p:txBody>
      </p:sp>
      <p:sp>
        <p:nvSpPr>
          <p:cNvPr id="8" name="Retângulo 7"/>
          <p:cNvSpPr/>
          <p:nvPr/>
        </p:nvSpPr>
        <p:spPr>
          <a:xfrm rot="21442350">
            <a:off x="915619" y="3982202"/>
            <a:ext cx="7234519" cy="1632771"/>
          </a:xfrm>
          <a:prstGeom prst="rect">
            <a:avLst/>
          </a:prstGeom>
          <a:solidFill>
            <a:srgbClr val="92D050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  <a:p>
            <a:pPr algn="ctr"/>
            <a:endParaRPr lang="pt-BR" sz="2200" dirty="0">
              <a:solidFill>
                <a:schemeClr val="tx1"/>
              </a:solidFill>
            </a:endParaRPr>
          </a:p>
          <a:p>
            <a:pPr algn="ctr"/>
            <a:r>
              <a:rPr lang="pt-BR" sz="2200" dirty="0">
                <a:solidFill>
                  <a:schemeClr val="tx1"/>
                </a:solidFill>
              </a:rPr>
              <a:t>O mais básico princípio de administração financeira: gastar menos do que se ganha e aprender a planejar os gastos. Cuidado para não adquirir o hábito da dívida e procurar exercitar o hábito da poupança.</a:t>
            </a:r>
            <a:br>
              <a:rPr lang="pt-BR" sz="2200" dirty="0">
                <a:solidFill>
                  <a:schemeClr val="tx1"/>
                </a:solidFill>
              </a:rPr>
            </a:br>
            <a:br>
              <a:rPr lang="pt-BR" sz="2400" dirty="0">
                <a:solidFill>
                  <a:schemeClr val="tx1"/>
                </a:solidFill>
              </a:rPr>
            </a:br>
            <a:br>
              <a:rPr lang="pt-BR" sz="2800" b="1" dirty="0">
                <a:solidFill>
                  <a:schemeClr val="tx1"/>
                </a:solidFill>
                <a:latin typeface="+mj-lt"/>
              </a:rPr>
            </a:b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985" y="2273749"/>
            <a:ext cx="5916706" cy="53788"/>
          </a:xfrm>
          <a:prstGeom prst="rect">
            <a:avLst/>
          </a:prstGeom>
          <a:solidFill>
            <a:srgbClr val="E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24" y="1954435"/>
            <a:ext cx="918029" cy="6386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3" y="2039135"/>
            <a:ext cx="765629" cy="5326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93" y="2039135"/>
            <a:ext cx="765629" cy="5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8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99289" y="2677764"/>
            <a:ext cx="81478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/>
              <a:t>Dê ofertas e pratique a generosidade mesmo enquanto você tem pouco, pois, se esperar ter muito para começar a fazer isso, pode ser que nunca faça.</a:t>
            </a:r>
            <a:endParaRPr lang="pt-BR" sz="2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62" y="1185399"/>
            <a:ext cx="5180480" cy="616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solidFill>
                  <a:srgbClr val="7C3B14"/>
                </a:solidFill>
                <a:latin typeface="Impact" panose="020B0806030902050204" pitchFamily="34" charset="0"/>
              </a:rPr>
              <a:t>CONSELHO 10</a:t>
            </a:r>
          </a:p>
        </p:txBody>
      </p:sp>
      <p:sp>
        <p:nvSpPr>
          <p:cNvPr id="8" name="Retângulo 7"/>
          <p:cNvSpPr/>
          <p:nvPr/>
        </p:nvSpPr>
        <p:spPr>
          <a:xfrm rot="21442350">
            <a:off x="955958" y="4175672"/>
            <a:ext cx="7234519" cy="1632771"/>
          </a:xfrm>
          <a:prstGeom prst="rect">
            <a:avLst/>
          </a:prstGeom>
          <a:solidFill>
            <a:srgbClr val="7C3B14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pt-BR" sz="2200" dirty="0">
              <a:solidFill>
                <a:schemeClr val="tx1"/>
              </a:solidFill>
            </a:endParaRPr>
          </a:p>
          <a:p>
            <a:pPr algn="ctr"/>
            <a:endParaRPr lang="pt-BR" sz="2400" dirty="0"/>
          </a:p>
          <a:p>
            <a:pPr algn="ctr"/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Assim como nas ofertas, Deus também se alegra </a:t>
            </a:r>
          </a:p>
          <a:p>
            <a:pPr algn="ctr"/>
            <a:r>
              <a:rPr lang="pt-BR" sz="2400" dirty="0"/>
              <a:t>quando somos generosos, principalmente quando o fazemos de coração. </a:t>
            </a:r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br>
              <a:rPr lang="pt-BR" sz="2400" dirty="0">
                <a:solidFill>
                  <a:schemeClr val="tx1"/>
                </a:solidFill>
              </a:rPr>
            </a:br>
            <a:br>
              <a:rPr lang="pt-BR" sz="2800" b="1" dirty="0">
                <a:solidFill>
                  <a:schemeClr val="tx1"/>
                </a:solidFill>
                <a:latin typeface="+mj-lt"/>
              </a:rPr>
            </a:b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985" y="2273749"/>
            <a:ext cx="5916706" cy="53788"/>
          </a:xfrm>
          <a:prstGeom prst="rect">
            <a:avLst/>
          </a:prstGeom>
          <a:solidFill>
            <a:srgbClr val="E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24" y="1954435"/>
            <a:ext cx="918029" cy="6386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3" y="2039135"/>
            <a:ext cx="765629" cy="5326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93" y="2039135"/>
            <a:ext cx="765629" cy="5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80"/>
          <a:stretch/>
        </p:blipFill>
        <p:spPr>
          <a:xfrm>
            <a:off x="416858" y="660306"/>
            <a:ext cx="8284151" cy="5834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119" y="1319869"/>
            <a:ext cx="4561916" cy="1325563"/>
          </a:xfrm>
        </p:spPr>
        <p:txBody>
          <a:bodyPr>
            <a:no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mãos diligentes governarão, mas os preguiçosos acabarão escravos.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33089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9239" y="682170"/>
            <a:ext cx="8264338" cy="57912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" t="-11804" r="176" b="26750"/>
          <a:stretch/>
        </p:blipFill>
        <p:spPr>
          <a:xfrm>
            <a:off x="421847" y="1349829"/>
            <a:ext cx="8286244" cy="51380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038" y="1532814"/>
            <a:ext cx="7805854" cy="1325563"/>
          </a:xfrm>
        </p:spPr>
        <p:txBody>
          <a:bodyPr>
            <a:noAutofit/>
          </a:bodyPr>
          <a:lstStyle/>
          <a:p>
            <a:r>
              <a:rPr lang="pt-BR" sz="2400" dirty="0"/>
              <a:t>O que é que trouxemos para o mundo? Nada! </a:t>
            </a:r>
            <a:br>
              <a:rPr lang="pt-BR" sz="2400" dirty="0"/>
            </a:br>
            <a:r>
              <a:rPr lang="pt-BR" sz="2400" dirty="0"/>
              <a:t>E o que é que levaremos do mundo? Nada! </a:t>
            </a:r>
            <a:br>
              <a:rPr lang="pt-BR" sz="2400" dirty="0"/>
            </a:br>
            <a:r>
              <a:rPr lang="pt-BR" sz="2400" dirty="0"/>
              <a:t>Portanto,  se temos comida e com o que nos vestir, </a:t>
            </a:r>
            <a:br>
              <a:rPr lang="pt-BR" sz="2400" dirty="0"/>
            </a:b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fiquemos contentes</a:t>
            </a:r>
            <a:r>
              <a:rPr lang="pt-BR" sz="2400" dirty="0"/>
              <a:t> com isso. (1Timóteo 6:7-8).</a:t>
            </a:r>
            <a:br>
              <a:rPr lang="pt-BR" sz="2400" dirty="0"/>
            </a:b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24030" r="24859" b="17137"/>
          <a:stretch/>
        </p:blipFill>
        <p:spPr>
          <a:xfrm>
            <a:off x="7541970" y="2343120"/>
            <a:ext cx="943428" cy="10305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24030" r="24859" b="17137"/>
          <a:stretch/>
        </p:blipFill>
        <p:spPr>
          <a:xfrm rot="10800000">
            <a:off x="724254" y="731106"/>
            <a:ext cx="943428" cy="10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8017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7"/>
          <a:stretch/>
        </p:blipFill>
        <p:spPr>
          <a:xfrm>
            <a:off x="298658" y="1943984"/>
            <a:ext cx="8453453" cy="44858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059" y="1508555"/>
            <a:ext cx="7640653" cy="1325563"/>
          </a:xfrm>
        </p:spPr>
        <p:txBody>
          <a:bodyPr>
            <a:noAutofit/>
          </a:bodyPr>
          <a:lstStyle/>
          <a:p>
            <a:r>
              <a:rPr lang="pt-BR" dirty="0"/>
              <a:t>Para administrar o dinheiro, é necessário ter uma fonte de renda. Por isso, o </a:t>
            </a:r>
            <a:r>
              <a:rPr lang="pt-BR" sz="3600" dirty="0">
                <a:solidFill>
                  <a:schemeClr val="accent6">
                    <a:lumMod val="50000"/>
                  </a:schemeClr>
                </a:solidFill>
              </a:rPr>
              <a:t>trabalho é fundamental.</a:t>
            </a:r>
            <a:br>
              <a:rPr lang="pt-BR" sz="36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600" dirty="0">
                <a:solidFill>
                  <a:schemeClr val="accent6">
                    <a:lumMod val="50000"/>
                  </a:schemeClr>
                </a:solidFill>
              </a:rPr>
            </a:br>
            <a:endParaRPr lang="pt-BR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60940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5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22" y="1624670"/>
            <a:ext cx="8014956" cy="1325563"/>
          </a:xfrm>
        </p:spPr>
        <p:txBody>
          <a:bodyPr>
            <a:noAutofit/>
          </a:bodyPr>
          <a:lstStyle/>
          <a:p>
            <a:r>
              <a:rPr lang="pt-BR" dirty="0"/>
              <a:t>Como o mercado de trabalho está cada vez mais competitivo, é preciso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preparado </a:t>
            </a:r>
            <a:r>
              <a:rPr lang="pt-BR" dirty="0"/>
              <a:t>quando as oportunidades surgirem.</a:t>
            </a:r>
            <a:br>
              <a:rPr lang="pt-BR" dirty="0"/>
            </a:br>
            <a:br>
              <a:rPr lang="pt-BR" dirty="0"/>
            </a:b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830824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5"/>
          <a:stretch/>
        </p:blipFill>
        <p:spPr>
          <a:xfrm>
            <a:off x="435428" y="696904"/>
            <a:ext cx="8287658" cy="57924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2229" y="1566612"/>
            <a:ext cx="5689599" cy="1325563"/>
          </a:xfrm>
        </p:spPr>
        <p:txBody>
          <a:bodyPr>
            <a:noAutofit/>
          </a:bodyPr>
          <a:lstStyle/>
          <a:p>
            <a:pPr algn="r"/>
            <a:r>
              <a:rPr lang="pt-BR" sz="2600" dirty="0"/>
              <a:t>Além de conhecimento e aptidão para exercer uma função, características pessoais de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integridade e caráter </a:t>
            </a:r>
            <a:r>
              <a:rPr lang="pt-BR" sz="2600" dirty="0"/>
              <a:t>também estão sendo cada vez</a:t>
            </a:r>
            <a:br>
              <a:rPr lang="pt-BR" sz="2600" dirty="0"/>
            </a:br>
            <a:r>
              <a:rPr lang="pt-BR" sz="2600" dirty="0"/>
              <a:t> mais valorizados e precisam </a:t>
            </a:r>
            <a:br>
              <a:rPr lang="pt-BR" sz="2600" dirty="0"/>
            </a:br>
            <a:r>
              <a:rPr lang="pt-BR" sz="2600" dirty="0"/>
              <a:t>ser desenvolvidos.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8052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4144" y="2731810"/>
            <a:ext cx="3916456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dirty="0">
                <a:latin typeface="+mn-lt"/>
              </a:rPr>
              <a:t>Quando se fala em dinheiro devemos buscar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conselhos de pessoas íntegras </a:t>
            </a:r>
            <a:r>
              <a:rPr lang="pt-BR" sz="3200" b="1" dirty="0">
                <a:latin typeface="+mn-lt"/>
              </a:rPr>
              <a:t>e habilidosas para que possamos diminuir os nossos erros.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81" y="833718"/>
            <a:ext cx="4553634" cy="56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11355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43557" y="682171"/>
            <a:ext cx="8250500" cy="57989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7" y="1118281"/>
            <a:ext cx="5594386" cy="53773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7429" y="1871413"/>
            <a:ext cx="5892800" cy="1325563"/>
          </a:xfrm>
        </p:spPr>
        <p:txBody>
          <a:bodyPr>
            <a:noAutofit/>
          </a:bodyPr>
          <a:lstStyle/>
          <a:p>
            <a:pPr algn="r"/>
            <a:r>
              <a:rPr lang="pt-BR" dirty="0"/>
              <a:t>Devemos nos empenhar </a:t>
            </a:r>
            <a:br>
              <a:rPr lang="pt-BR" dirty="0"/>
            </a:br>
            <a:r>
              <a:rPr lang="pt-BR" dirty="0"/>
              <a:t>em </a:t>
            </a:r>
            <a:r>
              <a:rPr lang="pt-BR" sz="3600" dirty="0">
                <a:solidFill>
                  <a:schemeClr val="accent6">
                    <a:lumMod val="50000"/>
                  </a:schemeClr>
                </a:solidFill>
              </a:rPr>
              <a:t>qualificar-nos</a:t>
            </a:r>
            <a:r>
              <a:rPr lang="pt-BR" dirty="0"/>
              <a:t>, em </a:t>
            </a:r>
            <a:br>
              <a:rPr lang="pt-BR" dirty="0"/>
            </a:br>
            <a:r>
              <a:rPr lang="pt-BR" dirty="0"/>
              <a:t>sermos diligentes </a:t>
            </a:r>
            <a:br>
              <a:rPr lang="pt-BR" dirty="0"/>
            </a:br>
            <a:r>
              <a:rPr lang="pt-BR" dirty="0"/>
              <a:t>no  trabalho e em</a:t>
            </a:r>
            <a:br>
              <a:rPr lang="pt-BR" dirty="0"/>
            </a:br>
            <a:r>
              <a:rPr lang="pt-BR" dirty="0"/>
              <a:t>tudo o que </a:t>
            </a:r>
            <a:br>
              <a:rPr lang="pt-BR" dirty="0"/>
            </a:br>
            <a:r>
              <a:rPr lang="pt-BR" dirty="0"/>
              <a:t>fizermos.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44699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00" y="2545872"/>
            <a:ext cx="6066972" cy="40446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880" y="2400844"/>
            <a:ext cx="7474858" cy="1325563"/>
          </a:xfrm>
        </p:spPr>
        <p:txBody>
          <a:bodyPr>
            <a:noAutofit/>
          </a:bodyPr>
          <a:lstStyle/>
          <a:p>
            <a:r>
              <a:rPr lang="pt-BR" dirty="0"/>
              <a:t>As mãos diligentes </a:t>
            </a:r>
            <a:r>
              <a:rPr lang="pt-BR" sz="3600" dirty="0">
                <a:solidFill>
                  <a:schemeClr val="accent6">
                    <a:lumMod val="50000"/>
                  </a:schemeClr>
                </a:solidFill>
              </a:rPr>
              <a:t>governarão</a:t>
            </a:r>
            <a:r>
              <a:rPr lang="pt-BR" dirty="0"/>
              <a:t>, mas os preguiçosos acabarão </a:t>
            </a:r>
            <a:r>
              <a:rPr lang="pt-BR" sz="3600" dirty="0">
                <a:solidFill>
                  <a:schemeClr val="accent6">
                    <a:lumMod val="50000"/>
                  </a:schemeClr>
                </a:solidFill>
              </a:rPr>
              <a:t>escravos</a:t>
            </a:r>
            <a:r>
              <a:rPr lang="pt-BR" dirty="0"/>
              <a:t>. </a:t>
            </a:r>
            <a:br>
              <a:rPr lang="pt-BR" dirty="0"/>
            </a:b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88132" y="1291058"/>
            <a:ext cx="7474858" cy="635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5400" b="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Provérbios 12:24</a:t>
            </a:r>
            <a:endParaRPr lang="pt-BR" sz="5400" b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24030" r="24859" b="17137"/>
          <a:stretch/>
        </p:blipFill>
        <p:spPr>
          <a:xfrm>
            <a:off x="7420864" y="2772932"/>
            <a:ext cx="943428" cy="103051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24030" r="24859" b="17137"/>
          <a:stretch/>
        </p:blipFill>
        <p:spPr>
          <a:xfrm rot="10800000">
            <a:off x="710926" y="1779518"/>
            <a:ext cx="943428" cy="10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1537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397" y="4701698"/>
            <a:ext cx="7765142" cy="1325563"/>
          </a:xfrm>
        </p:spPr>
        <p:txBody>
          <a:bodyPr>
            <a:noAutofit/>
          </a:bodyPr>
          <a:lstStyle/>
          <a:p>
            <a:r>
              <a:rPr lang="pt-BR" dirty="0"/>
              <a:t>Nossas contribuições devem ser entregues como um ato de </a:t>
            </a:r>
            <a:r>
              <a:rPr lang="pt-BR" sz="3600" dirty="0">
                <a:solidFill>
                  <a:schemeClr val="accent6">
                    <a:lumMod val="50000"/>
                  </a:schemeClr>
                </a:solidFill>
              </a:rPr>
              <a:t>obediência e gratidão</a:t>
            </a:r>
            <a:br>
              <a:rPr lang="pt-BR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dirty="0"/>
              <a:t>a Deus, e não como negociação.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212681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/>
          <a:stretch/>
        </p:blipFill>
        <p:spPr>
          <a:xfrm>
            <a:off x="444500" y="673101"/>
            <a:ext cx="8278586" cy="58038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322" y="5253037"/>
            <a:ext cx="7765142" cy="1325563"/>
          </a:xfrm>
        </p:spPr>
        <p:txBody>
          <a:bodyPr>
            <a:noAutofit/>
          </a:bodyPr>
          <a:lstStyle/>
          <a:p>
            <a:pPr algn="r"/>
            <a:r>
              <a:rPr lang="pt-BR" sz="2800" dirty="0"/>
              <a:t>Não somos os donos dos nossos</a:t>
            </a:r>
            <a:br>
              <a:rPr lang="pt-BR" sz="2800" dirty="0"/>
            </a:br>
            <a:r>
              <a:rPr lang="pt-BR" sz="2800" dirty="0"/>
              <a:t> recursos, somos apenas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administradores</a:t>
            </a:r>
            <a:r>
              <a:rPr lang="pt-BR" sz="2800" dirty="0"/>
              <a:t> do</a:t>
            </a:r>
            <a:br>
              <a:rPr lang="pt-BR" sz="2800" dirty="0"/>
            </a:br>
            <a:r>
              <a:rPr lang="pt-BR" sz="2800" dirty="0"/>
              <a:t>dinheiro que Deus nos permitiu ganhar.</a:t>
            </a:r>
            <a:br>
              <a:rPr lang="pt-BR" sz="2800" dirty="0"/>
            </a:br>
            <a:br>
              <a:rPr lang="pt-BR" sz="2800" dirty="0"/>
            </a:b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04408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6332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86" y="2720788"/>
            <a:ext cx="1092555" cy="281043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49" y="2720788"/>
            <a:ext cx="1092555" cy="281043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62" y="2720788"/>
            <a:ext cx="1092555" cy="281043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75" y="2720788"/>
            <a:ext cx="1092555" cy="281043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79" y="2720788"/>
            <a:ext cx="1092555" cy="28104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2600" y="1669492"/>
            <a:ext cx="746648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As melhores pessoas para nos orientar, são as pessoas mais próximas, como parentes, amigos e irmãos de nossa igreja.</a:t>
            </a:r>
            <a:br>
              <a:rPr lang="pt-BR" sz="3200" b="1" dirty="0">
                <a:latin typeface="+mn-lt"/>
              </a:rPr>
            </a:br>
            <a:br>
              <a:rPr lang="pt-BR" sz="3200" b="1" dirty="0">
                <a:latin typeface="+mn-lt"/>
              </a:rPr>
            </a:br>
            <a:endParaRPr lang="pt-BR" sz="3200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0" y="3617263"/>
            <a:ext cx="1092555" cy="28104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64" y="3617259"/>
            <a:ext cx="1092555" cy="28104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27" y="3617259"/>
            <a:ext cx="1092555" cy="28104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40" y="3617259"/>
            <a:ext cx="1092555" cy="28104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53" y="3617259"/>
            <a:ext cx="1092555" cy="281043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57" y="3617259"/>
            <a:ext cx="1092555" cy="28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9398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016" y="2053524"/>
            <a:ext cx="5906619" cy="1325563"/>
          </a:xfrm>
        </p:spPr>
        <p:txBody>
          <a:bodyPr>
            <a:noAutofit/>
          </a:bodyPr>
          <a:lstStyle/>
          <a:p>
            <a:pPr algn="l"/>
            <a:r>
              <a:rPr lang="pt-BR" sz="6000" b="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CONSELHOS</a:t>
            </a:r>
            <a:r>
              <a:rPr lang="pt-BR" sz="4400" b="0" dirty="0">
                <a:latin typeface="Impact" panose="020B0806030902050204" pitchFamily="34" charset="0"/>
              </a:rPr>
              <a:t> </a:t>
            </a:r>
            <a:br>
              <a:rPr lang="pt-BR" sz="4400" b="0" dirty="0">
                <a:latin typeface="Impact" panose="020B0806030902050204" pitchFamily="34" charset="0"/>
              </a:rPr>
            </a:br>
            <a:r>
              <a:rPr lang="pt-BR" sz="4400" b="0" dirty="0">
                <a:latin typeface="Impact" panose="020B0806030902050204" pitchFamily="34" charset="0"/>
              </a:rPr>
              <a:t>que fazem </a:t>
            </a:r>
            <a:br>
              <a:rPr lang="pt-BR" sz="4400" b="0" dirty="0">
                <a:latin typeface="Impact" panose="020B0806030902050204" pitchFamily="34" charset="0"/>
              </a:rPr>
            </a:br>
            <a:r>
              <a:rPr lang="pt-BR" sz="4400" b="0" dirty="0">
                <a:latin typeface="Impact" panose="020B0806030902050204" pitchFamily="34" charset="0"/>
              </a:rPr>
              <a:t>diferença na </a:t>
            </a:r>
            <a:br>
              <a:rPr lang="pt-BR" sz="4400" b="0" dirty="0">
                <a:latin typeface="Impact" panose="020B0806030902050204" pitchFamily="34" charset="0"/>
              </a:rPr>
            </a:br>
            <a:r>
              <a:rPr lang="pt-BR" sz="5400" b="0" dirty="0"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90015" y="3402048"/>
            <a:ext cx="5906619" cy="1014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11500" b="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VIDA</a:t>
            </a:r>
            <a:r>
              <a:rPr lang="pt-BR" sz="16600" b="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90015" y="4756268"/>
            <a:ext cx="5906619" cy="1014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6000" b="0" dirty="0">
                <a:latin typeface="Impact" panose="020B0806030902050204" pitchFamily="34" charset="0"/>
              </a:rPr>
              <a:t>financeira</a:t>
            </a:r>
            <a:endParaRPr lang="pt-BR" sz="7200" b="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3321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574985" y="2273749"/>
            <a:ext cx="5916706" cy="53788"/>
          </a:xfrm>
          <a:prstGeom prst="rect">
            <a:avLst/>
          </a:prstGeom>
          <a:solidFill>
            <a:srgbClr val="E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62" y="1185399"/>
            <a:ext cx="5180480" cy="616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solidFill>
                  <a:srgbClr val="320000"/>
                </a:solidFill>
                <a:latin typeface="Impact" panose="020B0806030902050204" pitchFamily="34" charset="0"/>
              </a:rPr>
              <a:t>CONSELHO 1</a:t>
            </a:r>
          </a:p>
        </p:txBody>
      </p:sp>
      <p:sp>
        <p:nvSpPr>
          <p:cNvPr id="5" name="Retângulo 4"/>
          <p:cNvSpPr/>
          <p:nvPr/>
        </p:nvSpPr>
        <p:spPr>
          <a:xfrm>
            <a:off x="990038" y="2654837"/>
            <a:ext cx="7086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0" dirty="0">
                <a:solidFill>
                  <a:srgbClr val="231F20"/>
                </a:solidFill>
                <a:effectLst/>
              </a:rPr>
              <a:t>Devemos entender que o dinheiro não é nosso dono.</a:t>
            </a:r>
            <a:endParaRPr lang="pt-BR" sz="3600" dirty="0"/>
          </a:p>
        </p:txBody>
      </p:sp>
      <p:grpSp>
        <p:nvGrpSpPr>
          <p:cNvPr id="11" name="Grupo 10"/>
          <p:cNvGrpSpPr/>
          <p:nvPr/>
        </p:nvGrpSpPr>
        <p:grpSpPr>
          <a:xfrm rot="150226">
            <a:off x="848843" y="4142133"/>
            <a:ext cx="7375716" cy="1666998"/>
            <a:chOff x="786649" y="4182473"/>
            <a:chExt cx="7375716" cy="16669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Retângulo 7"/>
            <p:cNvSpPr/>
            <p:nvPr/>
          </p:nvSpPr>
          <p:spPr>
            <a:xfrm rot="21292124">
              <a:off x="927846" y="4182473"/>
              <a:ext cx="7234519" cy="1666998"/>
            </a:xfrm>
            <a:prstGeom prst="rect">
              <a:avLst/>
            </a:prstGeom>
            <a:solidFill>
              <a:srgbClr val="32000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 rot="21299741">
              <a:off x="786649" y="4415807"/>
              <a:ext cx="73689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i="0" dirty="0">
                  <a:solidFill>
                    <a:schemeClr val="bg1"/>
                  </a:solidFill>
                  <a:effectLst/>
                  <a:latin typeface="+mj-lt"/>
                </a:rPr>
                <a:t>Muitas pessoas são escravas do dinheiro, buscam os recursos focados na avareza, cobiça e inveja. </a:t>
              </a:r>
            </a:p>
            <a:p>
              <a:pPr algn="ctr"/>
              <a:r>
                <a:rPr lang="pt-BR" sz="2400" b="1" i="0" dirty="0">
                  <a:solidFill>
                    <a:schemeClr val="bg1"/>
                  </a:solidFill>
                  <a:effectLst/>
                  <a:latin typeface="+mj-lt"/>
                </a:rPr>
                <a:t>(Provérbios 23:1-5; Tiago 4:2-4) </a:t>
              </a:r>
              <a:endParaRPr lang="pt-BR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24" y="1954435"/>
            <a:ext cx="918029" cy="6386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3" y="2039135"/>
            <a:ext cx="765629" cy="53261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93" y="2039135"/>
            <a:ext cx="765629" cy="5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574985" y="2273749"/>
            <a:ext cx="5916706" cy="53788"/>
          </a:xfrm>
          <a:prstGeom prst="rect">
            <a:avLst/>
          </a:prstGeom>
          <a:solidFill>
            <a:srgbClr val="E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62" y="1185399"/>
            <a:ext cx="5180480" cy="616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CONSELHO 2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340" y="2592235"/>
            <a:ext cx="78117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Devemos procurar exercitar o domínio próprio para obter as coisas de acordo com as nossas capacidades, nem sempre imediatamente. 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 rot="21442350">
            <a:off x="989971" y="4275845"/>
            <a:ext cx="7234519" cy="166699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latin typeface="+mj-lt"/>
            </a:endParaRPr>
          </a:p>
          <a:p>
            <a:pPr algn="ctr"/>
            <a:endParaRPr lang="pt-BR" sz="2400" b="1" dirty="0">
              <a:latin typeface="+mj-lt"/>
            </a:endParaRPr>
          </a:p>
          <a:p>
            <a:pPr algn="ctr"/>
            <a:r>
              <a:rPr lang="pt-BR" sz="2400" b="1" dirty="0">
                <a:latin typeface="+mj-lt"/>
              </a:rPr>
              <a:t>Pois é melhor poupar e comprar à vista do que </a:t>
            </a:r>
          </a:p>
          <a:p>
            <a:pPr algn="ctr"/>
            <a:r>
              <a:rPr lang="pt-BR" sz="2400" b="1" dirty="0">
                <a:latin typeface="+mj-lt"/>
              </a:rPr>
              <a:t>se endividar em longas prestações. </a:t>
            </a:r>
            <a:br>
              <a:rPr lang="pt-BR" sz="2400" b="1" dirty="0">
                <a:latin typeface="+mj-lt"/>
              </a:rPr>
            </a:br>
            <a:br>
              <a:rPr lang="pt-BR" sz="2400" b="1" dirty="0">
                <a:latin typeface="+mj-lt"/>
              </a:rPr>
            </a:br>
            <a:endParaRPr lang="pt-BR" sz="2400" b="1" dirty="0"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24" y="1954435"/>
            <a:ext cx="918029" cy="6386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3" y="2039135"/>
            <a:ext cx="765629" cy="53261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93" y="2039135"/>
            <a:ext cx="765629" cy="5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574985" y="2273749"/>
            <a:ext cx="5916706" cy="53788"/>
          </a:xfrm>
          <a:prstGeom prst="rect">
            <a:avLst/>
          </a:prstGeom>
          <a:solidFill>
            <a:srgbClr val="E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62" y="1185399"/>
            <a:ext cx="5180480" cy="616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solidFill>
                  <a:srgbClr val="514D42"/>
                </a:solidFill>
                <a:latin typeface="Impact" panose="020B0806030902050204" pitchFamily="34" charset="0"/>
              </a:rPr>
              <a:t>CONSELHO 3</a:t>
            </a:r>
          </a:p>
        </p:txBody>
      </p:sp>
      <p:sp>
        <p:nvSpPr>
          <p:cNvPr id="5" name="Retângulo 4"/>
          <p:cNvSpPr/>
          <p:nvPr/>
        </p:nvSpPr>
        <p:spPr>
          <a:xfrm>
            <a:off x="525958" y="2560222"/>
            <a:ext cx="80147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Só compre algo que você pode realmente pagar, pois quem promete quando sabe que não tem condições para pagar é um mentiroso, indigno da vocação a que foi chamado </a:t>
            </a:r>
          </a:p>
          <a:p>
            <a:pPr algn="ctr"/>
            <a:r>
              <a:rPr lang="pt-BR" sz="2400" b="1" dirty="0"/>
              <a:t>(Efésios 4:1,25; Mateus 5:37).</a:t>
            </a:r>
            <a:br>
              <a:rPr lang="pt-BR" sz="2400" dirty="0"/>
            </a:br>
            <a:br>
              <a:rPr lang="pt-BR" sz="2400" dirty="0"/>
            </a:b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 rot="21442350">
            <a:off x="1048031" y="4362932"/>
            <a:ext cx="7234519" cy="1666998"/>
          </a:xfrm>
          <a:prstGeom prst="rect">
            <a:avLst/>
          </a:prstGeom>
          <a:solidFill>
            <a:srgbClr val="514D4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latin typeface="+mj-lt"/>
            </a:endParaRPr>
          </a:p>
          <a:p>
            <a:pPr algn="ctr"/>
            <a:endParaRPr lang="pt-BR" sz="2400" b="1" dirty="0">
              <a:latin typeface="+mj-lt"/>
            </a:endParaRP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Ao invés de cuidar das suas obrigações como Deus mandou, o devedor acaba sendo dominado por outros (Provérbios 22:7). </a:t>
            </a:r>
            <a:br>
              <a:rPr lang="pt-BR" sz="2400" dirty="0"/>
            </a:br>
            <a:br>
              <a:rPr lang="pt-BR" sz="2400" dirty="0"/>
            </a:br>
            <a:br>
              <a:rPr lang="pt-BR" sz="2400" b="1" dirty="0">
                <a:latin typeface="+mj-lt"/>
              </a:rPr>
            </a:br>
            <a:endParaRPr lang="pt-BR" sz="2400" b="1" dirty="0"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24" y="1954435"/>
            <a:ext cx="918029" cy="63862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3" y="2039135"/>
            <a:ext cx="765629" cy="5326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93" y="2039135"/>
            <a:ext cx="765629" cy="5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62" y="1185399"/>
            <a:ext cx="5180480" cy="616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solidFill>
                  <a:srgbClr val="C00000"/>
                </a:solidFill>
                <a:latin typeface="Impact" panose="020B0806030902050204" pitchFamily="34" charset="0"/>
              </a:rPr>
              <a:t>CONSELHO 4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74985" y="2273749"/>
            <a:ext cx="5916706" cy="53788"/>
          </a:xfrm>
          <a:prstGeom prst="rect">
            <a:avLst/>
          </a:prstGeom>
          <a:solidFill>
            <a:srgbClr val="E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29322" y="2675033"/>
            <a:ext cx="8014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Não se deixe escravizar pelo dinheiro.</a:t>
            </a:r>
            <a:endParaRPr lang="pt-BR" sz="3600" dirty="0"/>
          </a:p>
        </p:txBody>
      </p:sp>
      <p:sp>
        <p:nvSpPr>
          <p:cNvPr id="8" name="Retângulo 7"/>
          <p:cNvSpPr/>
          <p:nvPr/>
        </p:nvSpPr>
        <p:spPr>
          <a:xfrm rot="21442350">
            <a:off x="1030314" y="3849381"/>
            <a:ext cx="7234519" cy="1666998"/>
          </a:xfrm>
          <a:prstGeom prst="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latin typeface="+mj-lt"/>
            </a:endParaRPr>
          </a:p>
          <a:p>
            <a:pPr algn="ctr"/>
            <a:endParaRPr lang="pt-BR" sz="2000" b="1" dirty="0">
              <a:latin typeface="+mj-lt"/>
            </a:endParaRPr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Aprendemos nas Escrituras que nunca devemos colocar nossa confiança nas riquezas. Devemos trabalhar honestamente e diligentemente, lembrando que o Senhor está nos observando (Colossenses 3:22-25; Provérbios 27:23-27).</a:t>
            </a: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b="1" dirty="0">
                <a:latin typeface="+mj-lt"/>
              </a:rPr>
            </a:br>
            <a:endParaRPr lang="pt-BR" sz="2000" b="1" dirty="0"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24" y="1954435"/>
            <a:ext cx="918029" cy="63862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3" y="2039135"/>
            <a:ext cx="765629" cy="5326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93" y="2039135"/>
            <a:ext cx="765629" cy="5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5958" y="2666469"/>
            <a:ext cx="8014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Não existem bons resultados sem dedicação no trabalho.</a:t>
            </a:r>
            <a:endParaRPr lang="pt-BR" sz="3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62" y="1185399"/>
            <a:ext cx="5180480" cy="616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CONSELHO 5</a:t>
            </a:r>
          </a:p>
        </p:txBody>
      </p:sp>
      <p:sp>
        <p:nvSpPr>
          <p:cNvPr id="8" name="Retângulo 7"/>
          <p:cNvSpPr/>
          <p:nvPr/>
        </p:nvSpPr>
        <p:spPr>
          <a:xfrm rot="21442350">
            <a:off x="916079" y="4096271"/>
            <a:ext cx="7234519" cy="172710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latin typeface="+mj-lt"/>
            </a:endParaRPr>
          </a:p>
          <a:p>
            <a:pPr algn="ctr"/>
            <a:endParaRPr lang="pt-BR" sz="2000" b="1" dirty="0">
              <a:latin typeface="+mj-lt"/>
            </a:endParaRPr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“...e a diligenciardes por viver tranquilamente, cuidar do que é vosso e trabalhar com as próprias mãos, como vos ordenamos; de modo que vos porteis com dignidade para com os de fora e de nada venhais a precisar” (1 Tessalonicenses 4:11-12). </a:t>
            </a: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b="1" dirty="0">
                <a:latin typeface="+mj-lt"/>
              </a:rPr>
            </a:br>
            <a:endParaRPr lang="pt-BR" sz="2000" b="1" dirty="0"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985" y="2273749"/>
            <a:ext cx="5916706" cy="53788"/>
          </a:xfrm>
          <a:prstGeom prst="rect">
            <a:avLst/>
          </a:prstGeom>
          <a:solidFill>
            <a:srgbClr val="E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24" y="1954435"/>
            <a:ext cx="918029" cy="6386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3" y="2039135"/>
            <a:ext cx="765629" cy="5326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93" y="2039135"/>
            <a:ext cx="765629" cy="5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542</Words>
  <Application>Microsoft Office PowerPoint</Application>
  <PresentationFormat>Apresentação na tela (4:3)</PresentationFormat>
  <Paragraphs>84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Impact</vt:lpstr>
      <vt:lpstr>Tema do Office</vt:lpstr>
      <vt:lpstr>Apresentação do PowerPoint</vt:lpstr>
      <vt:lpstr>Quando se fala em dinheiro devemos buscar conselhos de pessoas íntegras e habilidosas para que possamos diminuir os nossos erros.</vt:lpstr>
      <vt:lpstr>As melhores pessoas para nos orientar, são as pessoas mais próximas, como parentes, amigos e irmãos de nossa igreja.  </vt:lpstr>
      <vt:lpstr>CONSELHOS  que fazem  diferença na   </vt:lpstr>
      <vt:lpstr>CONSELHO 1</vt:lpstr>
      <vt:lpstr>CONSELHO 2</vt:lpstr>
      <vt:lpstr>CONSELHO 3</vt:lpstr>
      <vt:lpstr>CONSELHO 4</vt:lpstr>
      <vt:lpstr>CONSELHO 5</vt:lpstr>
      <vt:lpstr>CONSELHO 6</vt:lpstr>
      <vt:lpstr>CONSELHO 7</vt:lpstr>
      <vt:lpstr>CONSELHO 8</vt:lpstr>
      <vt:lpstr>CONSELHO 9</vt:lpstr>
      <vt:lpstr>CONSELHO 10</vt:lpstr>
      <vt:lpstr>As mãos diligentes governarão, mas os preguiçosos acabarão escravos.</vt:lpstr>
      <vt:lpstr>O que é que trouxemos para o mundo? Nada!  E o que é que levaremos do mundo? Nada!  Portanto,  se temos comida e com o que nos vestir,  fiquemos contentes com isso. (1Timóteo 6:7-8). </vt:lpstr>
      <vt:lpstr>Para administrar o dinheiro, é necessário ter uma fonte de renda. Por isso, o trabalho é fundamental.  </vt:lpstr>
      <vt:lpstr>Como o mercado de trabalho está cada vez mais competitivo, é preciso estar preparado quando as oportunidades surgirem.  </vt:lpstr>
      <vt:lpstr>Além de conhecimento e aptidão para exercer uma função, características pessoais de integridade e caráter também estão sendo cada vez  mais valorizados e precisam  ser desenvolvidos.</vt:lpstr>
      <vt:lpstr>Devemos nos empenhar  em qualificar-nos, em  sermos diligentes  no  trabalho e em tudo o que  fizermos. </vt:lpstr>
      <vt:lpstr>As mãos diligentes governarão, mas os preguiçosos acabarão escravos.  </vt:lpstr>
      <vt:lpstr>Nossas contribuições devem ser entregues como um ato de obediência e gratidão a Deus, e não como negociação. </vt:lpstr>
      <vt:lpstr>Não somos os donos dos nossos  recursos, somos apenas administradores do dinheiro que Deus nos permitiu ganhar. 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SM-SERMÕES</dc:subject>
  <dc:creator>Pr. MARCELO AUGUSTO DE CARVALHO; Dani Santos</dc:creator>
  <cp:keywords>www.4tons.com.br</cp:keywords>
  <dc:description>COMÉRCIO PROIBIDO. USO PESSOAL</dc:description>
  <cp:lastModifiedBy>Pr. Marcelo Carvalho</cp:lastModifiedBy>
  <cp:revision>15</cp:revision>
  <dcterms:created xsi:type="dcterms:W3CDTF">2016-10-09T11:49:13Z</dcterms:created>
  <dcterms:modified xsi:type="dcterms:W3CDTF">2017-12-28T12:13:22Z</dcterms:modified>
</cp:coreProperties>
</file>