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99" r:id="rId2"/>
    <p:sldId id="256" r:id="rId3"/>
    <p:sldId id="257" r:id="rId4"/>
    <p:sldId id="258" r:id="rId5"/>
    <p:sldId id="293" r:id="rId6"/>
    <p:sldId id="294" r:id="rId7"/>
    <p:sldId id="265" r:id="rId8"/>
    <p:sldId id="268" r:id="rId9"/>
    <p:sldId id="267" r:id="rId10"/>
    <p:sldId id="266" r:id="rId11"/>
    <p:sldId id="269" r:id="rId12"/>
    <p:sldId id="271" r:id="rId13"/>
    <p:sldId id="272" r:id="rId14"/>
    <p:sldId id="273" r:id="rId15"/>
    <p:sldId id="274" r:id="rId16"/>
    <p:sldId id="298" r:id="rId17"/>
    <p:sldId id="296" r:id="rId18"/>
    <p:sldId id="276" r:id="rId19"/>
    <p:sldId id="277" r:id="rId20"/>
    <p:sldId id="278" r:id="rId21"/>
    <p:sldId id="279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300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8395"/>
    <a:srgbClr val="FCFCFD"/>
    <a:srgbClr val="F9F9FB"/>
    <a:srgbClr val="010300"/>
    <a:srgbClr val="253F4B"/>
    <a:srgbClr val="525250"/>
    <a:srgbClr val="7AA2C2"/>
    <a:srgbClr val="5A90AA"/>
    <a:srgbClr val="407C95"/>
    <a:srgbClr val="639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4114" autoAdjust="0"/>
  </p:normalViewPr>
  <p:slideViewPr>
    <p:cSldViewPr snapToGrid="0">
      <p:cViewPr varScale="1">
        <p:scale>
          <a:sx n="41" d="100"/>
          <a:sy n="41" d="100"/>
        </p:scale>
        <p:origin x="147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9C0CC-D4FE-4A0B-B309-FDD5046F3F55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773CC-EFF1-4C8E-8EAB-85C1FE50C5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8105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/>
              <a:t>www.4tons.com.br</a:t>
            </a:r>
          </a:p>
          <a:p>
            <a:pPr algn="ctr"/>
            <a:r>
              <a:rPr lang="pt-BR" b="1" dirty="0"/>
              <a:t>Pr. </a:t>
            </a:r>
            <a:r>
              <a:rPr lang="pt-BR" b="1"/>
              <a:t>Marcelo Augusto de Carvalho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773CC-EFF1-4C8E-8EAB-85C1FE50C56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6313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4928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60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4668" y="129277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5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0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24" y="1876125"/>
            <a:ext cx="2716450" cy="4711866"/>
          </a:xfrm>
          <a:prstGeom prst="rect">
            <a:avLst/>
          </a:prstGeom>
        </p:spPr>
      </p:pic>
      <p:sp>
        <p:nvSpPr>
          <p:cNvPr id="6" name="Subtítulo 1"/>
          <p:cNvSpPr txBox="1">
            <a:spLocks/>
          </p:cNvSpPr>
          <p:nvPr/>
        </p:nvSpPr>
        <p:spPr>
          <a:xfrm>
            <a:off x="4064001" y="2479102"/>
            <a:ext cx="4446814" cy="49288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pt-BR" sz="2800" dirty="0"/>
              <a:t>A bíblia não indica quando é que se deve fazer uma</a:t>
            </a:r>
            <a:br>
              <a:rPr lang="pt-BR" sz="2800" dirty="0"/>
            </a:br>
            <a:r>
              <a:rPr lang="pt-BR" sz="2800" dirty="0"/>
              <a:t>dívida, apenas informa que ela representa um compromisso muito forte e por isto deve ser evitada.</a:t>
            </a:r>
            <a:br>
              <a:rPr lang="pt-BR" sz="2800" dirty="0"/>
            </a:br>
            <a:br>
              <a:rPr lang="pt-BR" sz="2800" dirty="0"/>
            </a:b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7890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1493374"/>
            <a:ext cx="9144000" cy="5364626"/>
          </a:xfrm>
          <a:prstGeom prst="rect">
            <a:avLst/>
          </a:prstGeom>
          <a:solidFill>
            <a:srgbClr val="80C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6" r="48859"/>
          <a:stretch/>
        </p:blipFill>
        <p:spPr>
          <a:xfrm flipH="1">
            <a:off x="4775201" y="1493374"/>
            <a:ext cx="4383314" cy="5364626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403412" y="1864134"/>
            <a:ext cx="8458200" cy="492884"/>
          </a:xfrm>
        </p:spPr>
        <p:txBody>
          <a:bodyPr/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pt-BR" sz="4000" b="0" dirty="0">
                <a:latin typeface="Impact" panose="020B0806030902050204" pitchFamily="34" charset="0"/>
              </a:rPr>
              <a:t>Devo e não nego...</a:t>
            </a:r>
            <a:br>
              <a:rPr lang="pt-BR" sz="4000" b="0" dirty="0">
                <a:latin typeface="Impact" panose="020B0806030902050204" pitchFamily="34" charset="0"/>
              </a:rPr>
            </a:br>
            <a:br>
              <a:rPr lang="pt-BR" sz="4000" b="0" dirty="0">
                <a:latin typeface="Impact" panose="020B0806030902050204" pitchFamily="34" charset="0"/>
              </a:rPr>
            </a:br>
            <a:br>
              <a:rPr lang="pt-BR" sz="4000" b="0" dirty="0">
                <a:latin typeface="Impact" panose="020B0806030902050204" pitchFamily="34" charset="0"/>
              </a:rPr>
            </a:br>
            <a:br>
              <a:rPr lang="pt-BR" sz="4000" b="0" dirty="0">
                <a:latin typeface="Impact" panose="020B0806030902050204" pitchFamily="34" charset="0"/>
              </a:rPr>
            </a:br>
            <a:endParaRPr lang="pt-BR" sz="4000" b="0" dirty="0">
              <a:latin typeface="Impact" panose="020B080603090205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03411" y="2761909"/>
            <a:ext cx="48072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A grande parte está endividada por não aplicar princípios saudáveis, de gerenciamento das finanças da família no dia a dia.</a:t>
            </a:r>
            <a:br>
              <a:rPr lang="pt-BR" sz="2400" b="1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pt-BR" sz="2400" b="1" dirty="0">
                <a:solidFill>
                  <a:schemeClr val="bg2">
                    <a:lumMod val="25000"/>
                  </a:schemeClr>
                </a:solidFill>
              </a:rPr>
            </a:br>
            <a:endParaRPr lang="pt-BR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ubtítulo 1"/>
          <p:cNvSpPr txBox="1">
            <a:spLocks/>
          </p:cNvSpPr>
          <p:nvPr/>
        </p:nvSpPr>
        <p:spPr>
          <a:xfrm>
            <a:off x="403412" y="4665342"/>
            <a:ext cx="4990562" cy="49288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Em outras famílias, a razão para as dívidas é que não existe planejamento e nem orçamento, muito menos, controle financeiro.</a:t>
            </a:r>
            <a:br>
              <a:rPr lang="pt-BR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pt-BR" dirty="0">
                <a:solidFill>
                  <a:schemeClr val="bg2">
                    <a:lumMod val="25000"/>
                  </a:schemeClr>
                </a:solidFill>
              </a:rPr>
            </a:b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21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936" cy="6858000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685238" y="1679763"/>
            <a:ext cx="5664625" cy="49288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3600" b="0" dirty="0">
                <a:latin typeface="Impact" panose="020B0806030902050204" pitchFamily="34" charset="0"/>
              </a:rPr>
              <a:t>Família que deve, briga mais.</a:t>
            </a:r>
            <a:br>
              <a:rPr lang="pt-BR" sz="3600" b="0" dirty="0">
                <a:latin typeface="Impact" panose="020B0806030902050204" pitchFamily="34" charset="0"/>
              </a:rPr>
            </a:br>
            <a:br>
              <a:rPr lang="pt-BR" sz="3600" b="0" dirty="0">
                <a:latin typeface="Impact" panose="020B0806030902050204" pitchFamily="34" charset="0"/>
              </a:rPr>
            </a:br>
            <a:endParaRPr lang="pt-BR" sz="3600" b="0" dirty="0">
              <a:latin typeface="Impact" panose="020B080603090205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89303" y="5664563"/>
            <a:ext cx="8256494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2400" b="1" dirty="0">
                <a:solidFill>
                  <a:schemeClr val="bg2">
                    <a:lumMod val="10000"/>
                  </a:schemeClr>
                </a:solidFill>
              </a:rPr>
              <a:t>“Melhor é um bocado seco e tranquilidade do que</a:t>
            </a:r>
            <a:br>
              <a:rPr lang="pt-BR" sz="24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pt-BR" sz="2400" b="1" dirty="0">
                <a:solidFill>
                  <a:schemeClr val="bg2">
                    <a:lumMod val="10000"/>
                  </a:schemeClr>
                </a:solidFill>
              </a:rPr>
              <a:t>a casa farta de carnes e contendas.” </a:t>
            </a:r>
            <a:r>
              <a:rPr lang="pt-BR" sz="2400" b="1" dirty="0" err="1">
                <a:solidFill>
                  <a:schemeClr val="bg2">
                    <a:lumMod val="10000"/>
                  </a:schemeClr>
                </a:solidFill>
              </a:rPr>
              <a:t>Pv</a:t>
            </a:r>
            <a:r>
              <a:rPr lang="pt-BR" sz="2400" b="1" dirty="0">
                <a:solidFill>
                  <a:schemeClr val="bg2">
                    <a:lumMod val="10000"/>
                  </a:schemeClr>
                </a:solidFill>
              </a:rPr>
              <a:t> 17:1.</a:t>
            </a:r>
          </a:p>
        </p:txBody>
      </p:sp>
    </p:spTree>
    <p:extLst>
      <p:ext uri="{BB962C8B-B14F-4D97-AF65-F5344CB8AC3E}">
        <p14:creationId xmlns:p14="http://schemas.microsoft.com/office/powerpoint/2010/main" val="416220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031" y="4281714"/>
            <a:ext cx="7786969" cy="2576286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416858" y="1899172"/>
            <a:ext cx="8378799" cy="49288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i="1" dirty="0"/>
              <a:t>Ellen G. White diz que “Muitos, muitíssimos, não se têm educado a si mesmos o bastante para manter suas despesas nos limites dos seus rendimentos. Não aprendem a ajustar-se às circunstâncias; eles tomam e tornam a tomar empréstimos, sobrecarregando-se de débitos, e consequentemente ficam desencorajados, desacorçoados.”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i="1" dirty="0"/>
              <a:t>O Lar Adventista, 374</a:t>
            </a:r>
            <a:br>
              <a:rPr lang="pt-BR" i="1" dirty="0"/>
            </a:br>
            <a:br>
              <a:rPr lang="pt-BR" i="1" dirty="0"/>
            </a:b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140905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" r="1659" b="12459"/>
          <a:stretch/>
        </p:blipFill>
        <p:spPr>
          <a:xfrm>
            <a:off x="1" y="1392463"/>
            <a:ext cx="9144000" cy="5535833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445889" y="1911267"/>
            <a:ext cx="4938911" cy="492884"/>
          </a:xfrm>
        </p:spPr>
        <p:txBody>
          <a:bodyPr/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Quem está endividado tende a pensar que Deus o abandonou, quando na verdade, na maioria</a:t>
            </a:r>
            <a:b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casos, foram as próprias escolhas que levaram</a:t>
            </a:r>
            <a:b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esta situação. </a:t>
            </a:r>
            <a:b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4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5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806396" y="2313897"/>
            <a:ext cx="7624483" cy="49288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i="1" dirty="0"/>
              <a:t>“…Você necessita eliminar suas despesas e procurar suprir esta deficiência em seu caráter. Pode e deve fazer determinados esforços para colocar sob controle sua disposição de gastar além de seus rendimentos.”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i="1" dirty="0"/>
              <a:t>O Lar Adventista, 393</a:t>
            </a:r>
            <a:br>
              <a:rPr lang="pt-BR" i="1" dirty="0"/>
            </a:br>
            <a:br>
              <a:rPr lang="pt-BR" i="1" dirty="0"/>
            </a:br>
            <a:endParaRPr lang="pt-BR" i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031" y="4281714"/>
            <a:ext cx="7786969" cy="257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0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230094" y="1967036"/>
            <a:ext cx="8723086" cy="49288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3000" b="0" dirty="0">
                <a:latin typeface="Impact" panose="020B0806030902050204" pitchFamily="34" charset="0"/>
              </a:rPr>
              <a:t>Um plano simples para você que quer sair das dívidas:</a:t>
            </a:r>
            <a:br>
              <a:rPr lang="pt-BR" sz="3000" b="0" dirty="0">
                <a:latin typeface="Impact" panose="020B0806030902050204" pitchFamily="34" charset="0"/>
              </a:rPr>
            </a:br>
            <a:br>
              <a:rPr lang="pt-BR" sz="3000" b="0" dirty="0">
                <a:latin typeface="Impact" panose="020B0806030902050204" pitchFamily="34" charset="0"/>
              </a:rPr>
            </a:br>
            <a:endParaRPr lang="pt-BR" sz="3000" b="0" dirty="0">
              <a:latin typeface="Impact" panose="020B080603090205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51654" y="5580971"/>
            <a:ext cx="7732059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solidFill>
                  <a:srgbClr val="231F20"/>
                </a:solidFill>
              </a:rPr>
              <a:t>Plano de pagamento da dívida</a:t>
            </a:r>
            <a:endParaRPr lang="pt-BR" sz="2400" dirty="0"/>
          </a:p>
        </p:txBody>
      </p:sp>
      <p:grpSp>
        <p:nvGrpSpPr>
          <p:cNvPr id="6" name="Grupo 5"/>
          <p:cNvGrpSpPr/>
          <p:nvPr/>
        </p:nvGrpSpPr>
        <p:grpSpPr>
          <a:xfrm>
            <a:off x="272753" y="3101584"/>
            <a:ext cx="483243" cy="431573"/>
            <a:chOff x="1164267" y="3380018"/>
            <a:chExt cx="260270" cy="211423"/>
          </a:xfrm>
        </p:grpSpPr>
        <p:sp>
          <p:nvSpPr>
            <p:cNvPr id="4" name="Triângulo retângulo 3"/>
            <p:cNvSpPr/>
            <p:nvPr/>
          </p:nvSpPr>
          <p:spPr>
            <a:xfrm rot="13291042">
              <a:off x="1164267" y="3380018"/>
              <a:ext cx="203120" cy="211423"/>
            </a:xfrm>
            <a:prstGeom prst="rtTriangle">
              <a:avLst/>
            </a:prstGeom>
            <a:solidFill>
              <a:srgbClr val="253F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Triângulo retângulo 4"/>
            <p:cNvSpPr/>
            <p:nvPr/>
          </p:nvSpPr>
          <p:spPr>
            <a:xfrm rot="13291042">
              <a:off x="1221417" y="3380018"/>
              <a:ext cx="203120" cy="211423"/>
            </a:xfrm>
            <a:prstGeom prst="rtTriangle">
              <a:avLst/>
            </a:prstGeom>
            <a:solidFill>
              <a:srgbClr val="5D83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Retângulo 6"/>
          <p:cNvSpPr/>
          <p:nvPr/>
        </p:nvSpPr>
        <p:spPr>
          <a:xfrm>
            <a:off x="851654" y="3068071"/>
            <a:ext cx="318446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400" dirty="0">
                <a:solidFill>
                  <a:srgbClr val="231F20"/>
                </a:solidFill>
              </a:rPr>
              <a:t>Deus em primeiro lugar </a:t>
            </a:r>
          </a:p>
        </p:txBody>
      </p:sp>
      <p:sp>
        <p:nvSpPr>
          <p:cNvPr id="8" name="Retângulo 7"/>
          <p:cNvSpPr/>
          <p:nvPr/>
        </p:nvSpPr>
        <p:spPr>
          <a:xfrm>
            <a:off x="851654" y="387405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dirty="0">
                <a:solidFill>
                  <a:srgbClr val="231F20"/>
                </a:solidFill>
              </a:rPr>
              <a:t>Limite drasticamente as compras</a:t>
            </a:r>
            <a:br>
              <a:rPr lang="pt-BR" sz="2400" dirty="0">
                <a:solidFill>
                  <a:srgbClr val="231F20"/>
                </a:solidFill>
              </a:rPr>
            </a:br>
            <a:endParaRPr lang="pt-BR" sz="2400" dirty="0"/>
          </a:p>
        </p:txBody>
      </p:sp>
      <p:sp>
        <p:nvSpPr>
          <p:cNvPr id="9" name="Retângulo 8"/>
          <p:cNvSpPr/>
          <p:nvPr/>
        </p:nvSpPr>
        <p:spPr>
          <a:xfrm>
            <a:off x="851654" y="474997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dirty="0">
                <a:solidFill>
                  <a:srgbClr val="231F20"/>
                </a:solidFill>
              </a:rPr>
              <a:t>Suspenda o cartão ou cheques</a:t>
            </a:r>
            <a:br>
              <a:rPr lang="pt-BR" sz="2400" dirty="0">
                <a:solidFill>
                  <a:srgbClr val="231F20"/>
                </a:solidFill>
              </a:rPr>
            </a:br>
            <a:endParaRPr lang="pt-BR" sz="2400" dirty="0"/>
          </a:p>
        </p:txBody>
      </p:sp>
      <p:grpSp>
        <p:nvGrpSpPr>
          <p:cNvPr id="10" name="Grupo 9"/>
          <p:cNvGrpSpPr/>
          <p:nvPr/>
        </p:nvGrpSpPr>
        <p:grpSpPr>
          <a:xfrm>
            <a:off x="250998" y="3910416"/>
            <a:ext cx="483243" cy="431573"/>
            <a:chOff x="1164267" y="3380018"/>
            <a:chExt cx="260270" cy="211423"/>
          </a:xfrm>
        </p:grpSpPr>
        <p:sp>
          <p:nvSpPr>
            <p:cNvPr id="11" name="Triângulo retângulo 10"/>
            <p:cNvSpPr/>
            <p:nvPr/>
          </p:nvSpPr>
          <p:spPr>
            <a:xfrm rot="13291042">
              <a:off x="1164267" y="3380018"/>
              <a:ext cx="203120" cy="211423"/>
            </a:xfrm>
            <a:prstGeom prst="rtTriangle">
              <a:avLst/>
            </a:prstGeom>
            <a:solidFill>
              <a:srgbClr val="253F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Triângulo retângulo 11"/>
            <p:cNvSpPr/>
            <p:nvPr/>
          </p:nvSpPr>
          <p:spPr>
            <a:xfrm rot="13291042">
              <a:off x="1221417" y="3380018"/>
              <a:ext cx="203120" cy="211423"/>
            </a:xfrm>
            <a:prstGeom prst="rtTriangle">
              <a:avLst/>
            </a:prstGeom>
            <a:solidFill>
              <a:srgbClr val="5D83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240546" y="4820750"/>
            <a:ext cx="483243" cy="431573"/>
            <a:chOff x="1164267" y="3380018"/>
            <a:chExt cx="260270" cy="211423"/>
          </a:xfrm>
        </p:grpSpPr>
        <p:sp>
          <p:nvSpPr>
            <p:cNvPr id="14" name="Triângulo retângulo 13"/>
            <p:cNvSpPr/>
            <p:nvPr/>
          </p:nvSpPr>
          <p:spPr>
            <a:xfrm rot="13291042">
              <a:off x="1164267" y="3380018"/>
              <a:ext cx="203120" cy="211423"/>
            </a:xfrm>
            <a:prstGeom prst="rtTriangle">
              <a:avLst/>
            </a:prstGeom>
            <a:solidFill>
              <a:srgbClr val="253F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Triângulo retângulo 14"/>
            <p:cNvSpPr/>
            <p:nvPr/>
          </p:nvSpPr>
          <p:spPr>
            <a:xfrm rot="13291042">
              <a:off x="1221417" y="3380018"/>
              <a:ext cx="203120" cy="211423"/>
            </a:xfrm>
            <a:prstGeom prst="rtTriangle">
              <a:avLst/>
            </a:prstGeom>
            <a:solidFill>
              <a:srgbClr val="5D83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230094" y="5711376"/>
            <a:ext cx="483243" cy="431573"/>
            <a:chOff x="1164267" y="3380018"/>
            <a:chExt cx="260270" cy="211423"/>
          </a:xfrm>
        </p:grpSpPr>
        <p:sp>
          <p:nvSpPr>
            <p:cNvPr id="17" name="Triângulo retângulo 16"/>
            <p:cNvSpPr/>
            <p:nvPr/>
          </p:nvSpPr>
          <p:spPr>
            <a:xfrm rot="13291042">
              <a:off x="1164267" y="3380018"/>
              <a:ext cx="203120" cy="211423"/>
            </a:xfrm>
            <a:prstGeom prst="rtTriangle">
              <a:avLst/>
            </a:prstGeom>
            <a:solidFill>
              <a:srgbClr val="253F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Triângulo retângulo 17"/>
            <p:cNvSpPr/>
            <p:nvPr/>
          </p:nvSpPr>
          <p:spPr>
            <a:xfrm rot="13291042">
              <a:off x="1221417" y="3380018"/>
              <a:ext cx="203120" cy="211423"/>
            </a:xfrm>
            <a:prstGeom prst="rtTriangle">
              <a:avLst/>
            </a:prstGeom>
            <a:solidFill>
              <a:srgbClr val="5D83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9" name="Imagem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865" y="2795219"/>
            <a:ext cx="3549637" cy="354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6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230094" y="1967036"/>
            <a:ext cx="8723086" cy="49288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3000" b="0" dirty="0">
                <a:latin typeface="Impact" panose="020B0806030902050204" pitchFamily="34" charset="0"/>
              </a:rPr>
              <a:t>Um plano simples para você que quer sair das dívidas:</a:t>
            </a:r>
            <a:br>
              <a:rPr lang="pt-BR" sz="3000" b="0" dirty="0">
                <a:latin typeface="Impact" panose="020B0806030902050204" pitchFamily="34" charset="0"/>
              </a:rPr>
            </a:br>
            <a:br>
              <a:rPr lang="pt-BR" sz="3000" b="0" dirty="0">
                <a:latin typeface="Impact" panose="020B0806030902050204" pitchFamily="34" charset="0"/>
              </a:rPr>
            </a:br>
            <a:endParaRPr lang="pt-BR" sz="3000" b="0" dirty="0">
              <a:latin typeface="Impact" panose="020B080603090205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51654" y="5580971"/>
            <a:ext cx="77320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solidFill>
                  <a:srgbClr val="231F20"/>
                </a:solidFill>
              </a:rPr>
              <a:t>Evite adiantamentos ou empréstimos</a:t>
            </a:r>
            <a:endParaRPr lang="pt-BR" sz="2400" dirty="0"/>
          </a:p>
        </p:txBody>
      </p:sp>
      <p:grpSp>
        <p:nvGrpSpPr>
          <p:cNvPr id="6" name="Grupo 5"/>
          <p:cNvGrpSpPr/>
          <p:nvPr/>
        </p:nvGrpSpPr>
        <p:grpSpPr>
          <a:xfrm>
            <a:off x="272753" y="3101584"/>
            <a:ext cx="483243" cy="431573"/>
            <a:chOff x="1164267" y="3380018"/>
            <a:chExt cx="260270" cy="211423"/>
          </a:xfrm>
        </p:grpSpPr>
        <p:sp>
          <p:nvSpPr>
            <p:cNvPr id="4" name="Triângulo retângulo 3"/>
            <p:cNvSpPr/>
            <p:nvPr/>
          </p:nvSpPr>
          <p:spPr>
            <a:xfrm rot="13291042">
              <a:off x="1164267" y="3380018"/>
              <a:ext cx="203120" cy="211423"/>
            </a:xfrm>
            <a:prstGeom prst="rtTriangle">
              <a:avLst/>
            </a:prstGeom>
            <a:solidFill>
              <a:srgbClr val="253F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Triângulo retângulo 4"/>
            <p:cNvSpPr/>
            <p:nvPr/>
          </p:nvSpPr>
          <p:spPr>
            <a:xfrm rot="13291042">
              <a:off x="1221417" y="3380018"/>
              <a:ext cx="203120" cy="211423"/>
            </a:xfrm>
            <a:prstGeom prst="rtTriangle">
              <a:avLst/>
            </a:prstGeom>
            <a:solidFill>
              <a:srgbClr val="5D83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Retângulo 6"/>
          <p:cNvSpPr/>
          <p:nvPr/>
        </p:nvSpPr>
        <p:spPr>
          <a:xfrm>
            <a:off x="851654" y="3068071"/>
            <a:ext cx="2685030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400" dirty="0">
                <a:solidFill>
                  <a:srgbClr val="231F20"/>
                </a:solidFill>
              </a:rPr>
              <a:t>Registros dos gastos</a:t>
            </a:r>
          </a:p>
        </p:txBody>
      </p:sp>
      <p:sp>
        <p:nvSpPr>
          <p:cNvPr id="8" name="Retângulo 7"/>
          <p:cNvSpPr/>
          <p:nvPr/>
        </p:nvSpPr>
        <p:spPr>
          <a:xfrm>
            <a:off x="851654" y="390094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dirty="0">
                <a:solidFill>
                  <a:srgbClr val="231F20"/>
                </a:solidFill>
              </a:rPr>
              <a:t>Compre apenas à vista</a:t>
            </a:r>
            <a:br>
              <a:rPr lang="pt-BR" sz="2400" dirty="0">
                <a:solidFill>
                  <a:srgbClr val="231F20"/>
                </a:solidFill>
              </a:rPr>
            </a:br>
            <a:endParaRPr lang="pt-BR" sz="2400" dirty="0"/>
          </a:p>
        </p:txBody>
      </p:sp>
      <p:sp>
        <p:nvSpPr>
          <p:cNvPr id="9" name="Retângulo 8"/>
          <p:cNvSpPr/>
          <p:nvPr/>
        </p:nvSpPr>
        <p:spPr>
          <a:xfrm>
            <a:off x="851654" y="474997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dirty="0">
                <a:solidFill>
                  <a:srgbClr val="231F20"/>
                </a:solidFill>
              </a:rPr>
              <a:t>Medidas de economia</a:t>
            </a:r>
            <a:br>
              <a:rPr lang="pt-BR" sz="2400" dirty="0">
                <a:solidFill>
                  <a:srgbClr val="231F20"/>
                </a:solidFill>
              </a:rPr>
            </a:br>
            <a:endParaRPr lang="pt-BR" sz="2400" dirty="0"/>
          </a:p>
        </p:txBody>
      </p:sp>
      <p:grpSp>
        <p:nvGrpSpPr>
          <p:cNvPr id="10" name="Grupo 9"/>
          <p:cNvGrpSpPr/>
          <p:nvPr/>
        </p:nvGrpSpPr>
        <p:grpSpPr>
          <a:xfrm>
            <a:off x="250998" y="3937310"/>
            <a:ext cx="483243" cy="431573"/>
            <a:chOff x="1164267" y="3380018"/>
            <a:chExt cx="260270" cy="211423"/>
          </a:xfrm>
        </p:grpSpPr>
        <p:sp>
          <p:nvSpPr>
            <p:cNvPr id="11" name="Triângulo retângulo 10"/>
            <p:cNvSpPr/>
            <p:nvPr/>
          </p:nvSpPr>
          <p:spPr>
            <a:xfrm rot="13291042">
              <a:off x="1164267" y="3380018"/>
              <a:ext cx="203120" cy="211423"/>
            </a:xfrm>
            <a:prstGeom prst="rtTriangle">
              <a:avLst/>
            </a:prstGeom>
            <a:solidFill>
              <a:srgbClr val="253F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Triângulo retângulo 11"/>
            <p:cNvSpPr/>
            <p:nvPr/>
          </p:nvSpPr>
          <p:spPr>
            <a:xfrm rot="13291042">
              <a:off x="1221417" y="3380018"/>
              <a:ext cx="203120" cy="211423"/>
            </a:xfrm>
            <a:prstGeom prst="rtTriangle">
              <a:avLst/>
            </a:prstGeom>
            <a:solidFill>
              <a:srgbClr val="5D83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240546" y="4820750"/>
            <a:ext cx="483243" cy="431573"/>
            <a:chOff x="1164267" y="3380018"/>
            <a:chExt cx="260270" cy="211423"/>
          </a:xfrm>
        </p:grpSpPr>
        <p:sp>
          <p:nvSpPr>
            <p:cNvPr id="14" name="Triângulo retângulo 13"/>
            <p:cNvSpPr/>
            <p:nvPr/>
          </p:nvSpPr>
          <p:spPr>
            <a:xfrm rot="13291042">
              <a:off x="1164267" y="3380018"/>
              <a:ext cx="203120" cy="211423"/>
            </a:xfrm>
            <a:prstGeom prst="rtTriangle">
              <a:avLst/>
            </a:prstGeom>
            <a:solidFill>
              <a:srgbClr val="253F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Triângulo retângulo 14"/>
            <p:cNvSpPr/>
            <p:nvPr/>
          </p:nvSpPr>
          <p:spPr>
            <a:xfrm rot="13291042">
              <a:off x="1221417" y="3380018"/>
              <a:ext cx="203120" cy="211423"/>
            </a:xfrm>
            <a:prstGeom prst="rtTriangle">
              <a:avLst/>
            </a:prstGeom>
            <a:solidFill>
              <a:srgbClr val="5D83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230094" y="5711376"/>
            <a:ext cx="483243" cy="431573"/>
            <a:chOff x="1164267" y="3380018"/>
            <a:chExt cx="260270" cy="211423"/>
          </a:xfrm>
        </p:grpSpPr>
        <p:sp>
          <p:nvSpPr>
            <p:cNvPr id="17" name="Triângulo retângulo 16"/>
            <p:cNvSpPr/>
            <p:nvPr/>
          </p:nvSpPr>
          <p:spPr>
            <a:xfrm rot="13291042">
              <a:off x="1164267" y="3380018"/>
              <a:ext cx="203120" cy="211423"/>
            </a:xfrm>
            <a:prstGeom prst="rtTriangle">
              <a:avLst/>
            </a:prstGeom>
            <a:solidFill>
              <a:srgbClr val="253F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Triângulo retângulo 17"/>
            <p:cNvSpPr/>
            <p:nvPr/>
          </p:nvSpPr>
          <p:spPr>
            <a:xfrm rot="13291042">
              <a:off x="1221417" y="3380018"/>
              <a:ext cx="203120" cy="211423"/>
            </a:xfrm>
            <a:prstGeom prst="rtTriangle">
              <a:avLst/>
            </a:prstGeom>
            <a:solidFill>
              <a:srgbClr val="5D83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9" name="Imagem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865" y="2795219"/>
            <a:ext cx="3549637" cy="354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185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7"/>
          <a:stretch/>
        </p:blipFill>
        <p:spPr>
          <a:xfrm>
            <a:off x="1524000" y="3097306"/>
            <a:ext cx="7620000" cy="3760694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860611" y="1921156"/>
            <a:ext cx="7624483" cy="49288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“Não deixe de pagar suas dívidas”. </a:t>
            </a:r>
            <a:r>
              <a:rPr lang="pt-BR" sz="2800" dirty="0" err="1">
                <a:solidFill>
                  <a:schemeClr val="bg2">
                    <a:lumMod val="25000"/>
                  </a:schemeClr>
                </a:solidFill>
              </a:rPr>
              <a:t>Pv</a:t>
            </a:r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 3:27. (trad. livre). Não diga: ‘pagarei em alguma oportunidade’. Se lhe for possível pague agora.”</a:t>
            </a:r>
            <a:br>
              <a:rPr lang="pt-BR" sz="2800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pt-BR" sz="2800" dirty="0">
                <a:solidFill>
                  <a:schemeClr val="bg2">
                    <a:lumMod val="25000"/>
                  </a:schemeClr>
                </a:solidFill>
              </a:rPr>
            </a:br>
            <a:endParaRPr lang="pt-BR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9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405" y="2505635"/>
            <a:ext cx="6831105" cy="4554070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833715" y="1732898"/>
            <a:ext cx="7624483" cy="49288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dirty="0"/>
              <a:t>Na carta aos Romanos, Paulo diz: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dirty="0"/>
              <a:t>“A ninguém devais coisa alguma a não ser o amor com que vos ameis uns aos outros...” </a:t>
            </a:r>
            <a:r>
              <a:rPr lang="pt-BR" dirty="0" err="1"/>
              <a:t>Rm</a:t>
            </a:r>
            <a:r>
              <a:rPr lang="pt-BR" dirty="0"/>
              <a:t> 13:8.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306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06"/>
            <a:ext cx="9160880" cy="686920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5071545"/>
            <a:ext cx="5435640" cy="601102"/>
          </a:xfrm>
        </p:spPr>
        <p:txBody>
          <a:bodyPr>
            <a:no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PARA ONDE FOI</a:t>
            </a:r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612860" y="5814497"/>
            <a:ext cx="7169190" cy="601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 SEU </a:t>
            </a:r>
            <a:r>
              <a:rPr lang="pt-BR" sz="6600" b="1" dirty="0">
                <a:latin typeface="Arial" panose="020B0604020202020204" pitchFamily="34" charset="0"/>
                <a:cs typeface="Arial" panose="020B0604020202020204" pitchFamily="34" charset="0"/>
              </a:rPr>
              <a:t>DINHEIRO?</a:t>
            </a:r>
            <a:endParaRPr lang="pt-BR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53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7"/>
          <a:stretch/>
        </p:blipFill>
        <p:spPr>
          <a:xfrm>
            <a:off x="1" y="1493743"/>
            <a:ext cx="9144000" cy="5376241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416860" y="1788013"/>
            <a:ext cx="4477869" cy="492884"/>
          </a:xfrm>
        </p:spPr>
        <p:txBody>
          <a:bodyPr/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pt-BR" sz="3600" b="0" dirty="0">
                <a:latin typeface="Impact" panose="020B0806030902050204" pitchFamily="34" charset="0"/>
              </a:rPr>
              <a:t>Está em dívida com alguém? </a:t>
            </a:r>
            <a:br>
              <a:rPr lang="pt-BR" sz="3600" b="0" dirty="0">
                <a:latin typeface="Impact" panose="020B0806030902050204" pitchFamily="34" charset="0"/>
              </a:rPr>
            </a:br>
            <a:br>
              <a:rPr lang="pt-BR" sz="3600" b="0" dirty="0">
                <a:latin typeface="Impact" panose="020B0806030902050204" pitchFamily="34" charset="0"/>
              </a:rPr>
            </a:br>
            <a:endParaRPr lang="pt-BR" sz="3600" b="0" dirty="0">
              <a:latin typeface="Impact" panose="020B080603090205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16860" y="3265405"/>
            <a:ext cx="4383740" cy="4127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200" b="1" dirty="0">
                <a:solidFill>
                  <a:schemeClr val="bg2">
                    <a:lumMod val="25000"/>
                  </a:schemeClr>
                </a:solidFill>
              </a:rPr>
              <a:t>Ore, e peça forças ao Senhor para pagar. Depois, procure a quem você deve e faça uma proposta. Peça ajuda! Coloque o Senhor como primeiro em suas finanças. Hoje mesmo pode ser o primeiro dia de uma nova etapa na sua vida ou de sua família.</a:t>
            </a:r>
            <a:br>
              <a:rPr lang="pt-BR" sz="2200" b="1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pt-BR" sz="2200" b="1" dirty="0">
                <a:solidFill>
                  <a:schemeClr val="bg2">
                    <a:lumMod val="25000"/>
                  </a:schemeClr>
                </a:solidFill>
              </a:rPr>
            </a:br>
            <a:endParaRPr lang="pt-BR" sz="2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62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93" y="2617692"/>
            <a:ext cx="7423057" cy="4240308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867193" y="1692555"/>
            <a:ext cx="7624483" cy="49288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Uma outra sugestão é fazer curtas reuniões de família, procurando envolver também os filhos. </a:t>
            </a:r>
            <a:br>
              <a:rPr lang="pt-BR" sz="2800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pt-BR" sz="2800" dirty="0">
                <a:solidFill>
                  <a:schemeClr val="bg2">
                    <a:lumMod val="25000"/>
                  </a:schemeClr>
                </a:solidFill>
              </a:rPr>
            </a:br>
            <a:endParaRPr lang="pt-BR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59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2148928" y="3006608"/>
            <a:ext cx="6570927" cy="31197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6979585" y="4610261"/>
            <a:ext cx="1354514" cy="492884"/>
          </a:xfrm>
        </p:spPr>
        <p:txBody>
          <a:bodyPr/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MUNDO</a:t>
            </a:r>
            <a:br>
              <a:rPr lang="pt-BR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pt-BR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pt-BR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pt-BR" dirty="0">
                <a:solidFill>
                  <a:schemeClr val="bg2">
                    <a:lumMod val="25000"/>
                  </a:schemeClr>
                </a:solidFill>
              </a:rPr>
            </a:b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161833" y="1913662"/>
            <a:ext cx="54473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12479D"/>
                </a:solidFill>
                <a:latin typeface="Impact" panose="020B0806030902050204" pitchFamily="34" charset="0"/>
              </a:rPr>
              <a:t>Coisas prioritárias</a:t>
            </a:r>
          </a:p>
          <a:p>
            <a:pPr algn="ctr"/>
            <a:r>
              <a:rPr lang="pt-BR" sz="3200" dirty="0">
                <a:solidFill>
                  <a:srgbClr val="12479D"/>
                </a:solidFill>
                <a:latin typeface="Impact" panose="020B0806030902050204" pitchFamily="34" charset="0"/>
              </a:rPr>
              <a:t>na hora de usar o dinheiro:</a:t>
            </a:r>
            <a:br>
              <a:rPr lang="pt-BR" sz="3200" dirty="0">
                <a:solidFill>
                  <a:srgbClr val="12479D"/>
                </a:solidFill>
                <a:latin typeface="Impact" panose="020B0806030902050204" pitchFamily="34" charset="0"/>
              </a:rPr>
            </a:br>
            <a:endParaRPr lang="pt-BR" sz="3200" dirty="0">
              <a:solidFill>
                <a:srgbClr val="12479D"/>
              </a:solidFill>
              <a:latin typeface="Impact" panose="020B080603090205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161833" y="5248127"/>
            <a:ext cx="548397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400" b="1" dirty="0"/>
              <a:t>Definidos os objetivos, o orçamento é primordial para o sucesso. 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5215911" y="3274749"/>
            <a:ext cx="1404657" cy="1332838"/>
            <a:chOff x="5573804" y="3306321"/>
            <a:chExt cx="1404657" cy="13328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tângulo de cantos arredondados 6"/>
            <p:cNvSpPr/>
            <p:nvPr/>
          </p:nvSpPr>
          <p:spPr>
            <a:xfrm>
              <a:off x="5573804" y="3306321"/>
              <a:ext cx="1404657" cy="1332838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8739" y="3495346"/>
              <a:ext cx="954786" cy="954786"/>
            </a:xfrm>
            <a:prstGeom prst="rect">
              <a:avLst/>
            </a:prstGeom>
          </p:spPr>
        </p:pic>
      </p:grpSp>
      <p:grpSp>
        <p:nvGrpSpPr>
          <p:cNvPr id="16" name="Grupo 15"/>
          <p:cNvGrpSpPr/>
          <p:nvPr/>
        </p:nvGrpSpPr>
        <p:grpSpPr>
          <a:xfrm>
            <a:off x="3487966" y="3274749"/>
            <a:ext cx="1404657" cy="1332838"/>
            <a:chOff x="3845859" y="3306321"/>
            <a:chExt cx="1404657" cy="13328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tângulo de cantos arredondados 5"/>
            <p:cNvSpPr/>
            <p:nvPr/>
          </p:nvSpPr>
          <p:spPr>
            <a:xfrm>
              <a:off x="3845859" y="3306321"/>
              <a:ext cx="1404657" cy="1332838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6495" y="3495346"/>
              <a:ext cx="1102693" cy="1102693"/>
            </a:xfrm>
            <a:prstGeom prst="rect">
              <a:avLst/>
            </a:prstGeom>
          </p:spPr>
        </p:pic>
      </p:grpSp>
      <p:grpSp>
        <p:nvGrpSpPr>
          <p:cNvPr id="18" name="Grupo 17"/>
          <p:cNvGrpSpPr/>
          <p:nvPr/>
        </p:nvGrpSpPr>
        <p:grpSpPr>
          <a:xfrm>
            <a:off x="6943857" y="3274749"/>
            <a:ext cx="1404657" cy="1332838"/>
            <a:chOff x="7301750" y="3306321"/>
            <a:chExt cx="1404657" cy="13328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etângulo de cantos arredondados 7"/>
            <p:cNvSpPr/>
            <p:nvPr/>
          </p:nvSpPr>
          <p:spPr>
            <a:xfrm>
              <a:off x="7301750" y="3306321"/>
              <a:ext cx="1404657" cy="1332838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6366" y="3455027"/>
              <a:ext cx="1035424" cy="1035424"/>
            </a:xfrm>
            <a:prstGeom prst="rect">
              <a:avLst/>
            </a:prstGeom>
          </p:spPr>
        </p:pic>
      </p:grpSp>
      <p:sp>
        <p:nvSpPr>
          <p:cNvPr id="13" name="Retângulo 12"/>
          <p:cNvSpPr/>
          <p:nvPr/>
        </p:nvSpPr>
        <p:spPr>
          <a:xfrm>
            <a:off x="3764548" y="4617567"/>
            <a:ext cx="875561" cy="478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DEUS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282403" y="4617567"/>
            <a:ext cx="1242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FAMÍLIA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6" t="12395" r="22653" b="11363"/>
          <a:stretch/>
        </p:blipFill>
        <p:spPr>
          <a:xfrm>
            <a:off x="320762" y="1913662"/>
            <a:ext cx="3047155" cy="451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3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1438835" y="1901543"/>
            <a:ext cx="7705165" cy="4956457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497539" y="1907708"/>
            <a:ext cx="3886201" cy="492884"/>
          </a:xfrm>
        </p:spPr>
        <p:txBody>
          <a:bodyPr/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“É melhor dizer ao seu dinheiro para onde ir,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Do que depois ficar perguntando para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onde ele foi”.</a:t>
            </a:r>
            <a:br>
              <a:rPr lang="pt-BR" sz="2800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pt-BR" sz="2800" dirty="0">
                <a:solidFill>
                  <a:schemeClr val="bg2">
                    <a:lumMod val="25000"/>
                  </a:schemeClr>
                </a:solidFill>
              </a:rPr>
            </a:br>
            <a:endParaRPr lang="pt-BR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06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65729"/>
            <a:ext cx="4641056" cy="5392271"/>
          </a:xfrm>
          <a:prstGeom prst="rect">
            <a:avLst/>
          </a:prstGeom>
          <a:solidFill>
            <a:srgbClr val="7AA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676775" y="1465728"/>
            <a:ext cx="4467226" cy="5392271"/>
          </a:xfrm>
          <a:prstGeom prst="rect">
            <a:avLst/>
          </a:prstGeom>
          <a:solidFill>
            <a:srgbClr val="7AA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4951" cy="685800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-1" y="5350155"/>
            <a:ext cx="9144001" cy="1171669"/>
          </a:xfrm>
          <a:prstGeom prst="rect">
            <a:avLst/>
          </a:prstGeom>
          <a:solidFill>
            <a:schemeClr val="dk1">
              <a:alpha val="4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Compare as listas: </a:t>
            </a:r>
          </a:p>
          <a:p>
            <a:pPr algn="ctr">
              <a:spcBef>
                <a:spcPts val="0"/>
              </a:spcBef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 de entradas – sempre maior.</a:t>
            </a:r>
            <a:endParaRPr lang="pt-BR" sz="3200" b="1" dirty="0"/>
          </a:p>
        </p:txBody>
      </p:sp>
      <p:sp>
        <p:nvSpPr>
          <p:cNvPr id="7" name="Retângulo 6"/>
          <p:cNvSpPr/>
          <p:nvPr/>
        </p:nvSpPr>
        <p:spPr>
          <a:xfrm>
            <a:off x="453435" y="1841155"/>
            <a:ext cx="38130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dirty="0">
                <a:latin typeface="Impact" panose="020B0806030902050204" pitchFamily="34" charset="0"/>
              </a:rPr>
              <a:t>TOTAL DE ENTRADAS </a:t>
            </a:r>
          </a:p>
        </p:txBody>
      </p:sp>
      <p:sp>
        <p:nvSpPr>
          <p:cNvPr id="8" name="Retângulo 7"/>
          <p:cNvSpPr/>
          <p:nvPr/>
        </p:nvSpPr>
        <p:spPr>
          <a:xfrm>
            <a:off x="5087954" y="1841155"/>
            <a:ext cx="3687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dirty="0">
                <a:latin typeface="Impact" panose="020B0806030902050204" pitchFamily="34" charset="0"/>
              </a:rPr>
              <a:t>TOTAL DE DESPESAS</a:t>
            </a:r>
          </a:p>
        </p:txBody>
      </p:sp>
      <p:sp>
        <p:nvSpPr>
          <p:cNvPr id="11" name="Elipse 10"/>
          <p:cNvSpPr/>
          <p:nvPr/>
        </p:nvSpPr>
        <p:spPr>
          <a:xfrm>
            <a:off x="5610719" y="2541927"/>
            <a:ext cx="2642463" cy="258006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895283" y="2541927"/>
            <a:ext cx="2642463" cy="258006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967" y="3020740"/>
            <a:ext cx="1627094" cy="1627094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503" y="3020740"/>
            <a:ext cx="1737709" cy="17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2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1"/>
            <a:ext cx="9144000" cy="5143499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361789" y="1830616"/>
            <a:ext cx="6938896" cy="492884"/>
          </a:xfrm>
        </p:spPr>
        <p:txBody>
          <a:bodyPr/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Quando uma família sabe exatamente quanto ganha e quanto gasta, e planeja sempre gastar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menos do que ganha, então constrói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uma “sobra”. Com ela será formado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o Fundo de Reserva/Poupança.</a:t>
            </a:r>
            <a:br>
              <a:rPr lang="pt-BR" dirty="0">
                <a:solidFill>
                  <a:schemeClr val="bg2">
                    <a:lumMod val="10000"/>
                  </a:schemeClr>
                </a:solidFill>
              </a:rPr>
            </a:br>
            <a:br>
              <a:rPr lang="pt-BR" dirty="0">
                <a:solidFill>
                  <a:schemeClr val="bg2">
                    <a:lumMod val="10000"/>
                  </a:schemeClr>
                </a:solidFill>
              </a:rPr>
            </a:br>
            <a:br>
              <a:rPr lang="pt-BR" dirty="0">
                <a:solidFill>
                  <a:schemeClr val="bg2">
                    <a:lumMod val="10000"/>
                  </a:schemeClr>
                </a:solidFill>
              </a:rPr>
            </a:br>
            <a:br>
              <a:rPr lang="pt-BR" dirty="0">
                <a:solidFill>
                  <a:schemeClr val="bg2">
                    <a:lumMod val="10000"/>
                  </a:schemeClr>
                </a:solidFill>
              </a:rPr>
            </a:br>
            <a:endParaRPr lang="pt-BR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25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07"/>
          <a:stretch/>
        </p:blipFill>
        <p:spPr>
          <a:xfrm>
            <a:off x="0" y="1480458"/>
            <a:ext cx="9144000" cy="5384800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759758" y="3362126"/>
            <a:ext cx="7624483" cy="49288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800" dirty="0">
                <a:solidFill>
                  <a:schemeClr val="bg1"/>
                </a:solidFill>
              </a:rPr>
              <a:t>É este plano simples que faz a diferença entre o sucesso e o fracasso financeiro de uma família. </a:t>
            </a:r>
            <a:br>
              <a:rPr lang="pt-BR" sz="2800" dirty="0">
                <a:solidFill>
                  <a:schemeClr val="bg1"/>
                </a:solidFill>
              </a:rPr>
            </a:br>
            <a:br>
              <a:rPr lang="pt-BR" sz="2800" dirty="0">
                <a:solidFill>
                  <a:schemeClr val="bg1"/>
                </a:solidFill>
              </a:rPr>
            </a:br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4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936" cy="6858000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395024" y="2041325"/>
            <a:ext cx="5729675" cy="49288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600" dirty="0">
                <a:solidFill>
                  <a:schemeClr val="bg2">
                    <a:lumMod val="25000"/>
                  </a:schemeClr>
                </a:solidFill>
              </a:rPr>
              <a:t>Não deixe de viver a vida com sua família. Coloque em seu orçamento momentos para férias e passeios. E cuidado com querer guardar demais a ponto de não se viver a vida, a mesquinhez, também é PECADO.</a:t>
            </a:r>
            <a:br>
              <a:rPr lang="pt-BR" sz="2600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pt-BR" sz="2600" dirty="0">
                <a:solidFill>
                  <a:schemeClr val="bg2">
                    <a:lumMod val="25000"/>
                  </a:schemeClr>
                </a:solidFill>
              </a:rPr>
            </a:br>
            <a:endParaRPr lang="pt-BR" sz="2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3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0" y="1447800"/>
            <a:ext cx="9144000" cy="541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0" y="3009899"/>
            <a:ext cx="9144000" cy="3503549"/>
          </a:xfrm>
          <a:prstGeom prst="rect">
            <a:avLst/>
          </a:prstGeom>
          <a:solidFill>
            <a:srgbClr val="7AA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6699997" y="3255137"/>
            <a:ext cx="1853454" cy="492884"/>
          </a:xfrm>
        </p:spPr>
        <p:txBody>
          <a:bodyPr/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pt-BR" sz="2000" dirty="0"/>
              <a:t>3) DESPESAS</a:t>
            </a:r>
            <a:br>
              <a:rPr lang="pt-BR" sz="2000" dirty="0"/>
            </a:br>
            <a:br>
              <a:rPr lang="pt-BR" sz="2000" dirty="0"/>
            </a:br>
            <a:endParaRPr lang="pt-BR" sz="2000" dirty="0"/>
          </a:p>
        </p:txBody>
      </p:sp>
      <p:sp>
        <p:nvSpPr>
          <p:cNvPr id="12" name="Retângulo 11"/>
          <p:cNvSpPr/>
          <p:nvPr/>
        </p:nvSpPr>
        <p:spPr>
          <a:xfrm>
            <a:off x="541928" y="3258070"/>
            <a:ext cx="20980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/>
              <a:t>1) PARTE DE DEUS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249458" y="3271131"/>
            <a:ext cx="25907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/>
              <a:t>2) FUNDO DE RESERVA</a:t>
            </a:r>
          </a:p>
        </p:txBody>
      </p:sp>
      <p:grpSp>
        <p:nvGrpSpPr>
          <p:cNvPr id="18" name="Grupo 17"/>
          <p:cNvGrpSpPr/>
          <p:nvPr/>
        </p:nvGrpSpPr>
        <p:grpSpPr>
          <a:xfrm>
            <a:off x="399940" y="3671821"/>
            <a:ext cx="8289744" cy="2321587"/>
            <a:chOff x="400668" y="2928294"/>
            <a:chExt cx="8289744" cy="2321587"/>
          </a:xfrm>
        </p:grpSpPr>
        <p:sp>
          <p:nvSpPr>
            <p:cNvPr id="4" name="Retângulo de cantos arredondados 3"/>
            <p:cNvSpPr/>
            <p:nvPr/>
          </p:nvSpPr>
          <p:spPr>
            <a:xfrm>
              <a:off x="3336753" y="2928294"/>
              <a:ext cx="2416123" cy="2321587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6" name="Grupo 5"/>
            <p:cNvGrpSpPr/>
            <p:nvPr/>
          </p:nvGrpSpPr>
          <p:grpSpPr>
            <a:xfrm>
              <a:off x="400668" y="2928294"/>
              <a:ext cx="2416123" cy="2321587"/>
              <a:chOff x="3845859" y="3306321"/>
              <a:chExt cx="1404657" cy="133283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Retângulo de cantos arredondados 6"/>
              <p:cNvSpPr/>
              <p:nvPr/>
            </p:nvSpPr>
            <p:spPr>
              <a:xfrm>
                <a:off x="3845859" y="3306321"/>
                <a:ext cx="1404657" cy="1332838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8" name="Imagem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86495" y="3495346"/>
                <a:ext cx="1102693" cy="1102693"/>
              </a:xfrm>
              <a:prstGeom prst="rect">
                <a:avLst/>
              </a:prstGeom>
            </p:spPr>
          </p:pic>
        </p:grpSp>
        <p:sp>
          <p:nvSpPr>
            <p:cNvPr id="10" name="Retângulo de cantos arredondados 9"/>
            <p:cNvSpPr/>
            <p:nvPr/>
          </p:nvSpPr>
          <p:spPr>
            <a:xfrm>
              <a:off x="6274289" y="2928294"/>
              <a:ext cx="2416123" cy="2321587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692" y="3131239"/>
              <a:ext cx="1915696" cy="1915696"/>
            </a:xfrm>
            <a:prstGeom prst="rect">
              <a:avLst/>
            </a:prstGeom>
          </p:spPr>
        </p:pic>
      </p:grpSp>
      <p:sp>
        <p:nvSpPr>
          <p:cNvPr id="20" name="Retângulo 19"/>
          <p:cNvSpPr/>
          <p:nvPr/>
        </p:nvSpPr>
        <p:spPr>
          <a:xfrm>
            <a:off x="2574456" y="1685531"/>
            <a:ext cx="406713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600" dirty="0">
                <a:latin typeface="Impact" panose="020B0806030902050204" pitchFamily="34" charset="0"/>
              </a:rPr>
              <a:t>A T E N Ç Ã O</a:t>
            </a: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697" y="3964393"/>
            <a:ext cx="1737709" cy="1737709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4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5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4032491"/>
            <a:ext cx="9144000" cy="552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4648200"/>
            <a:ext cx="9144000" cy="552450"/>
          </a:xfrm>
          <a:prstGeom prst="rect">
            <a:avLst/>
          </a:prstGeom>
          <a:solidFill>
            <a:srgbClr val="5D8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575546" y="3505200"/>
            <a:ext cx="1720104" cy="240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756211" y="3505200"/>
            <a:ext cx="1673039" cy="240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851711" y="3505200"/>
            <a:ext cx="1771091" cy="240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98" y="2828549"/>
            <a:ext cx="6177804" cy="3753602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870696" y="1656697"/>
            <a:ext cx="7624483" cy="49288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3200" dirty="0">
                <a:solidFill>
                  <a:schemeClr val="bg2">
                    <a:lumMod val="25000"/>
                  </a:schemeClr>
                </a:solidFill>
              </a:rPr>
              <a:t>Anote suas despesas, utilize aplicativos de controle financeiro ou uma caderneta.</a:t>
            </a:r>
            <a:br>
              <a:rPr lang="pt-BR" sz="3200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pt-BR" sz="3200" dirty="0">
                <a:solidFill>
                  <a:schemeClr val="bg2">
                    <a:lumMod val="25000"/>
                  </a:schemeClr>
                </a:solidFill>
              </a:rPr>
            </a:br>
            <a:endParaRPr lang="pt-BR" sz="3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2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90"/>
            <a:ext cx="9144000" cy="6856549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667823" y="5567625"/>
            <a:ext cx="3311655" cy="49288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i="1" dirty="0" err="1">
                <a:latin typeface="+mj-lt"/>
              </a:rPr>
              <a:t>Fecomércio</a:t>
            </a:r>
            <a:r>
              <a:rPr lang="pt-BR" i="1" dirty="0">
                <a:latin typeface="+mj-lt"/>
              </a:rPr>
              <a:t>-SP, 2016. </a:t>
            </a:r>
            <a:br>
              <a:rPr lang="pt-BR" i="1" dirty="0">
                <a:latin typeface="+mj-lt"/>
              </a:rPr>
            </a:br>
            <a:endParaRPr lang="pt-BR" i="1" dirty="0">
              <a:latin typeface="+mj-lt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571700" y="2461674"/>
            <a:ext cx="3813132" cy="2493645"/>
            <a:chOff x="444196" y="1762786"/>
            <a:chExt cx="3813132" cy="2493645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39553">
              <a:off x="444196" y="1762786"/>
              <a:ext cx="3645224" cy="2493645"/>
            </a:xfrm>
            <a:prstGeom prst="rect">
              <a:avLst/>
            </a:prstGeom>
          </p:spPr>
        </p:pic>
        <p:sp>
          <p:nvSpPr>
            <p:cNvPr id="10" name="Subtítulo 1"/>
            <p:cNvSpPr txBox="1">
              <a:spLocks/>
            </p:cNvSpPr>
            <p:nvPr/>
          </p:nvSpPr>
          <p:spPr>
            <a:xfrm>
              <a:off x="951550" y="2188427"/>
              <a:ext cx="3305778" cy="492884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10000"/>
                </a:lnSpc>
                <a:spcBef>
                  <a:spcPts val="0"/>
                </a:spcBef>
              </a:pPr>
              <a:r>
                <a:rPr lang="pt-BR" sz="9600" dirty="0">
                  <a:latin typeface="Arial" panose="020B0604020202020204" pitchFamily="34" charset="0"/>
                  <a:cs typeface="Arial" panose="020B0604020202020204" pitchFamily="34" charset="0"/>
                </a:rPr>
                <a:t>64%</a:t>
              </a:r>
            </a:p>
          </p:txBody>
        </p:sp>
      </p:grpSp>
      <p:sp>
        <p:nvSpPr>
          <p:cNvPr id="13" name="Subtítulo 1"/>
          <p:cNvSpPr txBox="1">
            <a:spLocks/>
          </p:cNvSpPr>
          <p:nvPr/>
        </p:nvSpPr>
        <p:spPr>
          <a:xfrm>
            <a:off x="667823" y="4560254"/>
            <a:ext cx="3452977" cy="49288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800" dirty="0"/>
              <a:t>DAS FAMÍLIAS ESTÃO INDIVIDADAS</a:t>
            </a:r>
          </a:p>
        </p:txBody>
      </p:sp>
    </p:spTree>
    <p:extLst>
      <p:ext uri="{BB962C8B-B14F-4D97-AF65-F5344CB8AC3E}">
        <p14:creationId xmlns:p14="http://schemas.microsoft.com/office/powerpoint/2010/main" val="20127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466850"/>
            <a:ext cx="9144000" cy="5391150"/>
          </a:xfrm>
          <a:prstGeom prst="rect">
            <a:avLst/>
          </a:prstGeom>
          <a:solidFill>
            <a:srgbClr val="010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7467600" cy="3810000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521073" y="1764541"/>
            <a:ext cx="8101853" cy="49288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3600" dirty="0">
                <a:solidFill>
                  <a:schemeClr val="bg1">
                    <a:lumMod val="95000"/>
                  </a:schemeClr>
                </a:solidFill>
              </a:rPr>
              <a:t>Entregue o planejamento financeiro de sua família ao Senhor. </a:t>
            </a:r>
            <a:br>
              <a:rPr lang="pt-BR" sz="3600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pt-BR" sz="3600" dirty="0">
                <a:solidFill>
                  <a:schemeClr val="bg1">
                    <a:lumMod val="95000"/>
                  </a:schemeClr>
                </a:solidFill>
              </a:rPr>
            </a:br>
            <a:endParaRPr lang="pt-BR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4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1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4"/>
          <a:stretch/>
        </p:blipFill>
        <p:spPr>
          <a:xfrm>
            <a:off x="0" y="1440543"/>
            <a:ext cx="9149443" cy="544603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569029" y="3018971"/>
            <a:ext cx="3164114" cy="943429"/>
          </a:xfrm>
          <a:prstGeom prst="rect">
            <a:avLst/>
          </a:prstGeom>
          <a:solidFill>
            <a:srgbClr val="FC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2147579" y="2598657"/>
            <a:ext cx="4065069" cy="49288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000" dirty="0"/>
              <a:t>Escolham um dia para conversar sobre seus sonhos, estabelecer os objetivos, e fazer um orçamento que</a:t>
            </a:r>
            <a:br>
              <a:rPr lang="pt-BR" sz="2000" dirty="0"/>
            </a:br>
            <a:r>
              <a:rPr lang="pt-BR" sz="2000" dirty="0"/>
              <a:t>contemple em primeiro lugar a parte de Deus (dízimos e ofertas), depois o fundo de reservas.</a:t>
            </a:r>
            <a:br>
              <a:rPr lang="pt-BR" sz="2000" dirty="0"/>
            </a:br>
            <a:br>
              <a:rPr lang="pt-BR" sz="2000" dirty="0"/>
            </a:br>
            <a:endParaRPr lang="pt-BR" sz="2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4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6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434361" y="1751040"/>
            <a:ext cx="8346782" cy="49288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dirty="0"/>
              <a:t>Na sequência, as despesas fixas (água, luz, escola, telefone, aluguel, etc.) e variáveis (remédio, roupa, sapato, etc.), depois gastos com entretenimento e férias.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17"/>
          <a:stretch/>
        </p:blipFill>
        <p:spPr>
          <a:xfrm>
            <a:off x="1435921" y="2381016"/>
            <a:ext cx="6343661" cy="426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6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8"/>
          <a:stretch/>
        </p:blipFill>
        <p:spPr>
          <a:xfrm>
            <a:off x="-14514" y="1475559"/>
            <a:ext cx="9158514" cy="5422356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4281714" y="1823612"/>
            <a:ext cx="4473814" cy="492884"/>
          </a:xfrm>
        </p:spPr>
        <p:txBody>
          <a:bodyPr/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pt-BR" sz="2600" dirty="0"/>
              <a:t>Ore sobre isto agora. “E o meu Deus, segundo sua riqueza em glória, há de suprir em Cristo Jesus, cada uma de vossas necessidades.” 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pt-BR" sz="2600" dirty="0"/>
              <a:t>Filipenses 4:19.</a:t>
            </a:r>
            <a:br>
              <a:rPr lang="pt-BR" sz="2600" dirty="0"/>
            </a:br>
            <a:br>
              <a:rPr lang="pt-BR" sz="2600" dirty="0"/>
            </a:br>
            <a:endParaRPr lang="pt-BR" sz="2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4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1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9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6495" y="5150223"/>
            <a:ext cx="9144000" cy="1089212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464150" y="5246182"/>
            <a:ext cx="8081228" cy="49288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dirty="0"/>
              <a:t>Conforme o banco central, estão devendo 44% de sua renda anual, que representa cerca de 5 meses de salário. 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01" t="4042" r="7218" b="2347"/>
          <a:stretch/>
        </p:blipFill>
        <p:spPr>
          <a:xfrm>
            <a:off x="2584238" y="1811527"/>
            <a:ext cx="1181739" cy="310909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01" t="4042" r="7218" b="2347"/>
          <a:stretch/>
        </p:blipFill>
        <p:spPr>
          <a:xfrm>
            <a:off x="3981130" y="1811527"/>
            <a:ext cx="1181739" cy="310909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01" t="4042" r="7218" b="2347"/>
          <a:stretch/>
        </p:blipFill>
        <p:spPr>
          <a:xfrm>
            <a:off x="5378022" y="1811527"/>
            <a:ext cx="1181739" cy="310909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01" t="4042" r="7218" b="2347"/>
          <a:stretch/>
        </p:blipFill>
        <p:spPr>
          <a:xfrm>
            <a:off x="1187346" y="1811527"/>
            <a:ext cx="1181739" cy="310909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01" t="4042" r="7218" b="2347"/>
          <a:stretch/>
        </p:blipFill>
        <p:spPr>
          <a:xfrm>
            <a:off x="6774914" y="1811527"/>
            <a:ext cx="1181739" cy="310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2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1"/>
          <p:cNvSpPr txBox="1">
            <a:spLocks/>
          </p:cNvSpPr>
          <p:nvPr/>
        </p:nvSpPr>
        <p:spPr>
          <a:xfrm>
            <a:off x="2122950" y="1735773"/>
            <a:ext cx="4896415" cy="49288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5400" dirty="0"/>
              <a:t>ESTATÍSTICAS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0" t="11402" r="20934" b="11650"/>
          <a:stretch/>
        </p:blipFill>
        <p:spPr>
          <a:xfrm>
            <a:off x="453452" y="2874988"/>
            <a:ext cx="2529876" cy="254635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9" t="11114" r="19961" b="12437"/>
          <a:stretch/>
        </p:blipFill>
        <p:spPr>
          <a:xfrm>
            <a:off x="3273257" y="2866747"/>
            <a:ext cx="2595800" cy="252987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0" t="12320" r="21110" b="11479"/>
          <a:stretch/>
        </p:blipFill>
        <p:spPr>
          <a:xfrm>
            <a:off x="6104745" y="2874988"/>
            <a:ext cx="2571078" cy="252163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639056" y="5531871"/>
            <a:ext cx="2158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CARTÃO DE CRÉDITO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097630" y="5531871"/>
            <a:ext cx="947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CARNÊS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6552530" y="5421345"/>
            <a:ext cx="19000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/>
              <a:t>FINANCIAMENTO </a:t>
            </a:r>
          </a:p>
          <a:p>
            <a:pPr algn="ctr"/>
            <a:r>
              <a:rPr lang="pt-BR" b="1" dirty="0"/>
              <a:t>DE VEÍCULOS</a:t>
            </a:r>
          </a:p>
        </p:txBody>
      </p:sp>
    </p:spTree>
    <p:extLst>
      <p:ext uri="{BB962C8B-B14F-4D97-AF65-F5344CB8AC3E}">
        <p14:creationId xmlns:p14="http://schemas.microsoft.com/office/powerpoint/2010/main" val="227023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333067" y="1700526"/>
            <a:ext cx="5977216" cy="1119672"/>
          </a:xfrm>
          <a:prstGeom prst="rect">
            <a:avLst/>
          </a:prstGeom>
          <a:solidFill>
            <a:srgbClr val="5D8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968448" y="1700526"/>
            <a:ext cx="1364619" cy="111967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494515" y="1797072"/>
            <a:ext cx="44375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proporção dos endividados, cuja dívida representa até a metade do rendimento domiciliar mensal é de 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6595464" y="1986222"/>
            <a:ext cx="15733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17,6%</a:t>
            </a:r>
          </a:p>
        </p:txBody>
      </p:sp>
      <p:grpSp>
        <p:nvGrpSpPr>
          <p:cNvPr id="35" name="Grupo 34"/>
          <p:cNvGrpSpPr/>
          <p:nvPr/>
        </p:nvGrpSpPr>
        <p:grpSpPr>
          <a:xfrm>
            <a:off x="968448" y="4210282"/>
            <a:ext cx="7341835" cy="1119672"/>
            <a:chOff x="968448" y="4210282"/>
            <a:chExt cx="7341835" cy="1119672"/>
          </a:xfrm>
        </p:grpSpPr>
        <p:sp>
          <p:nvSpPr>
            <p:cNvPr id="24" name="Retângulo 23"/>
            <p:cNvSpPr/>
            <p:nvPr/>
          </p:nvSpPr>
          <p:spPr>
            <a:xfrm>
              <a:off x="968448" y="4210282"/>
              <a:ext cx="1364619" cy="1119672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C000"/>
                </a:solidFill>
              </a:endParaRPr>
            </a:p>
          </p:txBody>
        </p:sp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282" y="4255991"/>
              <a:ext cx="1205960" cy="1035340"/>
            </a:xfrm>
            <a:prstGeom prst="rect">
              <a:avLst/>
            </a:prstGeom>
          </p:spPr>
        </p:pic>
        <p:sp>
          <p:nvSpPr>
            <p:cNvPr id="23" name="Retângulo 22"/>
            <p:cNvSpPr/>
            <p:nvPr/>
          </p:nvSpPr>
          <p:spPr>
            <a:xfrm>
              <a:off x="2333067" y="4210282"/>
              <a:ext cx="5977216" cy="1119672"/>
            </a:xfrm>
            <a:prstGeom prst="rect">
              <a:avLst/>
            </a:prstGeom>
            <a:solidFill>
              <a:srgbClr val="5D83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2494515" y="4610712"/>
              <a:ext cx="430969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Poderão quitá-las parcialmente,</a:t>
              </a:r>
              <a:br>
                <a:rPr lang="pt-BR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endPara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6595464" y="4432460"/>
              <a:ext cx="157336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cs typeface="Arial" panose="020B0604020202020204" pitchFamily="34" charset="0"/>
                </a:rPr>
                <a:t>41,7%</a:t>
              </a: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968448" y="2946160"/>
            <a:ext cx="7341835" cy="1440994"/>
            <a:chOff x="968448" y="2946160"/>
            <a:chExt cx="7341835" cy="1440994"/>
          </a:xfrm>
        </p:grpSpPr>
        <p:sp>
          <p:nvSpPr>
            <p:cNvPr id="17" name="Retângulo 16"/>
            <p:cNvSpPr/>
            <p:nvPr/>
          </p:nvSpPr>
          <p:spPr>
            <a:xfrm>
              <a:off x="2333067" y="2946160"/>
              <a:ext cx="5977216" cy="1119672"/>
            </a:xfrm>
            <a:prstGeom prst="rect">
              <a:avLst/>
            </a:prstGeom>
            <a:solidFill>
              <a:srgbClr val="5D83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968448" y="2946160"/>
              <a:ext cx="1364619" cy="1119672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C000"/>
                </a:solidFill>
              </a:endParaRPr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2494515" y="3063715"/>
              <a:ext cx="430969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000" b="1" dirty="0">
                  <a:solidFill>
                    <a:schemeClr val="bg1"/>
                  </a:solidFill>
                </a:rPr>
                <a:t>As famílias brasileiras afirmam que, embora tenham dívidas, terão condições de quitá-las totalmente é de</a:t>
              </a:r>
              <a:br>
                <a:rPr lang="pt-BR" sz="2000" b="1" dirty="0">
                  <a:solidFill>
                    <a:schemeClr val="bg1"/>
                  </a:solidFill>
                </a:rPr>
              </a:br>
              <a:endPara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6703270" y="3200137"/>
              <a:ext cx="157336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cs typeface="Arial" panose="020B0604020202020204" pitchFamily="34" charset="0"/>
                </a:rPr>
                <a:t>14,7%</a:t>
              </a:r>
            </a:p>
          </p:txBody>
        </p:sp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36" y="3009578"/>
              <a:ext cx="1183252" cy="1061172"/>
            </a:xfrm>
            <a:prstGeom prst="rect">
              <a:avLst/>
            </a:prstGeom>
          </p:spPr>
        </p:pic>
      </p:grpSp>
      <p:pic>
        <p:nvPicPr>
          <p:cNvPr id="27" name="Imagem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73" y="1746737"/>
            <a:ext cx="1114969" cy="1059989"/>
          </a:xfrm>
          <a:prstGeom prst="rect">
            <a:avLst/>
          </a:prstGeom>
        </p:spPr>
      </p:pic>
      <p:grpSp>
        <p:nvGrpSpPr>
          <p:cNvPr id="36" name="Grupo 35"/>
          <p:cNvGrpSpPr/>
          <p:nvPr/>
        </p:nvGrpSpPr>
        <p:grpSpPr>
          <a:xfrm>
            <a:off x="968448" y="5469486"/>
            <a:ext cx="7341835" cy="1362159"/>
            <a:chOff x="968448" y="5469486"/>
            <a:chExt cx="7341835" cy="1362159"/>
          </a:xfrm>
        </p:grpSpPr>
        <p:sp>
          <p:nvSpPr>
            <p:cNvPr id="28" name="Retângulo 27"/>
            <p:cNvSpPr/>
            <p:nvPr/>
          </p:nvSpPr>
          <p:spPr>
            <a:xfrm>
              <a:off x="968448" y="5469486"/>
              <a:ext cx="1364619" cy="1119672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C000"/>
                </a:solidFill>
              </a:endParaRPr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2333067" y="5469486"/>
              <a:ext cx="5977216" cy="1119672"/>
            </a:xfrm>
            <a:prstGeom prst="rect">
              <a:avLst/>
            </a:prstGeom>
            <a:solidFill>
              <a:srgbClr val="5D83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2494514" y="5508206"/>
              <a:ext cx="556027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 restante diz não ter condições de pagar suas dívidas, segundo o IEF (Índice de Expectativas das Famílias).</a:t>
              </a:r>
              <a:br>
                <a:rPr lang="pt-BR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endPara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2" name="Imagem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6443" y="5559480"/>
              <a:ext cx="1194628" cy="9396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561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59" y="2127257"/>
            <a:ext cx="7530353" cy="5020235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927847" y="1773239"/>
            <a:ext cx="7476565" cy="49288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A Bíblia fala que a dívida escraviza (Provérbios 22: 7) e refere-se a ela mais de 25 vezes, sempre negativamente.</a:t>
            </a:r>
            <a:br>
              <a:rPr lang="pt-BR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pt-BR" dirty="0">
                <a:solidFill>
                  <a:schemeClr val="bg2">
                    <a:lumMod val="25000"/>
                  </a:schemeClr>
                </a:solidFill>
              </a:rPr>
            </a:b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11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0"/>
          <a:stretch/>
        </p:blipFill>
        <p:spPr>
          <a:xfrm>
            <a:off x="0" y="1483939"/>
            <a:ext cx="9144000" cy="540263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352800" y="4533868"/>
            <a:ext cx="2563906" cy="23527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ubtítulo 1"/>
          <p:cNvSpPr txBox="1">
            <a:spLocks/>
          </p:cNvSpPr>
          <p:nvPr/>
        </p:nvSpPr>
        <p:spPr>
          <a:xfrm>
            <a:off x="582279" y="4417754"/>
            <a:ext cx="8104948" cy="49288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Antes de fazer uma dívida tenha certeza de que o serviço ou produto é uma necessidade inevitável e inadiável. Depois procure a menor taxa de juros e confirme se cabe no seu orçamento.</a:t>
            </a:r>
            <a:br>
              <a:rPr lang="pt-BR" sz="2800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pt-BR" sz="2800" dirty="0">
                <a:solidFill>
                  <a:schemeClr val="bg2">
                    <a:lumMod val="25000"/>
                  </a:schemeClr>
                </a:solidFill>
              </a:rPr>
            </a:br>
            <a:endParaRPr lang="pt-BR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22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471" y="2779059"/>
            <a:ext cx="6400800" cy="4267200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403412" y="1921156"/>
            <a:ext cx="8458200" cy="49288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dirty="0"/>
              <a:t>“Assim como os pobres são dominados pelos ricos, quem pede dinheiro emprestado se torna escravo de quem empresta.”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dirty="0"/>
              <a:t> Provérbios 22.7 - BV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148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345</TotalTime>
  <Words>891</Words>
  <Application>Microsoft Office PowerPoint</Application>
  <PresentationFormat>Apresentação na tela (4:3)</PresentationFormat>
  <Paragraphs>81</Paragraphs>
  <Slides>34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Impact</vt:lpstr>
      <vt:lpstr>Tema do Office</vt:lpstr>
      <vt:lpstr>Apresentação do PowerPoint</vt:lpstr>
      <vt:lpstr>PARA ONDE FOI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 onde Foi o Seu Dinheiro?</dc:title>
  <dc:subject>SM-SERMÕES</dc:subject>
  <dc:creator>Pr. MARCELO AUGUSTO DE CARVALHO; Dani Santos</dc:creator>
  <cp:keywords>www.4tons.com.br</cp:keywords>
  <dc:description>COMÉRCIO PROIBIDO. USO PESSOAL</dc:description>
  <cp:lastModifiedBy>Pr. Marcelo Carvalho</cp:lastModifiedBy>
  <cp:revision>36</cp:revision>
  <dcterms:created xsi:type="dcterms:W3CDTF">2016-07-08T00:07:08Z</dcterms:created>
  <dcterms:modified xsi:type="dcterms:W3CDTF">2017-12-28T12:07:43Z</dcterms:modified>
</cp:coreProperties>
</file>