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8" r:id="rId2"/>
    <p:sldId id="256" r:id="rId3"/>
    <p:sldId id="289" r:id="rId4"/>
    <p:sldId id="257" r:id="rId5"/>
    <p:sldId id="258" r:id="rId6"/>
    <p:sldId id="261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9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23A"/>
    <a:srgbClr val="6C8B9D"/>
    <a:srgbClr val="DE7500"/>
    <a:srgbClr val="527081"/>
    <a:srgbClr val="CF4216"/>
    <a:srgbClr val="090909"/>
    <a:srgbClr val="88A9B8"/>
    <a:srgbClr val="85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004" autoAdjust="0"/>
  </p:normalViewPr>
  <p:slideViewPr>
    <p:cSldViewPr snapToGrid="0">
      <p:cViewPr varScale="1">
        <p:scale>
          <a:sx n="38" d="100"/>
          <a:sy n="38" d="100"/>
        </p:scale>
        <p:origin x="15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ACBDE-B3FB-4225-AD78-E08231C94ADD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42F7D-FF55-4E02-BFF6-284B2229F3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09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42F7D-FF55-4E02-BFF6-284B2229F3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25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4928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6881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668" y="12927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dissolv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2044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 b="4173"/>
          <a:stretch/>
        </p:blipFill>
        <p:spPr>
          <a:xfrm>
            <a:off x="0" y="1382713"/>
            <a:ext cx="9144000" cy="550068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80359" y="1735886"/>
            <a:ext cx="4675841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4400" b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Perigos e cuidados com a internet</a:t>
            </a:r>
            <a:br>
              <a:rPr lang="pt-BR" sz="4400" b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br>
              <a:rPr lang="pt-BR" sz="4400" b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4400" b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23338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7"/>
          <a:stretch/>
        </p:blipFill>
        <p:spPr>
          <a:xfrm>
            <a:off x="0" y="1465262"/>
            <a:ext cx="9144000" cy="543083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4292" y="2640050"/>
            <a:ext cx="4295588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Essa aldeia global, chamada rede social, é um verdadeiro “cofre do tio patinhas”, uma mina de ouro, tanto para propagação do bem, como para o desenvolvimento do mal. </a:t>
            </a: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94292" y="1821934"/>
            <a:ext cx="267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Pornografia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9189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435100"/>
            <a:ext cx="9144000" cy="5422900"/>
          </a:xfrm>
          <a:prstGeom prst="rect">
            <a:avLst/>
          </a:prstGeom>
          <a:solidFill>
            <a:srgbClr val="090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5"/>
          <a:stretch/>
        </p:blipFill>
        <p:spPr>
          <a:xfrm>
            <a:off x="2406370" y="1435100"/>
            <a:ext cx="6394730" cy="54229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77607" y="3247186"/>
            <a:ext cx="4409141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400" dirty="0">
                <a:solidFill>
                  <a:schemeClr val="bg1"/>
                </a:solidFill>
              </a:rPr>
              <a:t>Os números são </a:t>
            </a:r>
            <a:br>
              <a:rPr lang="pt-BR" sz="4400" dirty="0">
                <a:solidFill>
                  <a:schemeClr val="bg1"/>
                </a:solidFill>
              </a:rPr>
            </a:br>
            <a:br>
              <a:rPr lang="pt-BR" sz="4400" dirty="0">
                <a:solidFill>
                  <a:schemeClr val="bg1"/>
                </a:solidFill>
              </a:rPr>
            </a:b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7607" y="3892550"/>
            <a:ext cx="45146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dirty="0">
                <a:solidFill>
                  <a:srgbClr val="FFC000"/>
                </a:solidFill>
                <a:latin typeface="Impact" panose="020B0806030902050204" pitchFamily="34" charset="0"/>
              </a:rPr>
              <a:t>ALARMANTES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04487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/>
        </p:blipFill>
        <p:spPr>
          <a:xfrm>
            <a:off x="0" y="1213786"/>
            <a:ext cx="9144000" cy="566961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498600" y="1759886"/>
            <a:ext cx="7023100" cy="492884"/>
          </a:xfrm>
        </p:spPr>
        <p:txBody>
          <a:bodyPr/>
          <a:lstStyle/>
          <a:p>
            <a:pPr marL="457200" indent="-457200" algn="r">
              <a:lnSpc>
                <a:spcPct val="80000"/>
              </a:lnSpc>
              <a:spcBef>
                <a:spcPts val="0"/>
              </a:spcBef>
              <a:buAutoNum type="arabicParenR"/>
            </a:pPr>
            <a:r>
              <a:rPr lang="pt-BR" dirty="0"/>
              <a:t>São enviados, em todo o mundo, </a:t>
            </a:r>
            <a:r>
              <a:rPr lang="pt-BR" sz="3600" dirty="0">
                <a:solidFill>
                  <a:srgbClr val="C00000"/>
                </a:solidFill>
              </a:rPr>
              <a:t>2,5 bilhões </a:t>
            </a:r>
            <a:r>
              <a:rPr lang="pt-BR" dirty="0"/>
              <a:t>de e-mails</a:t>
            </a:r>
            <a:r>
              <a:rPr lang="pt-BR" sz="2800" dirty="0"/>
              <a:t> </a:t>
            </a:r>
            <a:r>
              <a:rPr lang="pt-BR" dirty="0"/>
              <a:t>com mensagens pornográficas, 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pt-BR" dirty="0"/>
              <a:t>alcançando </a:t>
            </a:r>
            <a:r>
              <a:rPr lang="pt-BR" sz="3600" dirty="0">
                <a:solidFill>
                  <a:srgbClr val="C00000"/>
                </a:solidFill>
              </a:rPr>
              <a:t>47% das crianças</a:t>
            </a:r>
            <a:r>
              <a:rPr lang="pt-BR" sz="3600" dirty="0">
                <a:solidFill>
                  <a:srgbClr val="FFC000"/>
                </a:solidFill>
              </a:rPr>
              <a:t> 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pt-BR" dirty="0"/>
              <a:t>que estão online, com idade 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pt-BR" sz="3600" dirty="0">
                <a:solidFill>
                  <a:srgbClr val="C00000"/>
                </a:solidFill>
              </a:rPr>
              <a:t>média de 9 anos</a:t>
            </a:r>
            <a:r>
              <a:rPr lang="pt-BR" dirty="0"/>
              <a:t>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57208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/>
        </p:blipFill>
        <p:spPr>
          <a:xfrm>
            <a:off x="0" y="1435100"/>
            <a:ext cx="9144000" cy="54229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1" y="1824786"/>
            <a:ext cx="7289799" cy="4928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Segundo estatísticas, crianças e adolescentes entre </a:t>
            </a:r>
          </a:p>
          <a:p>
            <a:pPr algn="l">
              <a:spcBef>
                <a:spcPts val="0"/>
              </a:spcBef>
            </a:pP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8-16 anos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idade já viram alguma espécie </a:t>
            </a:r>
          </a:p>
          <a:p>
            <a:pPr algn="l"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pornografia, </a:t>
            </a: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 delas na internet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15-17 anos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exposição à </a:t>
            </a:r>
          </a:p>
          <a:p>
            <a:pPr algn="l"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pornografia extrema chegou a </a:t>
            </a:r>
          </a:p>
          <a:p>
            <a:pPr algn="l">
              <a:spcBef>
                <a:spcPts val="0"/>
              </a:spcBef>
            </a:pP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dos adolescentes</a:t>
            </a: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3295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4"/>
          <a:stretch/>
        </p:blipFill>
        <p:spPr>
          <a:xfrm>
            <a:off x="0" y="1473200"/>
            <a:ext cx="9144000" cy="53848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47650" y="1862139"/>
            <a:ext cx="8648700" cy="49288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Conforme empresas de sites pornográficos,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4400" dirty="0"/>
              <a:t>20-30% do tráfego vem das crianças.</a:t>
            </a: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07045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17067" y="1761286"/>
            <a:ext cx="7624483" cy="49288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pt-BR" dirty="0"/>
              <a:t>4) Estudiosos creem que mais de </a:t>
            </a:r>
            <a:r>
              <a:rPr lang="pt-BR" sz="3600" dirty="0">
                <a:solidFill>
                  <a:srgbClr val="C00000"/>
                </a:solidFill>
              </a:rPr>
              <a:t>1 bilhão de</a:t>
            </a:r>
            <a:br>
              <a:rPr lang="pt-BR" sz="3600" dirty="0">
                <a:solidFill>
                  <a:srgbClr val="C00000"/>
                </a:solidFill>
              </a:rPr>
            </a:br>
            <a:r>
              <a:rPr lang="pt-BR" sz="3600" dirty="0">
                <a:solidFill>
                  <a:srgbClr val="C00000"/>
                </a:solidFill>
              </a:rPr>
              <a:t>páginas pornográficas </a:t>
            </a:r>
            <a:r>
              <a:rPr lang="pt-BR" dirty="0"/>
              <a:t>estão a um clique.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20" y="2578100"/>
            <a:ext cx="4016375" cy="40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8855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70" b="20556"/>
          <a:stretch/>
        </p:blipFill>
        <p:spPr>
          <a:xfrm>
            <a:off x="0" y="1435100"/>
            <a:ext cx="9144000" cy="54737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517900" y="1785939"/>
            <a:ext cx="5130800" cy="492884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5) Estudos comprovam que a pornografia web aumenta em </a:t>
            </a:r>
            <a:r>
              <a:rPr lang="pt-BR" sz="3200" dirty="0">
                <a:solidFill>
                  <a:srgbClr val="C00000"/>
                </a:solidFill>
              </a:rPr>
              <a:t>300% a infidelidade conjugal</a:t>
            </a:r>
            <a:r>
              <a:rPr lang="pt-BR" sz="2000" dirty="0"/>
              <a:t>. Segundo pesquisadores, </a:t>
            </a:r>
            <a:r>
              <a:rPr lang="pt-BR" sz="3200" dirty="0">
                <a:solidFill>
                  <a:srgbClr val="C00000"/>
                </a:solidFill>
              </a:rPr>
              <a:t>metade das pessoas</a:t>
            </a:r>
            <a:r>
              <a:rPr lang="pt-BR" dirty="0"/>
              <a:t> </a:t>
            </a:r>
            <a:r>
              <a:rPr lang="pt-BR" sz="2000" dirty="0"/>
              <a:t>envolvidas em relações sexuais virtuais, perderam o interesse pelo seu cônjuge.</a:t>
            </a:r>
            <a:br>
              <a:rPr lang="pt-BR" sz="2000" dirty="0"/>
            </a:br>
            <a:br>
              <a:rPr lang="pt-BR" sz="2000" dirty="0"/>
            </a:b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6944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5" b="5869"/>
          <a:stretch/>
        </p:blipFill>
        <p:spPr>
          <a:xfrm>
            <a:off x="0" y="1428565"/>
            <a:ext cx="9144000" cy="5429435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1846" y="4345174"/>
            <a:ext cx="7090053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68% dos divórcios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envolveram um amante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nas redes. O problema é tão sério que já chegou para 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líderes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sejam pastores ou não – e mais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para </a:t>
            </a:r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filhos dos líderes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cristãos em geral.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61624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7"/>
          <a:stretch/>
        </p:blipFill>
        <p:spPr>
          <a:xfrm>
            <a:off x="0" y="1421606"/>
            <a:ext cx="9144000" cy="543639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20700" y="1720197"/>
            <a:ext cx="76581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/>
              <a:t>7) Até mesmo as mulheres estão sendo afetadas. Pelo menos, </a:t>
            </a:r>
            <a:r>
              <a:rPr lang="pt-BR" sz="3600" dirty="0">
                <a:solidFill>
                  <a:srgbClr val="C00000"/>
                </a:solidFill>
              </a:rPr>
              <a:t>20% delas estão viciadas </a:t>
            </a:r>
            <a:r>
              <a:rPr lang="pt-BR" sz="2800" dirty="0"/>
              <a:t>em</a:t>
            </a:r>
            <a:br>
              <a:rPr lang="pt-BR" sz="2800" dirty="0"/>
            </a:br>
            <a:r>
              <a:rPr lang="pt-BR" sz="2800" dirty="0"/>
              <a:t>cyber pornografia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49750" y="6356723"/>
            <a:ext cx="515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>
                <a:solidFill>
                  <a:schemeClr val="bg1"/>
                </a:solidFill>
              </a:rPr>
              <a:t>(https://www.youtube.com/watch?v=hbtzZF3CK38).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25310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5936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31350" y="2161374"/>
            <a:ext cx="5960306" cy="718986"/>
          </a:xfrm>
        </p:spPr>
        <p:txBody>
          <a:bodyPr>
            <a:noAutofit/>
          </a:bodyPr>
          <a:lstStyle/>
          <a:p>
            <a:pPr algn="l"/>
            <a:r>
              <a:rPr lang="pt-BR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PORNOGRAFIA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91954" y="2774021"/>
            <a:ext cx="5439098" cy="718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pt-BR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vício do século</a:t>
            </a:r>
          </a:p>
        </p:txBody>
      </p:sp>
    </p:spTree>
    <p:extLst>
      <p:ext uri="{BB962C8B-B14F-4D97-AF65-F5344CB8AC3E}">
        <p14:creationId xmlns:p14="http://schemas.microsoft.com/office/powerpoint/2010/main" val="1080536131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b="5356"/>
          <a:stretch/>
        </p:blipFill>
        <p:spPr>
          <a:xfrm>
            <a:off x="0" y="1435100"/>
            <a:ext cx="9144000" cy="54356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127500" y="1732897"/>
            <a:ext cx="4610101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Vício e mau uso do tempo</a:t>
            </a:r>
            <a:br>
              <a:rPr lang="pt-BR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br>
              <a:rPr lang="pt-BR" sz="48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48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95060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b="8171"/>
          <a:stretch/>
        </p:blipFill>
        <p:spPr>
          <a:xfrm>
            <a:off x="0" y="1435099"/>
            <a:ext cx="9144000" cy="541020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83346" y="1961497"/>
            <a:ext cx="5993654" cy="492884"/>
          </a:xfrm>
        </p:spPr>
        <p:txBody>
          <a:bodyPr/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Os brasileiros são os que passam mais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tempo online nas redes sociais, totalizando </a:t>
            </a:r>
            <a:r>
              <a:rPr lang="pt-BR" sz="3200" dirty="0">
                <a:solidFill>
                  <a:srgbClr val="C00000"/>
                </a:solidFill>
              </a:rPr>
              <a:t>13,8 horas mensais</a:t>
            </a:r>
            <a:r>
              <a:rPr lang="pt-BR" dirty="0"/>
              <a:t>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31208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96046" y="4818997"/>
            <a:ext cx="8089154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O resultado disso é óbvio, depressão  e vida introspectiva  tem menos tempo para os estudos; para família; para saúde; comprometendo os relacionamentos familiares, o amor e a perpetuidade do casamento e de uma família feliz.</a:t>
            </a: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74" y="1745493"/>
            <a:ext cx="3182051" cy="30547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7345"/>
      </p:ext>
    </p:extLst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4" r="9330"/>
          <a:stretch/>
        </p:blipFill>
        <p:spPr>
          <a:xfrm>
            <a:off x="0" y="1489075"/>
            <a:ext cx="9144000" cy="5368925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05646" y="1948797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40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Sequestro e pedofilia</a:t>
            </a:r>
            <a:br>
              <a:rPr lang="pt-BR" sz="40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br>
              <a:rPr lang="pt-BR" sz="40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endParaRPr lang="pt-BR" sz="40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8653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851"/>
            <a:ext cx="9144000" cy="5434149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94446" y="1745597"/>
            <a:ext cx="7624483" cy="49288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Existe um caso, entre milhares, de Santa Catarina</a:t>
            </a:r>
            <a:b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 ano de 2014, em que o sequestrador afirmou: “planejei tudo acompanhando o garoto pelo </a:t>
            </a:r>
            <a:r>
              <a:rPr lang="pt-B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Facebook</a:t>
            </a:r>
            <a: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”.</a:t>
            </a:r>
            <a:b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pt-B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55815"/>
      </p:ext>
    </p:extLst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69656" y="3899068"/>
            <a:ext cx="2095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231F20"/>
                </a:solidFill>
              </a:rPr>
              <a:t>Criança nua ou tomando banho</a:t>
            </a:r>
            <a:br>
              <a:rPr lang="pt-BR" sz="2000" b="1" dirty="0">
                <a:solidFill>
                  <a:srgbClr val="231F20"/>
                </a:solidFill>
              </a:rPr>
            </a:br>
            <a:r>
              <a:rPr lang="pt-BR" sz="2000" b="1" dirty="0"/>
              <a:t>Qualidade da foto 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4414939" y="36836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220"/>
      </p:ext>
    </p:extLst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54536" y="3963064"/>
            <a:ext cx="2095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Foto de boa Qualidade 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4414939" y="36836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52327"/>
      </p:ext>
    </p:extLst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2000" y="3633819"/>
            <a:ext cx="236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Evite exposição de fotos de biquíni e roupas curtas que exponham muito o corpo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4389539" y="36963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26081"/>
      </p:ext>
    </p:extLst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2000" y="3696324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/>
              <a:t>Cuidado com fotos de viagens ou de bens que você possui 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4389539" y="36963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9500"/>
      </p:ext>
    </p:extLst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60530" y="3785224"/>
            <a:ext cx="2349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Fuja da sensualidade, não combina com o cristão</a:t>
            </a:r>
            <a:br>
              <a:rPr lang="pt-BR" sz="2000" b="1" dirty="0"/>
            </a:b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4389539" y="36963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4597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497666"/>
            <a:ext cx="6350000" cy="423333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990600" y="1900239"/>
            <a:ext cx="7391400" cy="492884"/>
          </a:xfrm>
        </p:spPr>
        <p:txBody>
          <a:bodyPr/>
          <a:lstStyle/>
          <a:p>
            <a:r>
              <a:rPr lang="pt-BR" dirty="0"/>
              <a:t>“Os olhos são como uma luz para o corpo: quando os olhos de vocês são bons, todo o seu corpo fica cheio de luz. Porém, se os seus olhos forem maus, o seu corpo ficará cheio de escuridão”. </a:t>
            </a:r>
          </a:p>
          <a:p>
            <a:r>
              <a:rPr lang="pt-BR" dirty="0"/>
              <a:t>Lucas 11:34 </a:t>
            </a:r>
          </a:p>
        </p:txBody>
      </p:sp>
    </p:spTree>
    <p:extLst>
      <p:ext uri="{BB962C8B-B14F-4D97-AF65-F5344CB8AC3E}">
        <p14:creationId xmlns:p14="http://schemas.microsoft.com/office/powerpoint/2010/main" val="797892453"/>
      </p:ext>
    </p:extLst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0533" y="3533675"/>
            <a:ext cx="23514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ANALISE bem o que </a:t>
            </a:r>
          </a:p>
          <a:p>
            <a:r>
              <a:rPr lang="pt-BR" b="1" dirty="0"/>
              <a:t>vai publicar antes de divulgar seus pensamentos e acontecimentos pessoais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89539" y="36963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12198"/>
      </p:ext>
    </p:extLst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2000" y="3963064"/>
            <a:ext cx="1766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/>
              <a:t>JAMAIS use perfil “Fake”</a:t>
            </a:r>
            <a:endParaRPr lang="pt-BR" sz="2400" b="1" dirty="0"/>
          </a:p>
        </p:txBody>
      </p:sp>
      <p:sp>
        <p:nvSpPr>
          <p:cNvPr id="9" name="Retângulo 8"/>
          <p:cNvSpPr/>
          <p:nvPr/>
        </p:nvSpPr>
        <p:spPr>
          <a:xfrm>
            <a:off x="4389539" y="36963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2115"/>
      </p:ext>
    </p:extLst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69456" y="3806735"/>
            <a:ext cx="2385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Não deixe de viver o real para viver o virtual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89539" y="36963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5380"/>
      </p:ext>
    </p:extLst>
  </p:cSld>
  <p:clrMapOvr>
    <a:masterClrMapping/>
  </p:clrMapOvr>
  <p:transition spd="med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2706">
            <a:off x="-2337520" y="1676910"/>
            <a:ext cx="6462249" cy="5385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14700" y="3306034"/>
            <a:ext cx="3937000" cy="22057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461" y="2933511"/>
            <a:ext cx="6268539" cy="37211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49719" y="1655458"/>
            <a:ext cx="7624483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b="0" dirty="0">
                <a:latin typeface="Impact" panose="020B0806030902050204" pitchFamily="34" charset="0"/>
              </a:rPr>
              <a:t>Há alguns tipos de fotografias cuja publicação deve ser evitada:</a:t>
            </a:r>
            <a:br>
              <a:rPr lang="pt-BR" sz="3200" b="0" dirty="0">
                <a:latin typeface="Impact" panose="020B0806030902050204" pitchFamily="34" charset="0"/>
              </a:rPr>
            </a:br>
            <a:br>
              <a:rPr lang="pt-BR" sz="3200" b="0" dirty="0">
                <a:latin typeface="Impact" panose="020B0806030902050204" pitchFamily="34" charset="0"/>
              </a:rPr>
            </a:br>
            <a:endParaRPr lang="pt-BR" sz="3200" b="0" dirty="0">
              <a:latin typeface="Impact" panose="020B080603090205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5289" y="3683625"/>
            <a:ext cx="693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800" dirty="0">
                <a:solidFill>
                  <a:srgbClr val="C00000"/>
                </a:solidFill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54531" y="3575208"/>
            <a:ext cx="2385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NÃO fique na internet, TV ou qualquer outro meio de comunicação, em um ambiente escuro, só e por muito tempo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64139" y="3696324"/>
            <a:ext cx="45719" cy="1446550"/>
          </a:xfrm>
          <a:prstGeom prst="rect">
            <a:avLst/>
          </a:prstGeom>
          <a:solidFill>
            <a:srgbClr val="6C8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77750"/>
      </p:ext>
    </p:extLst>
  </p:cSld>
  <p:clrMapOvr>
    <a:masterClrMapping/>
  </p:clrMapOvr>
  <p:transition spd="med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95942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7"/>
          <a:stretch/>
        </p:blipFill>
        <p:spPr>
          <a:xfrm>
            <a:off x="0" y="1369786"/>
            <a:ext cx="9158514" cy="5495472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50797" y="1523294"/>
            <a:ext cx="8442405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6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 bilhão </a:t>
            </a:r>
            <a:r>
              <a:rPr lang="pt-BR" sz="2600" dirty="0"/>
              <a:t>de páginas pornográficas estão a apenas</a:t>
            </a:r>
            <a:br>
              <a:rPr lang="pt-BR" sz="2600" dirty="0"/>
            </a:br>
            <a:r>
              <a:rPr lang="pt-BR" sz="2600" dirty="0"/>
              <a:t>um click. A firme decisão de não acessar pode salvar</a:t>
            </a:r>
            <a:br>
              <a:rPr lang="pt-BR" sz="2600" dirty="0"/>
            </a:br>
            <a:r>
              <a:rPr lang="pt-BR" sz="2600" dirty="0"/>
              <a:t>sua vida... para sempre!</a:t>
            </a:r>
            <a:br>
              <a:rPr lang="pt-BR" sz="2600" dirty="0"/>
            </a:br>
            <a:b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8687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18775" y="1781776"/>
            <a:ext cx="7355541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5400" b="0" u="sng" dirty="0">
                <a:solidFill>
                  <a:srgbClr val="A7323A"/>
                </a:solidFill>
                <a:latin typeface="Impact" panose="020B0806030902050204" pitchFamily="34" charset="0"/>
              </a:rPr>
              <a:t>O que seus olhos veem?</a:t>
            </a:r>
            <a:br>
              <a:rPr lang="pt-BR" sz="5400" b="0" u="sng" dirty="0">
                <a:solidFill>
                  <a:srgbClr val="A7323A"/>
                </a:solidFill>
                <a:latin typeface="Impact" panose="020B0806030902050204" pitchFamily="34" charset="0"/>
              </a:rPr>
            </a:br>
            <a:br>
              <a:rPr lang="pt-BR" sz="5400" b="0" u="sng" dirty="0">
                <a:solidFill>
                  <a:srgbClr val="A7323A"/>
                </a:solidFill>
                <a:latin typeface="Impact" panose="020B0806030902050204" pitchFamily="34" charset="0"/>
              </a:rPr>
            </a:br>
            <a:endParaRPr lang="pt-BR" sz="5400" b="0" u="sng" dirty="0">
              <a:solidFill>
                <a:srgbClr val="A7323A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015"/>
            <a:ext cx="9144000" cy="39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9181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786"/>
            <a:ext cx="9144000" cy="536121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70220" y="1961845"/>
            <a:ext cx="4377551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600" dirty="0"/>
              <a:t>A preocupação com o alimento da alma e aquilo que</a:t>
            </a:r>
            <a:br>
              <a:rPr lang="pt-BR" sz="2600" dirty="0"/>
            </a:br>
            <a:r>
              <a:rPr lang="pt-BR" sz="2600" dirty="0"/>
              <a:t>absorvemos foi ensinada por Jesus, pelos seus discípulos e</a:t>
            </a:r>
            <a:br>
              <a:rPr lang="pt-BR" sz="2600" dirty="0"/>
            </a:br>
            <a:r>
              <a:rPr lang="pt-BR" sz="2600" dirty="0"/>
              <a:t>divulgada pela igreja dentro e fora do </a:t>
            </a:r>
            <a:r>
              <a:rPr lang="pt-BR" sz="2600" dirty="0" err="1"/>
              <a:t>adventismo</a:t>
            </a:r>
            <a:r>
              <a:rPr lang="pt-BR" sz="2600" dirty="0"/>
              <a:t>. </a:t>
            </a:r>
            <a:br>
              <a:rPr lang="pt-BR" sz="2600" dirty="0"/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07199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45"/>
          <a:stretch/>
        </p:blipFill>
        <p:spPr>
          <a:xfrm>
            <a:off x="0" y="1498599"/>
            <a:ext cx="9144000" cy="535940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961311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“Deveis tornar-vos fiéis sentinelas de vossos olhos, de vossos ouvidos e de todos os sentidos se quereis controlar vossa mente e evitar pensamentos vãos e corruptos que mancham a alma.”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(O Lar Adventista, 401).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19909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DFE"/>
              </a:clrFrom>
              <a:clrTo>
                <a:srgbClr val="F9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624666"/>
            <a:ext cx="6350000" cy="4233334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23259" y="1799386"/>
            <a:ext cx="7546041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/>
              <a:t>“Tudo o que é verdadeiro, tudo o que é honesto, tudo o que é justo, tudo o que é puro, tudo o que é amável, tudo o que é de boa fama, se há alguma virtude, e se há algum louvor, nisso pensai.” Filipenses 4:8.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900294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0" y="1447800"/>
            <a:ext cx="9144000" cy="54229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42900" y="1608886"/>
            <a:ext cx="845820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Nessa saga milenar entre o bem e o mal, onde a</a:t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arena de espetáculo para o universo são as mentes</a:t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humanas, o cristão precisa estar vigilante.</a:t>
            </a: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5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84415"/>
      </p:ext>
    </p:extLst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704</Words>
  <Application>Microsoft Office PowerPoint</Application>
  <PresentationFormat>Apresentação na tela (4:3)</PresentationFormat>
  <Paragraphs>70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Impact</vt:lpstr>
      <vt:lpstr>Tema do Office</vt:lpstr>
      <vt:lpstr>Apresentação do PowerPoint</vt:lpstr>
      <vt:lpstr>PORNOGRAFIA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Pornografia o vício do século</dc:title>
  <dc:subject>SM-SERMÕES</dc:subject>
  <dc:creator>Pr. MARCELO AUGUSTO DE CARVALHO; Dani Santos</dc:creator>
  <cp:keywords>www.4tons.com.br</cp:keywords>
  <dc:description>COMÉRCIO PROIBIDO. USO PESSOAL</dc:description>
  <cp:lastModifiedBy>Pr. Marcelo Carvalho</cp:lastModifiedBy>
  <cp:revision>29</cp:revision>
  <dcterms:created xsi:type="dcterms:W3CDTF">2016-07-08T00:07:08Z</dcterms:created>
  <dcterms:modified xsi:type="dcterms:W3CDTF">2017-12-28T12:07:56Z</dcterms:modified>
</cp:coreProperties>
</file>