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Autour One" panose="020B0604020202020204" charset="0"/>
      <p:regular r:id="rId30"/>
    </p:embeddedFont>
    <p:embeddedFont>
      <p:font typeface="Berkshire Swash" panose="020B0604020202020204" charset="0"/>
      <p:regular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937950" y="1123933"/>
            <a:ext cx="7268100" cy="73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As armas e armadilhas 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632400" y="2201236"/>
            <a:ext cx="7879200" cy="182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Como todos os pecados, a cobiça começa no coração. Ela tem início dentro de nós e, em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seguida, desenvolve-se em nosso exterior. 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Foi o que aconteceu no Éden. </a:t>
            </a:r>
            <a:r>
              <a:rPr lang="pt-BR" sz="26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☚</a:t>
            </a:r>
          </a:p>
        </p:txBody>
      </p:sp>
      <p:grpSp>
        <p:nvGrpSpPr>
          <p:cNvPr id="109" name="Shape 109"/>
          <p:cNvGrpSpPr/>
          <p:nvPr/>
        </p:nvGrpSpPr>
        <p:grpSpPr>
          <a:xfrm>
            <a:off x="1732675" y="290200"/>
            <a:ext cx="5678650" cy="993000"/>
            <a:chOff x="1574000" y="605125"/>
            <a:chExt cx="5678650" cy="993000"/>
          </a:xfrm>
        </p:grpSpPr>
        <p:sp>
          <p:nvSpPr>
            <p:cNvPr id="110" name="Shape 110"/>
            <p:cNvSpPr txBox="1"/>
            <p:nvPr/>
          </p:nvSpPr>
          <p:spPr>
            <a:xfrm>
              <a:off x="4076600" y="605125"/>
              <a:ext cx="634800" cy="993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r>
                <a:rPr lang="pt-BR" sz="6000">
                  <a:solidFill>
                    <a:srgbClr val="F7CA49"/>
                  </a:solidFill>
                  <a:latin typeface="Autour One"/>
                  <a:ea typeface="Autour One"/>
                  <a:cs typeface="Autour One"/>
                  <a:sym typeface="Autour One"/>
                </a:rPr>
                <a:t>2</a:t>
              </a:r>
            </a:p>
            <a:p>
              <a:pPr marL="0" lvl="0" indent="0" rt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11" name="Shape 111"/>
            <p:cNvCxnSpPr>
              <a:endCxn id="110" idx="1"/>
            </p:cNvCxnSpPr>
            <p:nvPr/>
          </p:nvCxnSpPr>
          <p:spPr>
            <a:xfrm>
              <a:off x="1574000" y="109232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112" name="Shape 112"/>
            <p:cNvCxnSpPr/>
            <p:nvPr/>
          </p:nvCxnSpPr>
          <p:spPr>
            <a:xfrm>
              <a:off x="4750050" y="109232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lg" len="lg"/>
              <a:tailEnd type="none" w="lg" len="lg"/>
            </a:ln>
          </p:spPr>
        </p:cxnSp>
      </p:grpSp>
      <p:sp>
        <p:nvSpPr>
          <p:cNvPr id="113" name="Shape 113"/>
          <p:cNvSpPr txBox="1"/>
          <p:nvPr/>
        </p:nvSpPr>
        <p:spPr>
          <a:xfrm>
            <a:off x="3002700" y="1666513"/>
            <a:ext cx="3138600" cy="47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0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Cobiça 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2576400" y="4033313"/>
            <a:ext cx="3991200" cy="67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4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Ler Gênesis 3:6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632400" y="656611"/>
            <a:ext cx="7879200" cy="427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dirty="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 queda de Eva é uma </a:t>
            </a:r>
            <a:r>
              <a:rPr lang="pt-BR" sz="28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demonstração</a:t>
            </a:r>
            <a:r>
              <a:rPr lang="pt-BR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dos </a:t>
            </a:r>
            <a:r>
              <a:rPr lang="pt-BR" sz="28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três</a:t>
            </a:r>
            <a:r>
              <a:rPr lang="pt-BR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passos que cada um de </a:t>
            </a:r>
            <a:r>
              <a:rPr lang="pt-BR" sz="28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nós</a:t>
            </a:r>
            <a:r>
              <a:rPr lang="pt-BR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toma quando cai na </a:t>
            </a:r>
            <a:r>
              <a:rPr lang="pt-BR" sz="28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cobiça</a:t>
            </a:r>
            <a:r>
              <a:rPr lang="pt-BR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pt-BR" sz="2800" b="1" i="1" dirty="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Ver, querer e pegar.</a:t>
            </a:r>
            <a:r>
              <a:rPr lang="pt-BR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pt-BR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800" dirty="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pt-BR" sz="28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cobiça</a:t>
            </a:r>
            <a:r>
              <a:rPr lang="pt-BR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pode ser um pecado silencioso.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dirty="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Deixe a </a:t>
            </a:r>
            <a:r>
              <a:rPr lang="pt-BR" sz="28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cobiça</a:t>
            </a:r>
            <a:r>
              <a:rPr lang="pt-BR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emergir, e ela passará por cima de qualquer </a:t>
            </a:r>
            <a:r>
              <a:rPr lang="pt-BR" sz="28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princípio</a:t>
            </a:r>
            <a:r>
              <a:rPr lang="pt-BR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dirty="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lang="pt-BR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pt-BR" sz="28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cobiça</a:t>
            </a:r>
            <a:r>
              <a:rPr lang="pt-BR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é, por fim, apenas uma outra forma de </a:t>
            </a:r>
            <a:r>
              <a:rPr lang="pt-BR" sz="28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egoísmo</a:t>
            </a:r>
            <a:r>
              <a:rPr lang="pt-BR" sz="2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632400" y="911575"/>
            <a:ext cx="7879200" cy="243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“Se o egoísmo é a forma predominante do pecado, a cobiça pode ser considerada a forma predominante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 egoísmo.”</a:t>
            </a:r>
            <a:br>
              <a:rPr lang="pt-BR" sz="26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lang="pt-BR" sz="26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133675" y="3445025"/>
            <a:ext cx="7176600" cy="786900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F7CA4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1302275" y="3602225"/>
            <a:ext cx="6839400" cy="6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John Harris, Mammon [Mamon], Nova York: Lane &amp; Scott, 1849, p. 52 </a:t>
            </a:r>
            <a:br>
              <a:rPr lang="pt-BR" sz="24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lang="pt-BR" sz="2400">
              <a:solidFill>
                <a:srgbClr val="F7CA49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405350" y="1246438"/>
            <a:ext cx="6333300" cy="3072900"/>
          </a:xfrm>
          <a:prstGeom prst="ellipse">
            <a:avLst/>
          </a:prstGeom>
          <a:solidFill>
            <a:srgbClr val="F7CA4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1873800" y="1892163"/>
            <a:ext cx="5396400" cy="204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0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Por que é importante reconhecer em nós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pt-BR" sz="30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todas as tendências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pt-BR" sz="30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para a cobiça?</a:t>
            </a:r>
            <a:r>
              <a:rPr lang="pt-BR" sz="28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  <a:br>
              <a:rPr lang="pt-BR" sz="32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r>
              <a:rPr lang="pt-BR" sz="39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4075525" y="824163"/>
            <a:ext cx="711900" cy="984300"/>
          </a:xfrm>
          <a:prstGeom prst="rect">
            <a:avLst/>
          </a:prstGeom>
          <a:solidFill>
            <a:srgbClr val="0F0E38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BR" sz="60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529350" y="1042055"/>
            <a:ext cx="7879200" cy="105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Ganância pode ser definida como querer fazer as coisas para mim, como eu quero! </a:t>
            </a:r>
            <a:r>
              <a:rPr lang="pt-BR" sz="26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☚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356200" y="488550"/>
            <a:ext cx="4225500" cy="55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Ganância</a:t>
            </a:r>
            <a:r>
              <a:rPr lang="pt-BR" sz="24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529350" y="2278370"/>
            <a:ext cx="7879200" cy="218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Nada reflite menos o caráter de Cristo do que a ganância. Paulo declarou: “Conheceis a graça de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nosso Senhor Jesus Cristo, que, sendo rico, Se fez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pobre por amor de vós, para que, pela Sua pobreza,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vos tornásseis ricos” (2 Coríntios 8:9).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4013350" y="1307103"/>
            <a:ext cx="4628100" cy="252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pt-BR" sz="42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Cristo fez tudo para os outros, como o Pai queria.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625" y="883375"/>
            <a:ext cx="3246003" cy="3376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632400" y="718818"/>
            <a:ext cx="7879200" cy="156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A ganância é um vírus que se prende ao seu hospedeiro e consome todas as suas virtudes, até que tudo o que resta é cada vez mais cobiça.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672150" y="2547884"/>
            <a:ext cx="7799700" cy="18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Ela é um mal que deseja tudo: paixão, poder e bens. Novamente, vejo, quero, pego. </a:t>
            </a:r>
            <a:r>
              <a:rPr lang="pt-BR" sz="39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1405350" y="1246438"/>
            <a:ext cx="6333300" cy="3072900"/>
          </a:xfrm>
          <a:prstGeom prst="ellipse">
            <a:avLst/>
          </a:prstGeom>
          <a:solidFill>
            <a:srgbClr val="F7CA4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1574025" y="1892175"/>
            <a:ext cx="6042900" cy="202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000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Como posso manter, por meio da graça de Deus, essa tendência natural sob controle? </a:t>
            </a:r>
            <a:r>
              <a:rPr lang="pt-BR" sz="28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  <a:br>
              <a:rPr lang="pt-BR" sz="32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r>
              <a:rPr lang="pt-BR" sz="39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4075525" y="824163"/>
            <a:ext cx="711900" cy="984300"/>
          </a:xfrm>
          <a:prstGeom prst="rect">
            <a:avLst/>
          </a:prstGeom>
          <a:solidFill>
            <a:srgbClr val="0F0E38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pt-BR" sz="60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937950" y="1269521"/>
            <a:ext cx="7268100" cy="75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Estratégia de defesa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632400" y="2346828"/>
            <a:ext cx="7879200" cy="21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Nada permanece, e as coisas do mundo não duram muito tempo. Como disse Paulo: “Não atentando nós nas coisas que se veem, mas nas que se não veem; porque as que se veem são temporais, e as que se não veem são eternas” (2 Coríntios 4:18). </a:t>
            </a: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☚</a:t>
            </a:r>
          </a:p>
        </p:txBody>
      </p:sp>
      <p:grpSp>
        <p:nvGrpSpPr>
          <p:cNvPr id="166" name="Shape 166"/>
          <p:cNvGrpSpPr/>
          <p:nvPr/>
        </p:nvGrpSpPr>
        <p:grpSpPr>
          <a:xfrm>
            <a:off x="1732675" y="435788"/>
            <a:ext cx="5678650" cy="993000"/>
            <a:chOff x="1574000" y="605125"/>
            <a:chExt cx="5678650" cy="993000"/>
          </a:xfrm>
        </p:grpSpPr>
        <p:sp>
          <p:nvSpPr>
            <p:cNvPr id="167" name="Shape 167"/>
            <p:cNvSpPr txBox="1"/>
            <p:nvPr/>
          </p:nvSpPr>
          <p:spPr>
            <a:xfrm>
              <a:off x="4076600" y="605125"/>
              <a:ext cx="634800" cy="993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r>
                <a:rPr lang="pt-BR" sz="6000">
                  <a:solidFill>
                    <a:srgbClr val="F7CA49"/>
                  </a:solidFill>
                  <a:latin typeface="Autour One"/>
                  <a:ea typeface="Autour One"/>
                  <a:cs typeface="Autour One"/>
                  <a:sym typeface="Autour One"/>
                </a:rPr>
                <a:t>3</a:t>
              </a:r>
            </a:p>
            <a:p>
              <a:pPr marL="0" lvl="0" indent="0" rt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68" name="Shape 168"/>
            <p:cNvCxnSpPr>
              <a:endCxn id="167" idx="1"/>
            </p:cNvCxnSpPr>
            <p:nvPr/>
          </p:nvCxnSpPr>
          <p:spPr>
            <a:xfrm>
              <a:off x="1574000" y="109232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169" name="Shape 169"/>
            <p:cNvCxnSpPr/>
            <p:nvPr/>
          </p:nvCxnSpPr>
          <p:spPr>
            <a:xfrm>
              <a:off x="4750050" y="109232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lg" len="lg"/>
              <a:tailEnd type="none" w="lg" len="lg"/>
            </a:ln>
          </p:spPr>
        </p:cxnSp>
      </p:grpSp>
      <p:sp>
        <p:nvSpPr>
          <p:cNvPr id="170" name="Shape 170"/>
          <p:cNvSpPr txBox="1"/>
          <p:nvPr/>
        </p:nvSpPr>
        <p:spPr>
          <a:xfrm>
            <a:off x="2342250" y="1821475"/>
            <a:ext cx="4459500" cy="47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0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Melhorar a visão 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632400" y="404850"/>
            <a:ext cx="7879200" cy="43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visão dos cristãos torna-se míope quando seu foco está nos cuidados deste mundo, e não no caminho para o Céu.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Poucas coisas podem cegar seus olhos mais do que o engano das riquezas.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 </a:t>
            </a: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visão espiritual obscurecida coloca a salvação eterna em risco. Não basta manter Jesus à vista; devemos mantê-Lo em foco. </a:t>
            </a:r>
            <a:b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lang="pt-BR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852600" y="851575"/>
            <a:ext cx="7438800" cy="2791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7CA4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“O que foi semeado entre os espinhos é</a:t>
            </a:r>
          </a:p>
          <a:p>
            <a:pPr marL="45720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o que ouve a palavra, porém os cuidados do mundo e a fascinação das riquezas sufocam a palavra, e fica infrutífera” (Mateus 13:22). 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1522500" y="3943275"/>
            <a:ext cx="4543800" cy="6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Verso para memorizar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632400" y="2190974"/>
            <a:ext cx="7879200" cy="13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Como as pessoas, ricas ou pobres, podem se proteger dos perigos envolvidos na ganância, cobiça e amor ao dinheiro e coisas materiais? </a:t>
            </a:r>
            <a:r>
              <a:rPr lang="pt-BR" sz="26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☚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1970850" y="1440825"/>
            <a:ext cx="5202300" cy="75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Domínio próprio</a:t>
            </a:r>
            <a:r>
              <a:rPr lang="pt-BR" sz="24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693300" y="2211250"/>
            <a:ext cx="7757400" cy="206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Somente por meio do domínio próprio, primeiro de nossos pensamentos e depois de nossas ações, podemos nos proteger dos perigos das coisas</a:t>
            </a:r>
            <a:b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que mencionamos. </a:t>
            </a:r>
            <a:b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lang="pt-BR" sz="24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2211000" y="857975"/>
            <a:ext cx="4722000" cy="1133700"/>
          </a:xfrm>
          <a:prstGeom prst="horizontalScroll">
            <a:avLst>
              <a:gd name="adj" fmla="val 12500"/>
            </a:avLst>
          </a:prstGeom>
          <a:noFill/>
          <a:ln w="38100" cap="flat" cmpd="sng">
            <a:solidFill>
              <a:srgbClr val="F7CA4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3166650" y="1016275"/>
            <a:ext cx="2810700" cy="6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pt-BR" sz="3600">
                <a:solidFill>
                  <a:srgbClr val="F7CA49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Resposta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693300" y="951150"/>
            <a:ext cx="7757400" cy="324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Realmente precisamos da obra sobrenatural do Espírito Santo em nossa vida, se quisermos obter a vitória sobre esses enganos poderosos.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693300" y="688700"/>
            <a:ext cx="7757400" cy="103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48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E Ele nos ajuda!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693300" y="1634800"/>
            <a:ext cx="7757400" cy="282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0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“Não vos sobreveio tentação que não fosse humana; mas Deus é fiel e não permitirá que sejais tenta- dos além das vossas forças; pelo contrário, juntamente com a tentação, vos proverá livramento, de sorte que a possais suportar” (1 Coríntios 10:13).</a:t>
            </a:r>
            <a:br>
              <a:rPr lang="pt-BR" sz="3000" b="1" i="1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lang="pt-BR" sz="3000" b="1" i="1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2967600" y="222938"/>
            <a:ext cx="3208800" cy="9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4800">
                <a:solidFill>
                  <a:srgbClr val="F7CA49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Conclusão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693300" y="1116723"/>
            <a:ext cx="7757400" cy="358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☛ O maior objetivo do homem é ser feliz e satisfeito. Porém, obter realizações pessoais por meio do materialismo não nos fará alcançar esse objetivo. </a:t>
            </a:r>
          </a:p>
          <a:p>
            <a:pPr marL="0" lvl="0" indent="0">
              <a:spcBef>
                <a:spcPts val="0"/>
              </a:spcBef>
              <a:buNone/>
            </a:pPr>
            <a:endParaRPr sz="22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☛ Os adventistas do sétimo dia também são confrontados com a tentação de aderir aos valores do materialismo. No entanto, a aquisição contínua de bens não produz felicidade, satisfação nem contentamento.</a:t>
            </a:r>
            <a:br>
              <a:rPr lang="pt-BR" sz="2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lang="pt-BR" sz="22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2967600" y="410313"/>
            <a:ext cx="3208800" cy="9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4800">
                <a:solidFill>
                  <a:srgbClr val="F7CA49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Conclusão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693300" y="1416537"/>
            <a:ext cx="7757400" cy="30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☛ Cristãos materialistas, em outras palavras, orgulhosamente bebem do poço da riqueza, mas estão espiritualmente desidratados.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2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pt-BR" sz="2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☛ Contudo, nunca teremos sede se bebermos da água que Cristo oferece (João 4:14). </a:t>
            </a:r>
            <a:br>
              <a:rPr lang="pt-BR" sz="2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lang="pt-BR" sz="22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693300" y="1437451"/>
            <a:ext cx="7757400" cy="226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2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O maior objetivo do homem é ser feliz e satisfeito. Mas o maior desejo de Deus é nos salvar!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632400" y="773650"/>
            <a:ext cx="7879200" cy="385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Com uma câmera escondida alguém filmou uma reunião de planejamento da maior organização criminosa do universo, ouça os diálogos: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“Vão, façam com que os donos de terras e de dinheiro se embriaguem com os cuidados desta vida. 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632400" y="773650"/>
            <a:ext cx="7879200" cy="389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Apresentem o mundo diante deles em sua mais atraente luz, de modo que acumulem seu tesouro aqui, e fixem sua atenção sobre as coisas terrestres. Devemos fazer o máximo para evitar que os que trabalham na causa de Deus obtenham meios para usar contra nós. Conservem o dinheiro em nossas próprias fileiras.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632400" y="520675"/>
            <a:ext cx="7879200" cy="332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Quanto mais dinheiro obtiverem, tanto mais prejudicarão nosso reino tirando de nós os nossos súditos. Façam com que se preocupem mais com o dinheiro do que com a edificação do reino de Cristo e a disseminação das verdades que odiamos, e não precisamos temer-lhes a influência, pois sabemos que toda pessoa egoísta e cobiçosa cairá em nosso poder, e finalmente se separará do povo de Deus” </a:t>
            </a:r>
          </a:p>
        </p:txBody>
      </p:sp>
      <p:sp>
        <p:nvSpPr>
          <p:cNvPr id="75" name="Shape 75"/>
          <p:cNvSpPr/>
          <p:nvPr/>
        </p:nvSpPr>
        <p:spPr>
          <a:xfrm>
            <a:off x="1836300" y="3916050"/>
            <a:ext cx="5471400" cy="786900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F7CA4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1794150" y="4073250"/>
            <a:ext cx="5555700" cy="6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Conselhos Sobre Mordomia, 154, 155 </a:t>
            </a:r>
            <a:br>
              <a:rPr lang="pt-BR" sz="24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lang="pt-BR" sz="2400">
              <a:solidFill>
                <a:srgbClr val="F7CA49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632400" y="773650"/>
            <a:ext cx="7879200" cy="152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Analisando a cena descobrimos as estratégias dos criminosos e podemos definir a defesa: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1175800" y="2300650"/>
            <a:ext cx="6319500" cy="194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utour One"/>
              <a:buAutoNum type="arabicPeriod"/>
            </a:pP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Agente infiltrado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utour One"/>
              <a:buAutoNum type="arabicPeriod"/>
            </a:pP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Armas e armadilhas do grupo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ts val="2400"/>
              <a:buFont typeface="Autour One"/>
              <a:buAutoNum type="arabicPeriod"/>
            </a:pP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Estratégia de Defesa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937950" y="1456675"/>
            <a:ext cx="7268100" cy="89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t-BR" sz="39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O Agente infiltrado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632400" y="2224938"/>
            <a:ext cx="7879200" cy="229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A mensagem do “evangelho da prosperidade” é: “Siga a Deus, e Ele o enriquecerá com bens materiais”. </a:t>
            </a: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que realmente está dizendo é o seguinte: “Você quer ser materialista e se sentir bem com isso? Bem, temos o ‘evangelho’ para você!” </a:t>
            </a: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☚</a:t>
            </a:r>
          </a:p>
        </p:txBody>
      </p:sp>
      <p:grpSp>
        <p:nvGrpSpPr>
          <p:cNvPr id="89" name="Shape 89"/>
          <p:cNvGrpSpPr/>
          <p:nvPr/>
        </p:nvGrpSpPr>
        <p:grpSpPr>
          <a:xfrm>
            <a:off x="1732675" y="622950"/>
            <a:ext cx="5678650" cy="993000"/>
            <a:chOff x="1574000" y="605125"/>
            <a:chExt cx="5678650" cy="993000"/>
          </a:xfrm>
        </p:grpSpPr>
        <p:sp>
          <p:nvSpPr>
            <p:cNvPr id="90" name="Shape 90"/>
            <p:cNvSpPr txBox="1"/>
            <p:nvPr/>
          </p:nvSpPr>
          <p:spPr>
            <a:xfrm>
              <a:off x="4076600" y="605125"/>
              <a:ext cx="634800" cy="993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r>
                <a:rPr lang="pt-BR" sz="6000">
                  <a:solidFill>
                    <a:srgbClr val="F7CA49"/>
                  </a:solidFill>
                  <a:latin typeface="Autour One"/>
                  <a:ea typeface="Autour One"/>
                  <a:cs typeface="Autour One"/>
                  <a:sym typeface="Autour One"/>
                </a:rPr>
                <a:t>1</a:t>
              </a:r>
            </a:p>
            <a:p>
              <a:pPr marL="0" lvl="0" indent="0" rt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91" name="Shape 91"/>
            <p:cNvCxnSpPr>
              <a:endCxn id="90" idx="1"/>
            </p:cNvCxnSpPr>
            <p:nvPr/>
          </p:nvCxnSpPr>
          <p:spPr>
            <a:xfrm>
              <a:off x="1574000" y="109232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92" name="Shape 92"/>
            <p:cNvCxnSpPr/>
            <p:nvPr/>
          </p:nvCxnSpPr>
          <p:spPr>
            <a:xfrm>
              <a:off x="4750050" y="109232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lg" len="lg"/>
              <a:tailEnd type="none" w="lg" len="lg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559800" y="487200"/>
            <a:ext cx="8024400" cy="416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 essência dessa mentira está a questão central de todo pecado, que é o ego e o desejo de agradar a si mesmo acima de todas as outras coisas.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Isso torna Deus uma máquina de venda automática e transforma nosso relacionamento com Ele apenas um negócio: eu faço isso, e você promete fazer aquilo em troca.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559800" y="487200"/>
            <a:ext cx="8024400" cy="305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Damos, não porque seja a coisa certa a fazer, mas pelo que ganhamos em troca. </a:t>
            </a:r>
            <a:b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lang="pt-BR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Esse é o evangelho da prosperidade que está infiltrado nas igrejas e prepara as pessoas para caírem nas armadilhas.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1214</Words>
  <Application>Microsoft Office PowerPoint</Application>
  <PresentationFormat>Apresentação na tela (16:9)</PresentationFormat>
  <Paragraphs>78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Lato</vt:lpstr>
      <vt:lpstr>Berkshire Swash</vt:lpstr>
      <vt:lpstr>Autour One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LIÇÃO DA ESCOLA SABATINA 2018 1T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2</cp:revision>
  <dcterms:modified xsi:type="dcterms:W3CDTF">2021-08-28T10:55:06Z</dcterms:modified>
  <cp:category>MORDOMIA CRISTÃ</cp:category>
</cp:coreProperties>
</file>