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Autour One" panose="020B0604020202020204" charset="0"/>
      <p:regular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608200" y="1660375"/>
            <a:ext cx="8089800" cy="27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Hebreus. 11: 1-6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explica que os heróis da fé obtiveram sucesso, por que mantinham firme sua confiança em Deus.</a:t>
            </a: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Devemos obedecer a Deus e seguir o que Ele diz. </a:t>
            </a:r>
            <a:b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(1 Reis 3:14)</a:t>
            </a: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2059900" y="799000"/>
            <a:ext cx="5193300" cy="655200"/>
          </a:xfrm>
          <a:prstGeom prst="roundRect">
            <a:avLst>
              <a:gd name="adj" fmla="val 16667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1613200" y="824450"/>
            <a:ext cx="6079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Respostas da Palavra</a:t>
            </a:r>
            <a:endParaRPr sz="3600">
              <a:solidFill>
                <a:srgbClr val="0F0E38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608200" y="1660375"/>
            <a:ext cx="8089800" cy="27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Deus promete nos dar um coração novo.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(Ezequiel 36:26, 27).</a:t>
            </a:r>
            <a:b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1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Quando chegar no fim, a riqueza será inútil e aqueles que dependem dela cairão. 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(Provérbios 11: 4, 28)</a:t>
            </a: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2059900" y="799000"/>
            <a:ext cx="5193300" cy="655200"/>
          </a:xfrm>
          <a:prstGeom prst="roundRect">
            <a:avLst>
              <a:gd name="adj" fmla="val 16667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1613200" y="824450"/>
            <a:ext cx="6079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Respostas da Palavra</a:t>
            </a:r>
            <a:endParaRPr sz="3600">
              <a:solidFill>
                <a:srgbClr val="0F0E3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478800" y="1029000"/>
            <a:ext cx="8186400" cy="30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Não há nada tão perigoso na igreja, quanto um cristão </a:t>
            </a:r>
            <a:r>
              <a:rPr lang="pt-BR" sz="3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inconsistente</a:t>
            </a:r>
            <a:r>
              <a:rPr lang="pt-BR" sz="36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, contudo todos nós parecemos ter essa capacidade de pensar em dois níveis diferentes e</a:t>
            </a:r>
            <a:endParaRPr sz="36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em diferentes ocasiões.</a:t>
            </a:r>
            <a:br>
              <a:rPr lang="pt-BR" sz="24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24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478800" y="626875"/>
            <a:ext cx="8186400" cy="4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Todos somos capazes de revelar discrepâncias em nossos ideais e princípios, tempos em que não praticamos o que pregamos. </a:t>
            </a:r>
            <a:endParaRPr sz="3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3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Mas, essa espiritualidade esquizofrênica que nos permite acreditar em uma coisa e agir de forma bastante oposta nos danificará e também aos que estão ao nosso redor.</a:t>
            </a:r>
            <a:br>
              <a:rPr lang="pt-BR" sz="3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32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3103925" y="793600"/>
            <a:ext cx="5433600" cy="3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Os caminhos do mundo são totalmente opostos aos caminhos de Jesus. É por isso que Ele passou muito tempo contrastando as diferenças — no Sermão do Monte por exemplo. </a:t>
            </a:r>
            <a:endParaRPr sz="24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Jesus mostrou que o sistema de valores de Deus é muito diferente do nosso, e se O seguirmos, o demonstraremos ao mundo por meio do nosso viver.</a:t>
            </a:r>
            <a:endParaRPr sz="24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pt-BR" sz="2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2400"/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2675"/>
            <a:ext cx="3694949" cy="40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602400" y="620250"/>
            <a:ext cx="54399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Não siga o sistema de valores mundanos, ouse seguir os valores de Deus. </a:t>
            </a:r>
            <a:endParaRPr sz="24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Rejeite a intolerância, a pretensão espiritual, as preocupações materiais. </a:t>
            </a:r>
            <a:endParaRPr sz="24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Não viva sua religião ostensivamente, querendo que as pessoas vejam o quão bom você é. </a:t>
            </a:r>
            <a:endParaRPr sz="24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Perdoe seus devedores.</a:t>
            </a:r>
            <a:br>
              <a:rPr lang="pt-BR" sz="2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2400"/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6050" y="620251"/>
            <a:ext cx="3585924" cy="409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632400" y="918750"/>
            <a:ext cx="7879200" cy="3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Armazene tesouros no céu, não neste mundo. Pois onde estiver o seu tesouro, aí também estará o seu coração. </a:t>
            </a:r>
            <a:r>
              <a:rPr lang="pt-BR" sz="28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Mateus 6:21</a:t>
            </a:r>
            <a:endParaRPr sz="2800">
              <a:solidFill>
                <a:srgbClr val="F7CA49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F7CA49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➙ </a:t>
            </a:r>
            <a:r>
              <a:rPr lang="pt-BR" sz="28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Não se preocupe demais com a vida. </a:t>
            </a:r>
            <a:r>
              <a:rPr lang="pt-BR" sz="28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Mateus 6:25</a:t>
            </a:r>
            <a:endParaRPr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619925" y="918750"/>
            <a:ext cx="4486200" cy="3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Somente a adotando a direção do caminho de Jesus e Segui-lo resultará em uma vida significativa</a:t>
            </a:r>
            <a:endParaRPr sz="2800">
              <a:solidFill>
                <a:srgbClr val="F7CA49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e valorosa.</a:t>
            </a:r>
            <a:endParaRPr sz="30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800" y="711450"/>
            <a:ext cx="3720602" cy="372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908475" y="1377037"/>
            <a:ext cx="44334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Concluímos com estas citações de Ellen White </a:t>
            </a:r>
            <a:br>
              <a:rPr lang="pt-BR" sz="4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125" y="1323562"/>
            <a:ext cx="3155901" cy="24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632400" y="1403600"/>
            <a:ext cx="7879200" cy="25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Ninguém imagine que o egoísmo, a presunção e a complacência consigo mesmo são compatíveis com o Espírito de Cristo. Repousa sobre todo homem e mulher verdadeiramente convertidos uma responsabilidade que não podemos devidamente estimar. As máximas e os modos do mundo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não devem ser adotados pelos filhos</a:t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 filhas do celeste Rei.</a:t>
            </a:r>
            <a:endParaRPr sz="2200">
              <a:solidFill>
                <a:schemeClr val="lt1"/>
              </a:solidFill>
            </a:endParaRPr>
          </a:p>
        </p:txBody>
      </p:sp>
      <p:grpSp>
        <p:nvGrpSpPr>
          <p:cNvPr id="164" name="Shape 164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65" name="Shape 165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166" name="Shape 166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lg" len="lg"/>
              <a:tailEnd type="none" w="lg" len="lg"/>
            </a:ln>
          </p:spPr>
        </p:cxnSp>
        <p:pic>
          <p:nvPicPr>
            <p:cNvPr id="167" name="Shape 16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Shape 168"/>
          <p:cNvSpPr/>
          <p:nvPr/>
        </p:nvSpPr>
        <p:spPr>
          <a:xfrm>
            <a:off x="1580250" y="387527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Testemunhos para a Igreja volume 5, 410.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852600" y="851575"/>
            <a:ext cx="7438800" cy="2791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522500" y="3943275"/>
            <a:ext cx="454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Verso para memorizar</a:t>
            </a:r>
            <a:endParaRPr sz="24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963300" y="951775"/>
            <a:ext cx="7223100" cy="25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latin typeface="Lato"/>
                <a:ea typeface="Lato"/>
                <a:cs typeface="Lato"/>
                <a:sym typeface="Lato"/>
              </a:rPr>
              <a:t>“De nada aproveitam as riquezas no dia da ira, mas a justiça livra da morte… Aquele que confia nas suas riquezas cairá, mas os justos reverdecerão como a folhagem.” (Provérbios 11:4, 28).</a:t>
            </a:r>
            <a:endParaRPr sz="3200" b="1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335600" y="1259450"/>
            <a:ext cx="8492100" cy="3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Muitos são os empecilhos que atravessam o caminho dos que querem andar na obediência aos mandamentos de Deus. Há influências fortes e sutis que os ligam aos caminhos do mundo; mas o poder do Senhor pode romper essas cadeias. Ele removerá de diante dos pés dos fiéis todos os obstáculos, ou lhes dará força e ânimo para vencer todas as dificuldades, se Lhe buscarem fervorosamente o auxílio.</a:t>
            </a:r>
            <a:endParaRPr sz="2300">
              <a:solidFill>
                <a:schemeClr val="lt1"/>
              </a:solidFill>
            </a:endParaRPr>
          </a:p>
        </p:txBody>
      </p:sp>
      <p:grpSp>
        <p:nvGrpSpPr>
          <p:cNvPr id="174" name="Shape 174"/>
          <p:cNvGrpSpPr/>
          <p:nvPr/>
        </p:nvGrpSpPr>
        <p:grpSpPr>
          <a:xfrm>
            <a:off x="1580275" y="125146"/>
            <a:ext cx="5983450" cy="1510253"/>
            <a:chOff x="1580275" y="206571"/>
            <a:chExt cx="5983450" cy="1510253"/>
          </a:xfrm>
        </p:grpSpPr>
        <p:cxnSp>
          <p:nvCxnSpPr>
            <p:cNvPr id="175" name="Shape 175"/>
            <p:cNvCxnSpPr/>
            <p:nvPr/>
          </p:nvCxnSpPr>
          <p:spPr>
            <a:xfrm>
              <a:off x="158027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176" name="Shape 176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lg" len="lg"/>
              <a:tailEnd type="none" w="lg" len="lg"/>
            </a:ln>
          </p:spPr>
        </p:cxnSp>
        <p:pic>
          <p:nvPicPr>
            <p:cNvPr id="177" name="Shape 17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35600" y="1259450"/>
            <a:ext cx="8492100" cy="26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Todos os obstáculos desaparecerão ante o sincero desejo e persistente esforço para fazer a vontade de Deus, seja qual for o preço para o próprio eu, mesmo que a própria vida seja sacrificada. A luz do Céu iluminará as trevas dos que, em aflição e perplexidade, forem para a frente, olhando para Jesus como autor e consumador de sua fé.</a:t>
            </a:r>
            <a:endParaRPr sz="2300">
              <a:solidFill>
                <a:schemeClr val="lt1"/>
              </a:solidFill>
            </a:endParaRPr>
          </a:p>
        </p:txBody>
      </p:sp>
      <p:grpSp>
        <p:nvGrpSpPr>
          <p:cNvPr id="183" name="Shape 183"/>
          <p:cNvGrpSpPr/>
          <p:nvPr/>
        </p:nvGrpSpPr>
        <p:grpSpPr>
          <a:xfrm>
            <a:off x="1580275" y="125146"/>
            <a:ext cx="5983450" cy="1510253"/>
            <a:chOff x="1580275" y="206571"/>
            <a:chExt cx="5983450" cy="1510253"/>
          </a:xfrm>
        </p:grpSpPr>
        <p:cxnSp>
          <p:nvCxnSpPr>
            <p:cNvPr id="184" name="Shape 184"/>
            <p:cNvCxnSpPr/>
            <p:nvPr/>
          </p:nvCxnSpPr>
          <p:spPr>
            <a:xfrm>
              <a:off x="158027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185" name="Shape 185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lg" len="lg"/>
              <a:tailEnd type="none" w="lg" len="lg"/>
            </a:ln>
          </p:spPr>
        </p:cxnSp>
        <p:pic>
          <p:nvPicPr>
            <p:cNvPr id="186" name="Shape 18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Shape 187"/>
          <p:cNvSpPr/>
          <p:nvPr/>
        </p:nvSpPr>
        <p:spPr>
          <a:xfrm>
            <a:off x="1580250" y="387527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Testemunhos para a Igreja volume 4, 145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852600" y="851575"/>
            <a:ext cx="7438800" cy="2791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995400" y="3986650"/>
            <a:ext cx="7296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(Testemunhos para a Igreja, volume 4, 62)</a:t>
            </a:r>
            <a:endParaRPr sz="18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963300" y="906625"/>
            <a:ext cx="7217400" cy="25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1">
                <a:latin typeface="Lato"/>
                <a:ea typeface="Lato"/>
                <a:cs typeface="Lato"/>
                <a:sym typeface="Lato"/>
              </a:rPr>
              <a:t>“Lembrem-se de que o dever [obediência] tem um irmão gêmeo — o amor. Unidos, ambos podem realizar quase tudo; mas, separados, nenhum é capaz de fazer o bem” </a:t>
            </a:r>
            <a:endParaRPr sz="3200" b="1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610875" y="719188"/>
            <a:ext cx="4086600" cy="3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A obediência é o amor em ação. Precisamos apenas meditar no sacrifício de Cristo para que o amor desperte nossa obediência.</a:t>
            </a:r>
            <a:endParaRPr sz="30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425" y="474213"/>
            <a:ext cx="4107702" cy="410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632400" y="1810625"/>
            <a:ext cx="7879200" cy="28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4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“O mundo diz: Você tem necessidades, satisfaça-as. Você tem tanto direito quanto aquele que é rico e poderoso. Não hesite em satisfazer suas necessidades; de fato, expanda-as e exija mais. Esta é a doutrina mundana de hoje. E eles acreditam que isso é liberdade. O resultado para os ricos é o isolamento e o suicídio, para os pobres, inveja e assassinato.”</a:t>
            </a:r>
            <a: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2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Fyodor Dostoyevsky</a:t>
            </a:r>
            <a:endParaRPr sz="2400" b="1"/>
          </a:p>
        </p:txBody>
      </p:sp>
      <p:sp>
        <p:nvSpPr>
          <p:cNvPr id="66" name="Shape 66"/>
          <p:cNvSpPr/>
          <p:nvPr/>
        </p:nvSpPr>
        <p:spPr>
          <a:xfrm>
            <a:off x="2603850" y="506175"/>
            <a:ext cx="3936300" cy="1105500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F7CA4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3042675" y="663375"/>
            <a:ext cx="31620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Citações:</a:t>
            </a:r>
            <a:b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597525" y="1945275"/>
            <a:ext cx="8052300" cy="25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“É o jogo do diabo fazer as pessoas acharem que é necessário conhecer os caminhos do mundo.”</a:t>
            </a: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John R. Rice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“Nós mantemos o que damos.”</a:t>
            </a: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Tim Hiller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2603850" y="506175"/>
            <a:ext cx="3936300" cy="1105500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F7CA4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3042675" y="663375"/>
            <a:ext cx="31620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Citações:</a:t>
            </a:r>
            <a:b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632400" y="1810625"/>
            <a:ext cx="8065800" cy="29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“Eu vivo de forma descuidada e mundana como incrédulo ao professar ser um</a:t>
            </a:r>
            <a:b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seguidor de Jesus? Se assim for, estou expondo o cristianismo ao ridículo e liderando as pessoas para falar mal do santo nome pelo qual me chamo.”</a:t>
            </a: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Charles Spurgeon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2603850" y="506175"/>
            <a:ext cx="3936300" cy="1105500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F7CA4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3042675" y="663375"/>
            <a:ext cx="31620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Citações:</a:t>
            </a:r>
            <a:b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3425550" y="755800"/>
            <a:ext cx="5038800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Embora Satanás tenha fracassado ao confrontar Jesus, ele foi bem-sucedido em sua luta contra todas as outras pessoas. Ele continuará a vencer, a menos que o combatamos com a armadura e  o poder de Deus. </a:t>
            </a:r>
            <a:endParaRPr sz="26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Somente o  Senhor nos oferece libertação das seduções do mundo.</a:t>
            </a:r>
            <a:endParaRPr sz="2600" b="1"/>
          </a:p>
        </p:txBody>
      </p:sp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075" y="-412374"/>
            <a:ext cx="3597725" cy="52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527100" y="1423200"/>
            <a:ext cx="8089800" cy="24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Tendo reconhecido o problema, o que podemos fazer sobre isso?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O que Deus prometeu fazer por nós? Em que medida reconhecemos os “caminhos do mundo”?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309775" y="578075"/>
            <a:ext cx="4000800" cy="6060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1">
                <a:latin typeface="Lato"/>
                <a:ea typeface="Lato"/>
                <a:cs typeface="Lato"/>
                <a:sym typeface="Lato"/>
              </a:rPr>
              <a:t>Perguntas para refletir</a:t>
            </a:r>
            <a:endParaRPr sz="2800" b="1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527100" y="1029900"/>
            <a:ext cx="8089800" cy="30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Como podemos nos certificar de que nossas mentes são governadas pelo Espírito? 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O que realmente queremos dizer quando dizemos “deixe Deus agir”? 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Está Deus, no controle de nossas escolhas?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608200" y="1660375"/>
            <a:ext cx="8089800" cy="30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Guardei no coração a Tua palavra para não pecar contra ti.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(Salmos 119:11)</a:t>
            </a: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Orem no Espírito em todas as ocasiões.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(Efésios 6:18)</a:t>
            </a: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Precisamos ter nossas mentes governadas pelo Espírito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(Romanos 8: 5, 6).</a:t>
            </a: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2059900" y="799000"/>
            <a:ext cx="5193300" cy="655200"/>
          </a:xfrm>
          <a:prstGeom prst="roundRect">
            <a:avLst>
              <a:gd name="adj" fmla="val 16667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1613200" y="824450"/>
            <a:ext cx="6079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Respostas da Palavra</a:t>
            </a:r>
            <a:endParaRPr sz="3600">
              <a:solidFill>
                <a:srgbClr val="0F0E3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Apresentação na tela (16:9)</PresentationFormat>
  <Paragraphs>66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Lato</vt:lpstr>
      <vt:lpstr>Autour One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LIÇÃO DA ESCOLA SABATINA 2018 1T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1</cp:revision>
  <dcterms:modified xsi:type="dcterms:W3CDTF">2021-08-28T10:36:59Z</dcterms:modified>
  <cp:category>MORDOMIA CRISTÃ</cp:category>
</cp:coreProperties>
</file>