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utour One" panose="020B0604020202020204" charset="0"/>
      <p:regular r:id="rId33"/>
    </p:embeddedFont>
    <p:embeddedFont>
      <p:font typeface="La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txBox="1"/>
          <p:nvPr/>
        </p:nvSpPr>
        <p:spPr>
          <a:xfrm>
            <a:off x="615375" y="1329425"/>
            <a:ext cx="8089800" cy="328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Hebreus 11: 8-12</a:t>
            </a:r>
            <a:r>
              <a:rPr lang="pt-BR" sz="2800" b="1" i="1">
                <a:solidFill>
                  <a:srgbClr val="F7CA49"/>
                </a:solidFill>
                <a:latin typeface="Lato"/>
                <a:ea typeface="Lato"/>
                <a:cs typeface="Lato"/>
                <a:sym typeface="Lato"/>
              </a:rPr>
              <a:t> fala da história de Abraão, que primeiro recebeu a promessa, e então seus herdeiros continuaram como mordomos fiéis. </a:t>
            </a:r>
            <a:endParaRPr sz="28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Romanos. 4:13, 18-21</a:t>
            </a:r>
            <a:r>
              <a:rPr lang="pt-BR" sz="2800" b="1" i="1">
                <a:solidFill>
                  <a:srgbClr val="F7CA49"/>
                </a:solidFill>
                <a:latin typeface="Lato"/>
                <a:ea typeface="Lato"/>
                <a:cs typeface="Lato"/>
                <a:sym typeface="Lato"/>
              </a:rPr>
              <a:t> menciona a história de Abraão novamente, afirmando que a sua confiança em Deus, não o deixava duvidar da promessa divina.</a:t>
            </a:r>
            <a:endParaRPr sz="2800" b="1" i="1">
              <a:solidFill>
                <a:schemeClr val="lt1"/>
              </a:solidFill>
              <a:latin typeface="Lato"/>
              <a:ea typeface="Lato"/>
              <a:cs typeface="Lato"/>
              <a:sym typeface="Lato"/>
            </a:endParaRPr>
          </a:p>
        </p:txBody>
      </p:sp>
      <p:sp>
        <p:nvSpPr>
          <p:cNvPr id="112" name="Shape 112"/>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Shape 117"/>
          <p:cNvSpPr txBox="1"/>
          <p:nvPr/>
        </p:nvSpPr>
        <p:spPr>
          <a:xfrm>
            <a:off x="615375" y="1329425"/>
            <a:ext cx="8089800" cy="328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“Ninguém pode servir dois mestres”, diz Jesus</a:t>
            </a:r>
            <a:r>
              <a:rPr lang="pt-BR" sz="2800" b="1" i="1">
                <a:solidFill>
                  <a:schemeClr val="lt1"/>
                </a:solidFill>
                <a:latin typeface="Lato"/>
                <a:ea typeface="Lato"/>
                <a:cs typeface="Lato"/>
                <a:sym typeface="Lato"/>
              </a:rPr>
              <a:t> (Mateus 6:24).</a:t>
            </a:r>
            <a:r>
              <a:rPr lang="pt-BR" sz="2800" b="1" i="1">
                <a:solidFill>
                  <a:srgbClr val="F7CA49"/>
                </a:solidFill>
                <a:latin typeface="Lato"/>
                <a:ea typeface="Lato"/>
                <a:cs typeface="Lato"/>
                <a:sym typeface="Lato"/>
              </a:rPr>
              <a:t> </a:t>
            </a:r>
            <a:endParaRPr sz="28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Servimos ao Deus vivo </a:t>
            </a:r>
            <a:r>
              <a:rPr lang="pt-BR" sz="2800" b="1" i="1">
                <a:solidFill>
                  <a:schemeClr val="lt1"/>
                </a:solidFill>
                <a:latin typeface="Lato"/>
                <a:ea typeface="Lato"/>
                <a:cs typeface="Lato"/>
                <a:sym typeface="Lato"/>
              </a:rPr>
              <a:t>(Hebreus 9:14);</a:t>
            </a:r>
            <a:endParaRPr sz="2800" b="1" i="1">
              <a:solidFill>
                <a:schemeClr val="lt1"/>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Nós O amamos e seguimos Seus mandamentos</a:t>
            </a:r>
            <a:br>
              <a:rPr lang="pt-BR" sz="2800" b="1" i="1">
                <a:solidFill>
                  <a:srgbClr val="F7CA49"/>
                </a:solidFill>
                <a:latin typeface="Lato"/>
                <a:ea typeface="Lato"/>
                <a:cs typeface="Lato"/>
                <a:sym typeface="Lato"/>
              </a:rPr>
            </a:br>
            <a:r>
              <a:rPr lang="pt-BR" sz="2800" b="1" i="1">
                <a:solidFill>
                  <a:schemeClr val="lt1"/>
                </a:solidFill>
                <a:latin typeface="Lato"/>
                <a:ea typeface="Lato"/>
                <a:cs typeface="Lato"/>
                <a:sym typeface="Lato"/>
              </a:rPr>
              <a:t>(1 João 5: 2, 3)</a:t>
            </a:r>
            <a:r>
              <a:rPr lang="pt-BR" sz="2800" b="1" i="1">
                <a:solidFill>
                  <a:srgbClr val="F7CA49"/>
                </a:solidFill>
                <a:latin typeface="Lato"/>
                <a:ea typeface="Lato"/>
                <a:cs typeface="Lato"/>
                <a:sym typeface="Lato"/>
              </a:rPr>
              <a:t>.</a:t>
            </a:r>
            <a:endParaRPr sz="2800" b="1" i="1">
              <a:solidFill>
                <a:srgbClr val="F7CA49"/>
              </a:solidFill>
              <a:latin typeface="Lato"/>
              <a:ea typeface="Lato"/>
              <a:cs typeface="Lato"/>
              <a:sym typeface="Lato"/>
            </a:endParaRPr>
          </a:p>
        </p:txBody>
      </p:sp>
      <p:sp>
        <p:nvSpPr>
          <p:cNvPr id="118" name="Shape 118"/>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Shape 123"/>
          <p:cNvSpPr txBox="1"/>
          <p:nvPr/>
        </p:nvSpPr>
        <p:spPr>
          <a:xfrm>
            <a:off x="615375" y="1329425"/>
            <a:ext cx="8089800" cy="328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Temos de demonstrar que podemos ser fiéis no que Deus nos concede </a:t>
            </a:r>
            <a:r>
              <a:rPr lang="pt-BR" sz="2800" b="1" i="1">
                <a:solidFill>
                  <a:schemeClr val="lt1"/>
                </a:solidFill>
                <a:latin typeface="Lato"/>
                <a:ea typeface="Lato"/>
                <a:cs typeface="Lato"/>
                <a:sym typeface="Lato"/>
              </a:rPr>
              <a:t>(Lucas 16: 10-12)</a:t>
            </a:r>
            <a:r>
              <a:rPr lang="pt-BR" sz="2800" b="1" i="1">
                <a:solidFill>
                  <a:srgbClr val="F7CA49"/>
                </a:solidFill>
                <a:latin typeface="Lato"/>
                <a:ea typeface="Lato"/>
                <a:cs typeface="Lato"/>
                <a:sym typeface="Lato"/>
              </a:rPr>
              <a:t>, “Que os homens nos considerem como ministros de Cristo,</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rgbClr val="F7CA49"/>
                </a:solidFill>
                <a:latin typeface="Lato"/>
                <a:ea typeface="Lato"/>
                <a:cs typeface="Lato"/>
                <a:sym typeface="Lato"/>
              </a:rPr>
              <a:t>e despenseiros dos mistérios de Deus. Além disso requer-se dos despenseiros que cada um se ache fiel”.</a:t>
            </a:r>
            <a:br>
              <a:rPr lang="pt-BR" sz="2800" b="1" i="1">
                <a:solidFill>
                  <a:srgbClr val="F7CA49"/>
                </a:solidFill>
                <a:latin typeface="Lato"/>
                <a:ea typeface="Lato"/>
                <a:cs typeface="Lato"/>
                <a:sym typeface="Lato"/>
              </a:rPr>
            </a:br>
            <a:r>
              <a:rPr lang="pt-BR" sz="2800" b="1" i="1">
                <a:solidFill>
                  <a:schemeClr val="lt1"/>
                </a:solidFill>
                <a:latin typeface="Lato"/>
                <a:ea typeface="Lato"/>
                <a:cs typeface="Lato"/>
                <a:sym typeface="Lato"/>
              </a:rPr>
              <a:t>(1 Coríntios 4:1,2 1)</a:t>
            </a:r>
            <a:r>
              <a:rPr lang="pt-BR" sz="2800" b="1" i="1">
                <a:solidFill>
                  <a:srgbClr val="F7CA49"/>
                </a:solidFill>
                <a:latin typeface="Lato"/>
                <a:ea typeface="Lato"/>
                <a:cs typeface="Lato"/>
                <a:sym typeface="Lato"/>
              </a:rPr>
              <a:t>.</a:t>
            </a:r>
            <a:br>
              <a:rPr lang="pt-BR" sz="2800" b="1" i="1">
                <a:solidFill>
                  <a:srgbClr val="F7CA49"/>
                </a:solidFill>
                <a:latin typeface="Lato"/>
                <a:ea typeface="Lato"/>
                <a:cs typeface="Lato"/>
                <a:sym typeface="Lato"/>
              </a:rPr>
            </a:br>
            <a:endParaRPr sz="2800" b="1" i="1">
              <a:solidFill>
                <a:srgbClr val="F7CA49"/>
              </a:solidFill>
              <a:latin typeface="Lato"/>
              <a:ea typeface="Lato"/>
              <a:cs typeface="Lato"/>
              <a:sym typeface="Lato"/>
            </a:endParaRPr>
          </a:p>
        </p:txBody>
      </p:sp>
      <p:sp>
        <p:nvSpPr>
          <p:cNvPr id="124" name="Shape 124"/>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Shape 129"/>
          <p:cNvSpPr/>
          <p:nvPr/>
        </p:nvSpPr>
        <p:spPr>
          <a:xfrm>
            <a:off x="1711350" y="1159750"/>
            <a:ext cx="5721300" cy="16737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pt-BR" sz="3800" b="1">
                <a:latin typeface="Autour One"/>
                <a:ea typeface="Autour One"/>
                <a:cs typeface="Autour One"/>
                <a:sym typeface="Autour One"/>
              </a:rPr>
              <a:t> </a:t>
            </a:r>
            <a:r>
              <a:rPr lang="pt-BR" sz="5800" b="1">
                <a:latin typeface="Autour One"/>
                <a:ea typeface="Autour One"/>
                <a:cs typeface="Autour One"/>
                <a:sym typeface="Autour One"/>
              </a:rPr>
              <a:t>CONFIANÇA</a:t>
            </a:r>
            <a:endParaRPr sz="5800" b="1">
              <a:latin typeface="Autour One"/>
              <a:ea typeface="Autour One"/>
              <a:cs typeface="Autour One"/>
              <a:sym typeface="Autour One"/>
            </a:endParaRPr>
          </a:p>
        </p:txBody>
      </p:sp>
      <p:sp>
        <p:nvSpPr>
          <p:cNvPr id="130" name="Shape 130"/>
          <p:cNvSpPr txBox="1"/>
          <p:nvPr/>
        </p:nvSpPr>
        <p:spPr>
          <a:xfrm>
            <a:off x="751650" y="2779850"/>
            <a:ext cx="7640700" cy="120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b="1" i="1">
                <a:solidFill>
                  <a:schemeClr val="lt1"/>
                </a:solidFill>
                <a:latin typeface="Lato"/>
                <a:ea typeface="Lato"/>
                <a:cs typeface="Lato"/>
                <a:sym typeface="Lato"/>
              </a:rPr>
              <a:t>Esta é a palavra no coração</a:t>
            </a:r>
            <a:endParaRPr sz="2800" b="1" i="1">
              <a:solidFill>
                <a:schemeClr val="lt1"/>
              </a:solidFill>
              <a:latin typeface="Lato"/>
              <a:ea typeface="Lato"/>
              <a:cs typeface="Lato"/>
              <a:sym typeface="Lato"/>
            </a:endParaRPr>
          </a:p>
          <a:p>
            <a:pPr marL="0" lvl="0" indent="0" algn="ctr" rtl="0">
              <a:spcBef>
                <a:spcPts val="0"/>
              </a:spcBef>
              <a:spcAft>
                <a:spcPts val="0"/>
              </a:spcAft>
              <a:buNone/>
            </a:pPr>
            <a:r>
              <a:rPr lang="pt-BR" sz="2800" b="1" i="1">
                <a:solidFill>
                  <a:schemeClr val="lt1"/>
                </a:solidFill>
                <a:latin typeface="Lato"/>
                <a:ea typeface="Lato"/>
                <a:cs typeface="Lato"/>
                <a:sym typeface="Lato"/>
              </a:rPr>
              <a:t>da lição desta semana.</a:t>
            </a:r>
            <a:endParaRPr sz="2800" b="1" i="1">
              <a:solidFill>
                <a:schemeClr val="lt1"/>
              </a:solidFill>
              <a:latin typeface="Lato"/>
              <a:ea typeface="Lato"/>
              <a:cs typeface="Lato"/>
              <a:sym typeface="Lato"/>
            </a:endParaRPr>
          </a:p>
          <a:p>
            <a:pPr marL="0" lvl="0" indent="0" algn="ctr" rtl="0">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p:nvPr/>
        </p:nvSpPr>
        <p:spPr>
          <a:xfrm>
            <a:off x="478800" y="626875"/>
            <a:ext cx="8186400" cy="410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Pois, se o mordomo não for confiável, ele não pode ser mordomo. Então como provamos que podemos ser confiáveis?</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Para confiar em alguém é preciso conhecê-lo bem. Antes de emprestar dinheiro a alguém gostamos de saber que vamos recebê-lo de volta!</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Queremos saber algo sobre a pessoa para então confiar nela. E como desenvolvemos essa confiança?</a:t>
            </a:r>
            <a:endParaRPr sz="2800" b="1" i="1">
              <a:solidFill>
                <a:srgbClr val="F7CA49"/>
              </a:solidFill>
              <a:latin typeface="Lato"/>
              <a:ea typeface="Lato"/>
              <a:cs typeface="Lato"/>
              <a:sym typeface="Lato"/>
            </a:endParaRPr>
          </a:p>
          <a:p>
            <a:pPr marL="0" lvl="0" indent="0"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Shape 140"/>
          <p:cNvSpPr txBox="1"/>
          <p:nvPr/>
        </p:nvSpPr>
        <p:spPr>
          <a:xfrm>
            <a:off x="478800" y="626875"/>
            <a:ext cx="8186400" cy="294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Se aproximando dela, passando tempo e observando como se comporta. </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Deus precisa estar apto a confiar em nós.</a:t>
            </a: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Somos confiáveis? Somos bons mordomos daquilo que Ele tem nos confiado?</a:t>
            </a:r>
            <a:br>
              <a:rPr lang="pt-BR" sz="2800" b="1" i="1">
                <a:solidFill>
                  <a:srgbClr val="F7CA49"/>
                </a:solidFill>
                <a:latin typeface="Lato"/>
                <a:ea typeface="Lato"/>
                <a:cs typeface="Lato"/>
                <a:sym typeface="Lato"/>
              </a:rPr>
            </a:b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2800" b="1" i="1">
              <a:solidFill>
                <a:srgbClr val="F7CA49"/>
              </a:solidFill>
              <a:latin typeface="Lato"/>
              <a:ea typeface="Lato"/>
              <a:cs typeface="Lato"/>
              <a:sym typeface="Lato"/>
            </a:endParaRPr>
          </a:p>
          <a:p>
            <a:pPr marL="0" lvl="0" indent="0"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p:nvPr/>
        </p:nvSpPr>
        <p:spPr>
          <a:xfrm>
            <a:off x="630025" y="642000"/>
            <a:ext cx="4865100" cy="3859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200" i="1">
                <a:solidFill>
                  <a:schemeClr val="lt1"/>
                </a:solidFill>
                <a:latin typeface="Lato"/>
                <a:ea typeface="Lato"/>
                <a:cs typeface="Lato"/>
                <a:sym typeface="Lato"/>
              </a:rPr>
              <a:t>➙ Uma crise de confiança que ilustra bem o comportamento humano, está registrado em Lucas 22:33-34. Pedro está pronto. Ele está completamente confiante. Não muito em Deus, mas nele mesmo. Ele tem certeza que pode fazer. Ele não está com medo. “Eu te seguirei, Senhor, eu consigo. O Senhor pode contar comigo”. Mas, com tristeza nos olhos, Jesus olhou para Pedro e previu sua crise de confiança e sua traição. </a:t>
            </a:r>
            <a:endParaRPr sz="2200"/>
          </a:p>
        </p:txBody>
      </p:sp>
      <p:pic>
        <p:nvPicPr>
          <p:cNvPr id="146" name="Shape 146"/>
          <p:cNvPicPr preferRelativeResize="0"/>
          <p:nvPr/>
        </p:nvPicPr>
        <p:blipFill>
          <a:blip r:embed="rId4">
            <a:alphaModFix/>
          </a:blip>
          <a:stretch>
            <a:fillRect/>
          </a:stretch>
        </p:blipFill>
        <p:spPr>
          <a:xfrm>
            <a:off x="5304525" y="374363"/>
            <a:ext cx="3329499" cy="43947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Shape 151"/>
          <p:cNvSpPr txBox="1"/>
          <p:nvPr/>
        </p:nvSpPr>
        <p:spPr>
          <a:xfrm>
            <a:off x="637300" y="1031700"/>
            <a:ext cx="4865100" cy="308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3600" b="1" i="1">
                <a:solidFill>
                  <a:schemeClr val="lt1"/>
                </a:solidFill>
                <a:latin typeface="Lato"/>
                <a:ea typeface="Lato"/>
                <a:cs typeface="Lato"/>
                <a:sym typeface="Lato"/>
              </a:rPr>
              <a:t>➙ E aconteceu... </a:t>
            </a:r>
            <a:endParaRPr sz="36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3600" b="1" i="1">
                <a:solidFill>
                  <a:schemeClr val="lt1"/>
                </a:solidFill>
                <a:latin typeface="Lato"/>
                <a:ea typeface="Lato"/>
                <a:cs typeface="Lato"/>
                <a:sym typeface="Lato"/>
              </a:rPr>
              <a:t>Pedro ainda levou tempo para provar que tinha reconstruído sua confiança em Jesus. </a:t>
            </a:r>
            <a:endParaRPr sz="3600" b="1"/>
          </a:p>
        </p:txBody>
      </p:sp>
      <p:pic>
        <p:nvPicPr>
          <p:cNvPr id="152" name="Shape 152"/>
          <p:cNvPicPr preferRelativeResize="0"/>
          <p:nvPr/>
        </p:nvPicPr>
        <p:blipFill>
          <a:blip r:embed="rId4">
            <a:alphaModFix/>
          </a:blip>
          <a:stretch>
            <a:fillRect/>
          </a:stretch>
        </p:blipFill>
        <p:spPr>
          <a:xfrm>
            <a:off x="5063700" y="476050"/>
            <a:ext cx="3175425" cy="4191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Shape 157"/>
          <p:cNvSpPr txBox="1"/>
          <p:nvPr/>
        </p:nvSpPr>
        <p:spPr>
          <a:xfrm>
            <a:off x="537525" y="609900"/>
            <a:ext cx="7879200" cy="392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3000">
                <a:solidFill>
                  <a:schemeClr val="lt1"/>
                </a:solidFill>
                <a:latin typeface="Lato"/>
                <a:ea typeface="Lato"/>
                <a:cs typeface="Lato"/>
                <a:sym typeface="Lato"/>
              </a:rPr>
              <a:t>➙ </a:t>
            </a:r>
            <a:r>
              <a:rPr lang="pt-BR" sz="2800">
                <a:solidFill>
                  <a:srgbClr val="F7CA49"/>
                </a:solidFill>
                <a:latin typeface="Autour One"/>
                <a:ea typeface="Autour One"/>
                <a:cs typeface="Autour One"/>
                <a:sym typeface="Autour One"/>
              </a:rPr>
              <a:t>E Deus? Acreditamos que Ele é confiável?</a:t>
            </a:r>
            <a:endParaRPr sz="2800">
              <a:solidFill>
                <a:srgbClr val="F7CA49"/>
              </a:solidFill>
              <a:latin typeface="Autour One"/>
              <a:ea typeface="Autour One"/>
              <a:cs typeface="Autour One"/>
              <a:sym typeface="Autour One"/>
            </a:endParaRPr>
          </a:p>
          <a:p>
            <a:pPr marL="0" lvl="0" indent="0">
              <a:spcBef>
                <a:spcPts val="0"/>
              </a:spcBef>
              <a:spcAft>
                <a:spcPts val="0"/>
              </a:spcAft>
              <a:buClr>
                <a:schemeClr val="dk1"/>
              </a:buClr>
              <a:buSzPts val="1100"/>
              <a:buFont typeface="Arial"/>
              <a:buNone/>
            </a:pPr>
            <a:endParaRPr>
              <a:solidFill>
                <a:srgbClr val="F7CA49"/>
              </a:solidFill>
              <a:latin typeface="Autour One"/>
              <a:ea typeface="Autour One"/>
              <a:cs typeface="Autour One"/>
              <a:sym typeface="Autour One"/>
            </a:endParaRPr>
          </a:p>
          <a:p>
            <a:pPr marL="0" lvl="0" indent="0" rtl="0">
              <a:spcBef>
                <a:spcPts val="0"/>
              </a:spcBef>
              <a:spcAft>
                <a:spcPts val="0"/>
              </a:spcAft>
              <a:buClr>
                <a:schemeClr val="dk1"/>
              </a:buClr>
              <a:buSzPts val="1100"/>
              <a:buFont typeface="Arial"/>
              <a:buNone/>
            </a:pPr>
            <a:r>
              <a:rPr lang="pt-BR" sz="2800">
                <a:solidFill>
                  <a:schemeClr val="lt1"/>
                </a:solidFill>
                <a:latin typeface="Autour One"/>
                <a:ea typeface="Autour One"/>
                <a:cs typeface="Autour One"/>
                <a:sym typeface="Autour One"/>
              </a:rPr>
              <a:t>➙ </a:t>
            </a:r>
            <a:r>
              <a:rPr lang="pt-BR" sz="2800">
                <a:solidFill>
                  <a:srgbClr val="F7CA49"/>
                </a:solidFill>
                <a:latin typeface="Autour One"/>
                <a:ea typeface="Autour One"/>
                <a:cs typeface="Autour One"/>
                <a:sym typeface="Autour One"/>
              </a:rPr>
              <a:t>Ele quer ganhar nossa confiança de volta, e a Bíblia inteira é um registro de como Ele age e se comporta. Nela encontramos detalhes das razões pelas quais podemos confiar firmemente nEle. </a:t>
            </a:r>
            <a:br>
              <a:rPr lang="pt-BR" sz="2800">
                <a:solidFill>
                  <a:srgbClr val="F7CA49"/>
                </a:solidFill>
                <a:latin typeface="Autour One"/>
                <a:ea typeface="Autour One"/>
                <a:cs typeface="Autour One"/>
                <a:sym typeface="Autour One"/>
              </a:rPr>
            </a:br>
            <a:endParaRPr sz="3000">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Shape 162"/>
          <p:cNvSpPr txBox="1"/>
          <p:nvPr/>
        </p:nvSpPr>
        <p:spPr>
          <a:xfrm>
            <a:off x="4188500" y="1042800"/>
            <a:ext cx="4284300" cy="330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3000">
                <a:solidFill>
                  <a:schemeClr val="lt1"/>
                </a:solidFill>
                <a:latin typeface="Lato"/>
                <a:ea typeface="Lato"/>
                <a:cs typeface="Lato"/>
                <a:sym typeface="Lato"/>
              </a:rPr>
              <a:t>➙ </a:t>
            </a:r>
            <a:r>
              <a:rPr lang="pt-BR" sz="2800">
                <a:solidFill>
                  <a:srgbClr val="F7CA49"/>
                </a:solidFill>
                <a:latin typeface="Autour One"/>
                <a:ea typeface="Autour One"/>
                <a:cs typeface="Autour One"/>
                <a:sym typeface="Autour One"/>
              </a:rPr>
              <a:t>Acima de tudo, Jesus, o Deus que veio até nós, é a demonstração de que podemos</a:t>
            </a:r>
            <a:endParaRPr sz="2800">
              <a:solidFill>
                <a:srgbClr val="F7CA49"/>
              </a:solidFill>
              <a:latin typeface="Autour One"/>
              <a:ea typeface="Autour One"/>
              <a:cs typeface="Autour One"/>
              <a:sym typeface="Autour One"/>
            </a:endParaRPr>
          </a:p>
          <a:p>
            <a:pPr marL="0" lvl="0" indent="0">
              <a:spcBef>
                <a:spcPts val="0"/>
              </a:spcBef>
              <a:spcAft>
                <a:spcPts val="0"/>
              </a:spcAft>
              <a:buClr>
                <a:schemeClr val="dk1"/>
              </a:buClr>
              <a:buSzPts val="1100"/>
              <a:buFont typeface="Arial"/>
              <a:buNone/>
            </a:pPr>
            <a:r>
              <a:rPr lang="pt-BR" sz="2800">
                <a:solidFill>
                  <a:srgbClr val="F7CA49"/>
                </a:solidFill>
                <a:latin typeface="Autour One"/>
                <a:ea typeface="Autour One"/>
                <a:cs typeface="Autour One"/>
                <a:sym typeface="Autour One"/>
              </a:rPr>
              <a:t>confiar completa</a:t>
            </a:r>
            <a:endParaRPr sz="2800">
              <a:solidFill>
                <a:srgbClr val="F7CA49"/>
              </a:solidFill>
              <a:latin typeface="Autour One"/>
              <a:ea typeface="Autour One"/>
              <a:cs typeface="Autour One"/>
              <a:sym typeface="Autour One"/>
            </a:endParaRPr>
          </a:p>
          <a:p>
            <a:pPr marL="0" lvl="0" indent="0" rtl="0">
              <a:spcBef>
                <a:spcPts val="0"/>
              </a:spcBef>
              <a:spcAft>
                <a:spcPts val="0"/>
              </a:spcAft>
              <a:buClr>
                <a:schemeClr val="dk1"/>
              </a:buClr>
              <a:buSzPts val="1100"/>
              <a:buFont typeface="Arial"/>
              <a:buNone/>
            </a:pPr>
            <a:r>
              <a:rPr lang="pt-BR" sz="2800">
                <a:solidFill>
                  <a:srgbClr val="F7CA49"/>
                </a:solidFill>
                <a:latin typeface="Autour One"/>
                <a:ea typeface="Autour One"/>
                <a:cs typeface="Autour One"/>
                <a:sym typeface="Autour One"/>
              </a:rPr>
              <a:t>e totalmente nEle.</a:t>
            </a:r>
            <a:endParaRPr sz="3000">
              <a:solidFill>
                <a:srgbClr val="F7CA49"/>
              </a:solidFill>
              <a:latin typeface="Lato"/>
              <a:ea typeface="Lato"/>
              <a:cs typeface="Lato"/>
              <a:sym typeface="Lato"/>
            </a:endParaRPr>
          </a:p>
        </p:txBody>
      </p:sp>
      <p:pic>
        <p:nvPicPr>
          <p:cNvPr id="163" name="Shape 163"/>
          <p:cNvPicPr preferRelativeResize="0"/>
          <p:nvPr/>
        </p:nvPicPr>
        <p:blipFill>
          <a:blip r:embed="rId4">
            <a:alphaModFix/>
          </a:blip>
          <a:stretch>
            <a:fillRect/>
          </a:stretch>
        </p:blipFill>
        <p:spPr>
          <a:xfrm>
            <a:off x="861274" y="725300"/>
            <a:ext cx="2886474" cy="394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Shape 58"/>
          <p:cNvSpPr/>
          <p:nvPr/>
        </p:nvSpPr>
        <p:spPr>
          <a:xfrm>
            <a:off x="852600" y="851575"/>
            <a:ext cx="7438800" cy="2791800"/>
          </a:xfrm>
          <a:prstGeom prst="wedgeRectCallout">
            <a:avLst>
              <a:gd name="adj1" fmla="val -20833"/>
              <a:gd name="adj2" fmla="val 62500"/>
            </a:avLst>
          </a:prstGeom>
          <a:solidFill>
            <a:srgbClr val="F7CA49"/>
          </a:solid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endParaRPr sz="3000" b="1">
              <a:solidFill>
                <a:srgbClr val="0F0E38"/>
              </a:solidFill>
              <a:latin typeface="Lato"/>
              <a:ea typeface="Lato"/>
              <a:cs typeface="Lato"/>
              <a:sym typeface="Lato"/>
            </a:endParaRPr>
          </a:p>
        </p:txBody>
      </p:sp>
      <p:sp>
        <p:nvSpPr>
          <p:cNvPr id="59" name="Shape 59"/>
          <p:cNvSpPr txBox="1"/>
          <p:nvPr/>
        </p:nvSpPr>
        <p:spPr>
          <a:xfrm>
            <a:off x="1522500" y="3943275"/>
            <a:ext cx="4543800" cy="62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t-BR" sz="2400">
                <a:solidFill>
                  <a:schemeClr val="lt1"/>
                </a:solidFill>
                <a:latin typeface="Autour One"/>
                <a:ea typeface="Autour One"/>
                <a:cs typeface="Autour One"/>
                <a:sym typeface="Autour One"/>
              </a:rPr>
              <a:t>Verso para memorizar</a:t>
            </a:r>
            <a:endParaRPr sz="2400">
              <a:solidFill>
                <a:schemeClr val="lt1"/>
              </a:solidFill>
              <a:latin typeface="Autour One"/>
              <a:ea typeface="Autour One"/>
              <a:cs typeface="Autour One"/>
              <a:sym typeface="Autour One"/>
            </a:endParaRPr>
          </a:p>
        </p:txBody>
      </p:sp>
      <p:sp>
        <p:nvSpPr>
          <p:cNvPr id="60" name="Shape 60"/>
          <p:cNvSpPr txBox="1"/>
          <p:nvPr/>
        </p:nvSpPr>
        <p:spPr>
          <a:xfrm>
            <a:off x="924450" y="851575"/>
            <a:ext cx="7295100" cy="259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t-BR" sz="2800" b="1" i="1">
                <a:latin typeface="Lato"/>
                <a:ea typeface="Lato"/>
                <a:cs typeface="Lato"/>
                <a:sym typeface="Lato"/>
              </a:rPr>
              <a:t>“Assim, pois, importa que os homens nos considerem como ministros de Cristo e despenseiros dos mistérios de Deus. Ora, além disso, o que se requer dos despenseiros é que cada um deles seja encontrado fiel”</a:t>
            </a:r>
            <a:endParaRPr sz="2800" b="1" i="1">
              <a:latin typeface="Lato"/>
              <a:ea typeface="Lato"/>
              <a:cs typeface="Lato"/>
              <a:sym typeface="Lato"/>
            </a:endParaRPr>
          </a:p>
          <a:p>
            <a:pPr marL="0" lvl="0" indent="0">
              <a:spcBef>
                <a:spcPts val="0"/>
              </a:spcBef>
              <a:spcAft>
                <a:spcPts val="0"/>
              </a:spcAft>
              <a:buNone/>
            </a:pPr>
            <a:r>
              <a:rPr lang="pt-BR" sz="2800" b="1" i="1">
                <a:latin typeface="Lato"/>
                <a:ea typeface="Lato"/>
                <a:cs typeface="Lato"/>
                <a:sym typeface="Lato"/>
              </a:rPr>
              <a:t>(1 Coríntios 4:1,2).</a:t>
            </a:r>
            <a:endParaRPr sz="2800" b="1" i="1">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p:nvPr/>
        </p:nvSpPr>
        <p:spPr>
          <a:xfrm>
            <a:off x="736700" y="973538"/>
            <a:ext cx="4284300" cy="319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400">
                <a:solidFill>
                  <a:srgbClr val="F7CA49"/>
                </a:solidFill>
                <a:latin typeface="Autour One"/>
                <a:ea typeface="Autour One"/>
                <a:cs typeface="Autour One"/>
                <a:sym typeface="Autour One"/>
              </a:rPr>
              <a:t>Ele ilustrou a verdade pela sua vida e morte, revelando a mentira do diabo, e nos mostra que o Deus da voz suave e tranquila </a:t>
            </a:r>
            <a:r>
              <a:rPr lang="pt-BR" sz="6000" b="1">
                <a:solidFill>
                  <a:schemeClr val="lt1"/>
                </a:solidFill>
                <a:latin typeface="Autour One"/>
                <a:ea typeface="Autour One"/>
                <a:cs typeface="Autour One"/>
                <a:sym typeface="Autour One"/>
              </a:rPr>
              <a:t>É FIEL.</a:t>
            </a:r>
            <a:endParaRPr sz="6000">
              <a:solidFill>
                <a:srgbClr val="F7CA49"/>
              </a:solidFill>
              <a:latin typeface="Lato"/>
              <a:ea typeface="Lato"/>
              <a:cs typeface="Lato"/>
              <a:sym typeface="Lato"/>
            </a:endParaRPr>
          </a:p>
        </p:txBody>
      </p:sp>
      <p:pic>
        <p:nvPicPr>
          <p:cNvPr id="169" name="Shape 169"/>
          <p:cNvPicPr preferRelativeResize="0"/>
          <p:nvPr/>
        </p:nvPicPr>
        <p:blipFill>
          <a:blip r:embed="rId4">
            <a:alphaModFix/>
          </a:blip>
          <a:stretch>
            <a:fillRect/>
          </a:stretch>
        </p:blipFill>
        <p:spPr>
          <a:xfrm>
            <a:off x="5231775" y="800813"/>
            <a:ext cx="2833550" cy="3541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Shape 174"/>
          <p:cNvSpPr txBox="1"/>
          <p:nvPr/>
        </p:nvSpPr>
        <p:spPr>
          <a:xfrm>
            <a:off x="388950" y="612275"/>
            <a:ext cx="8366100" cy="410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Temos evidência suficiente para nos convencer de que podemos verdadeiramente confiar em Deus. </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Só acreditar não é suficiente. Precisamos confiar em Deus e deixá-Lo fazer Sua obra em nós.</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Caso contrário, não confiamos, não nos entregamos, e Deus não pode nos ajudar.</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Temos que ser capazes de confiar, ou seja, devemos ter fé.</a:t>
            </a:r>
            <a:br>
              <a:rPr lang="pt-BR" sz="2800" b="1" i="1">
                <a:solidFill>
                  <a:srgbClr val="F7CA49"/>
                </a:solidFill>
                <a:latin typeface="Lato"/>
                <a:ea typeface="Lato"/>
                <a:cs typeface="Lato"/>
                <a:sym typeface="Lato"/>
              </a:rPr>
            </a:br>
            <a:endParaRPr sz="2800" b="1" i="1">
              <a:solidFill>
                <a:srgbClr val="F7CA49"/>
              </a:solidFill>
              <a:latin typeface="Lato"/>
              <a:ea typeface="Lato"/>
              <a:cs typeface="Lato"/>
              <a:sym typeface="Lato"/>
            </a:endParaRPr>
          </a:p>
          <a:p>
            <a:pPr marL="0" lvl="0" indent="0"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Shape 179"/>
          <p:cNvSpPr txBox="1"/>
          <p:nvPr/>
        </p:nvSpPr>
        <p:spPr>
          <a:xfrm>
            <a:off x="388950" y="612275"/>
            <a:ext cx="8366100" cy="410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A fé em Deus é racional e baseada em evidências.</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É o que Deus quer — não uma fé irracional e cega que pode nos levar a ideias completamente erradas sobre Deus.</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Quando a crise de confiança vier, ouça o seu gentil sussurrar e </a:t>
            </a:r>
            <a:r>
              <a:rPr lang="pt-BR" sz="2800" b="1" i="1">
                <a:solidFill>
                  <a:schemeClr val="lt1"/>
                </a:solidFill>
                <a:latin typeface="Lato"/>
                <a:ea typeface="Lato"/>
                <a:cs typeface="Lato"/>
                <a:sym typeface="Lato"/>
              </a:rPr>
              <a:t>sempre faça o que Ele disser.</a:t>
            </a:r>
            <a:br>
              <a:rPr lang="pt-BR" sz="2800" b="1" i="1">
                <a:solidFill>
                  <a:srgbClr val="F7CA49"/>
                </a:solidFill>
                <a:latin typeface="Lato"/>
                <a:ea typeface="Lato"/>
                <a:cs typeface="Lato"/>
                <a:sym typeface="Lato"/>
              </a:rPr>
            </a:br>
            <a:endParaRPr sz="2800" b="1" i="1">
              <a:solidFill>
                <a:srgbClr val="F7CA49"/>
              </a:solidFill>
              <a:latin typeface="Lato"/>
              <a:ea typeface="Lato"/>
              <a:cs typeface="Lato"/>
              <a:sym typeface="Lato"/>
            </a:endParaRPr>
          </a:p>
          <a:p>
            <a:pPr marL="0" lvl="0" indent="0"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Shape 184"/>
          <p:cNvSpPr txBox="1"/>
          <p:nvPr/>
        </p:nvSpPr>
        <p:spPr>
          <a:xfrm>
            <a:off x="649525" y="592825"/>
            <a:ext cx="4641300" cy="406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400" b="1" i="1">
                <a:solidFill>
                  <a:srgbClr val="F7CA49"/>
                </a:solidFill>
                <a:latin typeface="Lato"/>
                <a:ea typeface="Lato"/>
                <a:cs typeface="Lato"/>
                <a:sym typeface="Lato"/>
              </a:rPr>
              <a:t>É por isso que Jesus veio pessoalmente mostrar que</a:t>
            </a:r>
            <a:endParaRPr sz="2400" b="1" i="1">
              <a:solidFill>
                <a:srgbClr val="F7CA49"/>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r>
              <a:rPr lang="pt-BR" sz="2400" b="1" i="1">
                <a:solidFill>
                  <a:srgbClr val="F7CA49"/>
                </a:solidFill>
                <a:latin typeface="Lato"/>
                <a:ea typeface="Lato"/>
                <a:cs typeface="Lato"/>
                <a:sym typeface="Lato"/>
              </a:rPr>
              <a:t>Deus pode ser completamente confiável.  </a:t>
            </a:r>
            <a:r>
              <a:rPr lang="pt-BR" sz="2400" b="1" i="1">
                <a:solidFill>
                  <a:schemeClr val="lt1"/>
                </a:solidFill>
                <a:latin typeface="Lato"/>
                <a:ea typeface="Lato"/>
                <a:cs typeface="Lato"/>
                <a:sym typeface="Lato"/>
              </a:rPr>
              <a:t>Não há dúvida!</a:t>
            </a:r>
            <a:r>
              <a:rPr lang="pt-BR" sz="2400" b="1" i="1">
                <a:solidFill>
                  <a:srgbClr val="F7CA49"/>
                </a:solidFill>
                <a:latin typeface="Lato"/>
                <a:ea typeface="Lato"/>
                <a:cs typeface="Lato"/>
                <a:sym typeface="Lato"/>
              </a:rPr>
              <a:t> </a:t>
            </a:r>
            <a:endParaRPr sz="2400" b="1" i="1">
              <a:solidFill>
                <a:srgbClr val="F7CA49"/>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endParaRPr sz="2400" b="1" i="1">
              <a:solidFill>
                <a:srgbClr val="F7CA49"/>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r>
              <a:rPr lang="pt-BR" sz="2400" b="1" i="1">
                <a:solidFill>
                  <a:srgbClr val="F7CA49"/>
                </a:solidFill>
                <a:latin typeface="Lato"/>
                <a:ea typeface="Lato"/>
                <a:cs typeface="Lato"/>
                <a:sym typeface="Lato"/>
              </a:rPr>
              <a:t>Mas, devemos descobrir por </a:t>
            </a:r>
            <a:r>
              <a:rPr lang="pt-BR" sz="2400" b="1" i="1">
                <a:solidFill>
                  <a:schemeClr val="lt1"/>
                </a:solidFill>
                <a:latin typeface="Lato"/>
                <a:ea typeface="Lato"/>
                <a:cs typeface="Lato"/>
                <a:sym typeface="Lato"/>
              </a:rPr>
              <a:t>experiência própria</a:t>
            </a:r>
            <a:r>
              <a:rPr lang="pt-BR" sz="2400" b="1" i="1">
                <a:solidFill>
                  <a:srgbClr val="F7CA49"/>
                </a:solidFill>
                <a:latin typeface="Lato"/>
                <a:ea typeface="Lato"/>
                <a:cs typeface="Lato"/>
                <a:sym typeface="Lato"/>
              </a:rPr>
              <a:t>, que podemos nos colocar em Suas mãos sem dúvidas e sem reservas. </a:t>
            </a:r>
            <a:endParaRPr sz="2400" b="1" i="1">
              <a:solidFill>
                <a:srgbClr val="F7CA49"/>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r>
              <a:rPr lang="pt-BR" sz="2400" b="1" i="1">
                <a:solidFill>
                  <a:schemeClr val="lt1"/>
                </a:solidFill>
                <a:latin typeface="Lato"/>
                <a:ea typeface="Lato"/>
                <a:cs typeface="Lato"/>
                <a:sym typeface="Lato"/>
              </a:rPr>
              <a:t>É tudo uma questão de confiança.</a:t>
            </a:r>
            <a:br>
              <a:rPr lang="pt-BR" sz="2400" b="1" i="1">
                <a:solidFill>
                  <a:srgbClr val="F7CA49"/>
                </a:solidFill>
                <a:latin typeface="Lato"/>
                <a:ea typeface="Lato"/>
                <a:cs typeface="Lato"/>
                <a:sym typeface="Lato"/>
              </a:rPr>
            </a:br>
            <a:endParaRPr sz="2400" b="1" i="1">
              <a:solidFill>
                <a:srgbClr val="F7CA49"/>
              </a:solidFill>
              <a:latin typeface="Lato"/>
              <a:ea typeface="Lato"/>
              <a:cs typeface="Lato"/>
              <a:sym typeface="Lato"/>
            </a:endParaRPr>
          </a:p>
        </p:txBody>
      </p:sp>
      <p:pic>
        <p:nvPicPr>
          <p:cNvPr id="185" name="Shape 185"/>
          <p:cNvPicPr preferRelativeResize="0"/>
          <p:nvPr/>
        </p:nvPicPr>
        <p:blipFill>
          <a:blip r:embed="rId4">
            <a:alphaModFix/>
          </a:blip>
          <a:stretch>
            <a:fillRect/>
          </a:stretch>
        </p:blipFill>
        <p:spPr>
          <a:xfrm>
            <a:off x="5122100" y="478750"/>
            <a:ext cx="3548375" cy="42922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Shape 190"/>
          <p:cNvSpPr txBox="1"/>
          <p:nvPr/>
        </p:nvSpPr>
        <p:spPr>
          <a:xfrm>
            <a:off x="3908475" y="1377037"/>
            <a:ext cx="4433400" cy="244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4800" b="1" i="1">
                <a:solidFill>
                  <a:srgbClr val="F7CA49"/>
                </a:solidFill>
                <a:latin typeface="Lato"/>
                <a:ea typeface="Lato"/>
                <a:cs typeface="Lato"/>
                <a:sym typeface="Lato"/>
              </a:rPr>
              <a:t>Concluímos com estas citações de Ellen White </a:t>
            </a:r>
            <a:br>
              <a:rPr lang="pt-BR" sz="4800" b="1" i="1">
                <a:solidFill>
                  <a:srgbClr val="F7CA49"/>
                </a:solidFill>
                <a:latin typeface="Lato"/>
                <a:ea typeface="Lato"/>
                <a:cs typeface="Lato"/>
                <a:sym typeface="Lato"/>
              </a:rPr>
            </a:br>
            <a:endParaRPr/>
          </a:p>
        </p:txBody>
      </p:sp>
      <p:pic>
        <p:nvPicPr>
          <p:cNvPr id="191" name="Shape 191"/>
          <p:cNvPicPr preferRelativeResize="0"/>
          <p:nvPr/>
        </p:nvPicPr>
        <p:blipFill>
          <a:blip r:embed="rId4">
            <a:alphaModFix/>
          </a:blip>
          <a:stretch>
            <a:fillRect/>
          </a:stretch>
        </p:blipFill>
        <p:spPr>
          <a:xfrm>
            <a:off x="802125" y="1323562"/>
            <a:ext cx="3155901" cy="2496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Shape 196"/>
          <p:cNvSpPr txBox="1"/>
          <p:nvPr/>
        </p:nvSpPr>
        <p:spPr>
          <a:xfrm>
            <a:off x="632400" y="1432800"/>
            <a:ext cx="7879200" cy="21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600" b="1">
                <a:solidFill>
                  <a:schemeClr val="lt1"/>
                </a:solidFill>
                <a:latin typeface="Lato"/>
                <a:ea typeface="Lato"/>
                <a:cs typeface="Lato"/>
                <a:sym typeface="Lato"/>
              </a:rPr>
              <a:t>Devemos ser leais e fidedignos súditos do reino de Cristo, para que os que são sábios segundo o mundo tenham uma verdadeira representação das riquezas, da bondade, da misericórdia, da delicadeza e da cortesia dos cidadãos do reino de Deus.</a:t>
            </a:r>
            <a:endParaRPr sz="2600" b="1">
              <a:solidFill>
                <a:schemeClr val="lt1"/>
              </a:solidFill>
            </a:endParaRPr>
          </a:p>
        </p:txBody>
      </p:sp>
      <p:grpSp>
        <p:nvGrpSpPr>
          <p:cNvPr id="197" name="Shape 197"/>
          <p:cNvGrpSpPr/>
          <p:nvPr/>
        </p:nvGrpSpPr>
        <p:grpSpPr>
          <a:xfrm>
            <a:off x="1583413" y="202646"/>
            <a:ext cx="5977175" cy="1510253"/>
            <a:chOff x="1586550" y="206571"/>
            <a:chExt cx="5977175" cy="1510253"/>
          </a:xfrm>
        </p:grpSpPr>
        <p:cxnSp>
          <p:nvCxnSpPr>
            <p:cNvPr id="198" name="Shape 198"/>
            <p:cNvCxnSpPr/>
            <p:nvPr/>
          </p:nvCxnSpPr>
          <p:spPr>
            <a:xfrm>
              <a:off x="1586550" y="821775"/>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199" name="Shape 199"/>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200" name="Shape 20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01" name="Shape 201"/>
          <p:cNvSpPr/>
          <p:nvPr/>
        </p:nvSpPr>
        <p:spPr>
          <a:xfrm>
            <a:off x="1580250" y="3740675"/>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Fundamentos da Educação Cristã, pág 514</a:t>
            </a:r>
            <a:endParaRPr sz="2400" b="1" i="1">
              <a:solidFill>
                <a:srgbClr val="0F0E38"/>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Shape 206"/>
          <p:cNvSpPr txBox="1"/>
          <p:nvPr/>
        </p:nvSpPr>
        <p:spPr>
          <a:xfrm>
            <a:off x="550950" y="1486375"/>
            <a:ext cx="8042100" cy="20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A fidedignidade em sua posição e vocação, a boa vontade de negar-se com a fidelidade de levar benefício a outros, trará paz de</a:t>
            </a:r>
            <a:endParaRPr sz="30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espírito e o favor de Deus.</a:t>
            </a:r>
            <a:endParaRPr sz="3000" b="1">
              <a:solidFill>
                <a:schemeClr val="lt1"/>
              </a:solidFill>
            </a:endParaRPr>
          </a:p>
        </p:txBody>
      </p:sp>
      <p:grpSp>
        <p:nvGrpSpPr>
          <p:cNvPr id="207" name="Shape 207"/>
          <p:cNvGrpSpPr/>
          <p:nvPr/>
        </p:nvGrpSpPr>
        <p:grpSpPr>
          <a:xfrm>
            <a:off x="1580275" y="125146"/>
            <a:ext cx="5983450" cy="1510253"/>
            <a:chOff x="1580275" y="206571"/>
            <a:chExt cx="5983450" cy="1510253"/>
          </a:xfrm>
        </p:grpSpPr>
        <p:cxnSp>
          <p:nvCxnSpPr>
            <p:cNvPr id="208" name="Shape 208"/>
            <p:cNvCxnSpPr/>
            <p:nvPr/>
          </p:nvCxnSpPr>
          <p:spPr>
            <a:xfrm>
              <a:off x="1580275" y="957050"/>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209" name="Shape 209"/>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210" name="Shape 21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11" name="Shape 211"/>
          <p:cNvSpPr/>
          <p:nvPr/>
        </p:nvSpPr>
        <p:spPr>
          <a:xfrm>
            <a:off x="1580250" y="3649050"/>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Testemunhos para a Igreja, vol 4, pág. 353</a:t>
            </a:r>
            <a:endParaRPr sz="2400" b="1" i="1">
              <a:solidFill>
                <a:srgbClr val="0F0E38"/>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Shape 216"/>
          <p:cNvSpPr txBox="1"/>
          <p:nvPr/>
        </p:nvSpPr>
        <p:spPr>
          <a:xfrm>
            <a:off x="550950" y="1486375"/>
            <a:ext cx="8042100" cy="20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Aqueles que foram colocados em posições de confiança, passarão por diferentes testes, que provarão sua lealdade e fidelidade</a:t>
            </a:r>
            <a:endParaRPr sz="30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por meio de suas ações.</a:t>
            </a:r>
            <a:endParaRPr sz="3000" b="1">
              <a:solidFill>
                <a:schemeClr val="lt1"/>
              </a:solidFill>
            </a:endParaRPr>
          </a:p>
        </p:txBody>
      </p:sp>
      <p:grpSp>
        <p:nvGrpSpPr>
          <p:cNvPr id="217" name="Shape 217"/>
          <p:cNvGrpSpPr/>
          <p:nvPr/>
        </p:nvGrpSpPr>
        <p:grpSpPr>
          <a:xfrm>
            <a:off x="1580275" y="125146"/>
            <a:ext cx="5983450" cy="1510253"/>
            <a:chOff x="1580275" y="206571"/>
            <a:chExt cx="5983450" cy="1510253"/>
          </a:xfrm>
        </p:grpSpPr>
        <p:cxnSp>
          <p:nvCxnSpPr>
            <p:cNvPr id="218" name="Shape 218"/>
            <p:cNvCxnSpPr/>
            <p:nvPr/>
          </p:nvCxnSpPr>
          <p:spPr>
            <a:xfrm>
              <a:off x="1580275" y="957050"/>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219" name="Shape 219"/>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220" name="Shape 22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21" name="Shape 221"/>
          <p:cNvSpPr/>
          <p:nvPr/>
        </p:nvSpPr>
        <p:spPr>
          <a:xfrm>
            <a:off x="1580250" y="3649050"/>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Sinais dos Tempos, 5 de maio de 1888</a:t>
            </a:r>
            <a:endParaRPr sz="2400" b="1" i="1">
              <a:solidFill>
                <a:srgbClr val="0F0E38"/>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Shape 226"/>
          <p:cNvSpPr/>
          <p:nvPr/>
        </p:nvSpPr>
        <p:spPr>
          <a:xfrm>
            <a:off x="852600" y="851575"/>
            <a:ext cx="7438800" cy="2791800"/>
          </a:xfrm>
          <a:prstGeom prst="wedgeRectCallout">
            <a:avLst>
              <a:gd name="adj1" fmla="val -20833"/>
              <a:gd name="adj2" fmla="val 62500"/>
            </a:avLst>
          </a:prstGeom>
          <a:solidFill>
            <a:srgbClr val="F7CA49"/>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endParaRPr sz="3000" b="1">
              <a:solidFill>
                <a:srgbClr val="0F0E38"/>
              </a:solidFill>
              <a:latin typeface="Lato"/>
              <a:ea typeface="Lato"/>
              <a:cs typeface="Lato"/>
              <a:sym typeface="Lato"/>
            </a:endParaRPr>
          </a:p>
        </p:txBody>
      </p:sp>
      <p:sp>
        <p:nvSpPr>
          <p:cNvPr id="227" name="Shape 227"/>
          <p:cNvSpPr txBox="1"/>
          <p:nvPr/>
        </p:nvSpPr>
        <p:spPr>
          <a:xfrm>
            <a:off x="744400" y="3986650"/>
            <a:ext cx="7217400" cy="36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pt-BR" sz="1600">
                <a:solidFill>
                  <a:schemeClr val="lt1"/>
                </a:solidFill>
                <a:latin typeface="Autour One"/>
                <a:ea typeface="Autour One"/>
                <a:cs typeface="Autour One"/>
                <a:sym typeface="Autour One"/>
              </a:rPr>
              <a:t>(Manuscript Releases Volume Seventeen [Nos.1236-1300])</a:t>
            </a:r>
            <a:endParaRPr sz="1600">
              <a:solidFill>
                <a:schemeClr val="lt1"/>
              </a:solidFill>
              <a:latin typeface="Autour One"/>
              <a:ea typeface="Autour One"/>
              <a:cs typeface="Autour One"/>
              <a:sym typeface="Autour One"/>
            </a:endParaRPr>
          </a:p>
        </p:txBody>
      </p:sp>
      <p:sp>
        <p:nvSpPr>
          <p:cNvPr id="228" name="Shape 228"/>
          <p:cNvSpPr txBox="1"/>
          <p:nvPr/>
        </p:nvSpPr>
        <p:spPr>
          <a:xfrm>
            <a:off x="963300" y="906625"/>
            <a:ext cx="7217400" cy="2591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pt-BR" sz="4200" b="1" i="1">
                <a:latin typeface="Lato"/>
                <a:ea typeface="Lato"/>
                <a:cs typeface="Lato"/>
                <a:sym typeface="Lato"/>
              </a:rPr>
              <a:t>“Deus é verdadeiro. Deus é confiável. Ele se comunica ao homem, e se move no coração humano.” </a:t>
            </a:r>
            <a:endParaRPr sz="4200" b="1" i="1">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Shape 233"/>
          <p:cNvSpPr txBox="1"/>
          <p:nvPr/>
        </p:nvSpPr>
        <p:spPr>
          <a:xfrm>
            <a:off x="506250" y="755050"/>
            <a:ext cx="3262200" cy="35487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Clr>
                <a:schemeClr val="dk1"/>
              </a:buClr>
              <a:buSzPts val="1100"/>
              <a:buFont typeface="Arial"/>
              <a:buNone/>
            </a:pPr>
            <a:r>
              <a:rPr lang="pt-BR" sz="2000">
                <a:solidFill>
                  <a:srgbClr val="F7CA49"/>
                </a:solidFill>
                <a:latin typeface="Autour One"/>
                <a:ea typeface="Autour One"/>
                <a:cs typeface="Autour One"/>
                <a:sym typeface="Autour One"/>
              </a:rPr>
              <a:t>Sonda-me, ó Deus, e conhece o meu coração; prova-me, e conhece os meus pensamentos.</a:t>
            </a:r>
            <a:endParaRPr sz="2000">
              <a:solidFill>
                <a:srgbClr val="F7CA49"/>
              </a:solidFill>
              <a:latin typeface="Autour One"/>
              <a:ea typeface="Autour One"/>
              <a:cs typeface="Autour One"/>
              <a:sym typeface="Autour One"/>
            </a:endParaRPr>
          </a:p>
          <a:p>
            <a:pPr marL="0" lvl="0" indent="0" algn="r" rtl="0">
              <a:spcBef>
                <a:spcPts val="0"/>
              </a:spcBef>
              <a:spcAft>
                <a:spcPts val="0"/>
              </a:spcAft>
              <a:buClr>
                <a:schemeClr val="dk1"/>
              </a:buClr>
              <a:buSzPts val="1100"/>
              <a:buFont typeface="Arial"/>
              <a:buNone/>
            </a:pPr>
            <a:r>
              <a:rPr lang="pt-BR" sz="2000">
                <a:solidFill>
                  <a:srgbClr val="F7CA49"/>
                </a:solidFill>
                <a:latin typeface="Autour One"/>
                <a:ea typeface="Autour One"/>
                <a:cs typeface="Autour One"/>
                <a:sym typeface="Autour One"/>
              </a:rPr>
              <a:t>E vê se há em mim algum caminho mau, e guia-me pelo caminho eterno.</a:t>
            </a:r>
            <a:br>
              <a:rPr lang="pt-BR" sz="2000">
                <a:solidFill>
                  <a:srgbClr val="F7CA49"/>
                </a:solidFill>
                <a:latin typeface="Autour One"/>
                <a:ea typeface="Autour One"/>
                <a:cs typeface="Autour One"/>
                <a:sym typeface="Autour One"/>
              </a:rPr>
            </a:br>
            <a:r>
              <a:rPr lang="pt-BR">
                <a:solidFill>
                  <a:schemeClr val="lt1"/>
                </a:solidFill>
                <a:latin typeface="Autour One"/>
                <a:ea typeface="Autour One"/>
                <a:cs typeface="Autour One"/>
                <a:sym typeface="Autour One"/>
              </a:rPr>
              <a:t>(Salmos 139:23, 24).</a:t>
            </a:r>
            <a:endParaRPr>
              <a:solidFill>
                <a:schemeClr val="lt1"/>
              </a:solidFill>
              <a:latin typeface="Lato"/>
              <a:ea typeface="Lato"/>
              <a:cs typeface="Lato"/>
              <a:sym typeface="Lato"/>
            </a:endParaRPr>
          </a:p>
        </p:txBody>
      </p:sp>
      <p:pic>
        <p:nvPicPr>
          <p:cNvPr id="234" name="Shape 234"/>
          <p:cNvPicPr preferRelativeResize="0"/>
          <p:nvPr/>
        </p:nvPicPr>
        <p:blipFill>
          <a:blip r:embed="rId4">
            <a:alphaModFix/>
          </a:blip>
          <a:stretch>
            <a:fillRect/>
          </a:stretch>
        </p:blipFill>
        <p:spPr>
          <a:xfrm>
            <a:off x="3615200" y="688300"/>
            <a:ext cx="5022548" cy="37669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p:nvPr/>
        </p:nvSpPr>
        <p:spPr>
          <a:xfrm>
            <a:off x="632400" y="1645150"/>
            <a:ext cx="7879200" cy="285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3000" b="1">
                <a:solidFill>
                  <a:srgbClr val="F7CA49"/>
                </a:solidFill>
                <a:latin typeface="Lato"/>
                <a:ea typeface="Lato"/>
                <a:cs typeface="Lato"/>
                <a:sym typeface="Lato"/>
              </a:rPr>
              <a:t>“Não devemos nos considerar somente governantes da Terra, mas poderosos e conscientes administradores: a Terra nos foi confiada. Podemos estragar ou fazer com que funcione bem e de forma sustentável.”</a:t>
            </a:r>
            <a:r>
              <a:rPr lang="pt-BR" sz="3000" b="1">
                <a:solidFill>
                  <a:schemeClr val="lt1"/>
                </a:solidFill>
                <a:latin typeface="Lato"/>
                <a:ea typeface="Lato"/>
                <a:cs typeface="Lato"/>
                <a:sym typeface="Lato"/>
              </a:rPr>
              <a:t> </a:t>
            </a:r>
            <a:r>
              <a:rPr lang="pt-BR" sz="3000" i="1">
                <a:solidFill>
                  <a:schemeClr val="lt1"/>
                </a:solidFill>
                <a:latin typeface="Lato"/>
                <a:ea typeface="Lato"/>
                <a:cs typeface="Lato"/>
                <a:sym typeface="Lato"/>
              </a:rPr>
              <a:t>Kim Stanley Robinson</a:t>
            </a:r>
            <a:endParaRPr sz="3000" b="1"/>
          </a:p>
        </p:txBody>
      </p:sp>
      <p:sp>
        <p:nvSpPr>
          <p:cNvPr id="66" name="Shape 66"/>
          <p:cNvSpPr/>
          <p:nvPr/>
        </p:nvSpPr>
        <p:spPr>
          <a:xfrm>
            <a:off x="2603850" y="506175"/>
            <a:ext cx="3936300" cy="1105500"/>
          </a:xfrm>
          <a:prstGeom prst="horizontalScroll">
            <a:avLst>
              <a:gd name="adj" fmla="val 12500"/>
            </a:avLst>
          </a:prstGeom>
          <a:noFill/>
          <a:ln w="28575" cap="flat" cmpd="sng">
            <a:solidFill>
              <a:srgbClr val="F7CA4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p:nvPr/>
        </p:nvSpPr>
        <p:spPr>
          <a:xfrm>
            <a:off x="3042675" y="663375"/>
            <a:ext cx="3162000" cy="6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600">
                <a:solidFill>
                  <a:srgbClr val="F7CA49"/>
                </a:solidFill>
                <a:latin typeface="Autour One"/>
                <a:ea typeface="Autour One"/>
                <a:cs typeface="Autour One"/>
                <a:sym typeface="Autour One"/>
              </a:rPr>
              <a:t>Citações:</a:t>
            </a:r>
            <a:br>
              <a:rPr lang="pt-BR" sz="3600">
                <a:solidFill>
                  <a:srgbClr val="F7CA49"/>
                </a:solidFill>
                <a:latin typeface="Autour One"/>
                <a:ea typeface="Autour One"/>
                <a:cs typeface="Autour One"/>
                <a:sym typeface="Autour One"/>
              </a:rPr>
            </a:b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p:nvPr/>
        </p:nvSpPr>
        <p:spPr>
          <a:xfrm>
            <a:off x="639700" y="1686575"/>
            <a:ext cx="8065800" cy="293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2400" b="1">
                <a:solidFill>
                  <a:srgbClr val="F7CA49"/>
                </a:solidFill>
                <a:latin typeface="Lato"/>
                <a:ea typeface="Lato"/>
                <a:cs typeface="Lato"/>
                <a:sym typeface="Lato"/>
              </a:rPr>
              <a:t>“Se Deus é o dono, eu serei o gerente. Precisamos adotar a mentalidade de um mordomo para os bens que Ele nos confiou. Um administrador gerencia ativos para o benefício do proprietário. O administrador não tem direito nos ativos que administra. É seu trabalho descobrir o que o dono quer fazer com seus recursos, e realizar sua vontade.”</a:t>
            </a:r>
            <a:r>
              <a:rPr lang="pt-BR" sz="2400" b="1">
                <a:solidFill>
                  <a:schemeClr val="lt1"/>
                </a:solidFill>
                <a:latin typeface="Lato"/>
                <a:ea typeface="Lato"/>
                <a:cs typeface="Lato"/>
                <a:sym typeface="Lato"/>
              </a:rPr>
              <a:t> </a:t>
            </a:r>
            <a:r>
              <a:rPr lang="pt-BR" sz="2400" i="1">
                <a:solidFill>
                  <a:schemeClr val="lt1"/>
                </a:solidFill>
                <a:latin typeface="Lato"/>
                <a:ea typeface="Lato"/>
                <a:cs typeface="Lato"/>
                <a:sym typeface="Lato"/>
              </a:rPr>
              <a:t>Randy Alcorn</a:t>
            </a:r>
            <a:endParaRPr sz="2400" i="1">
              <a:solidFill>
                <a:schemeClr val="lt1"/>
              </a:solidFill>
              <a:latin typeface="Lato"/>
              <a:ea typeface="Lato"/>
              <a:cs typeface="Lato"/>
              <a:sym typeface="Lato"/>
            </a:endParaRPr>
          </a:p>
        </p:txBody>
      </p:sp>
      <p:sp>
        <p:nvSpPr>
          <p:cNvPr id="73" name="Shape 73"/>
          <p:cNvSpPr/>
          <p:nvPr/>
        </p:nvSpPr>
        <p:spPr>
          <a:xfrm>
            <a:off x="2603850" y="506175"/>
            <a:ext cx="3936300" cy="1105500"/>
          </a:xfrm>
          <a:prstGeom prst="horizontalScroll">
            <a:avLst>
              <a:gd name="adj" fmla="val 12500"/>
            </a:avLst>
          </a:prstGeom>
          <a:noFill/>
          <a:ln w="28575" cap="flat" cmpd="sng">
            <a:solidFill>
              <a:srgbClr val="F7CA4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p:nvPr/>
        </p:nvSpPr>
        <p:spPr>
          <a:xfrm>
            <a:off x="3042675" y="663375"/>
            <a:ext cx="3162000" cy="6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600">
                <a:solidFill>
                  <a:srgbClr val="F7CA49"/>
                </a:solidFill>
                <a:latin typeface="Autour One"/>
                <a:ea typeface="Autour One"/>
                <a:cs typeface="Autour One"/>
                <a:sym typeface="Autour One"/>
              </a:rPr>
              <a:t>Citações:</a:t>
            </a:r>
            <a:br>
              <a:rPr lang="pt-BR" sz="3600">
                <a:solidFill>
                  <a:srgbClr val="F7CA49"/>
                </a:solidFill>
                <a:latin typeface="Autour One"/>
                <a:ea typeface="Autour One"/>
                <a:cs typeface="Autour One"/>
                <a:sym typeface="Autour One"/>
              </a:rPr>
            </a:b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p:nvPr/>
        </p:nvSpPr>
        <p:spPr>
          <a:xfrm>
            <a:off x="597525" y="1945275"/>
            <a:ext cx="8052300" cy="13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3600" b="1">
                <a:solidFill>
                  <a:schemeClr val="lt1"/>
                </a:solidFill>
                <a:latin typeface="Lato"/>
                <a:ea typeface="Lato"/>
                <a:cs typeface="Lato"/>
                <a:sym typeface="Lato"/>
              </a:rPr>
              <a:t>➙ </a:t>
            </a:r>
            <a:r>
              <a:rPr lang="pt-BR" sz="3600" b="1">
                <a:solidFill>
                  <a:srgbClr val="F7CA49"/>
                </a:solidFill>
                <a:latin typeface="Lato"/>
                <a:ea typeface="Lato"/>
                <a:cs typeface="Lato"/>
                <a:sym typeface="Lato"/>
              </a:rPr>
              <a:t>“Ser confiável é um elogio maior do que ser amado.”</a:t>
            </a:r>
            <a:r>
              <a:rPr lang="pt-BR" sz="3600" b="1">
                <a:solidFill>
                  <a:schemeClr val="lt1"/>
                </a:solidFill>
                <a:latin typeface="Lato"/>
                <a:ea typeface="Lato"/>
                <a:cs typeface="Lato"/>
                <a:sym typeface="Lato"/>
              </a:rPr>
              <a:t> </a:t>
            </a:r>
            <a:r>
              <a:rPr lang="pt-BR" sz="3600" i="1">
                <a:solidFill>
                  <a:schemeClr val="lt1"/>
                </a:solidFill>
                <a:latin typeface="Lato"/>
                <a:ea typeface="Lato"/>
                <a:cs typeface="Lato"/>
                <a:sym typeface="Lato"/>
              </a:rPr>
              <a:t>George Macdonald</a:t>
            </a:r>
            <a:endParaRPr sz="3600" i="1">
              <a:solidFill>
                <a:schemeClr val="lt1"/>
              </a:solidFill>
              <a:latin typeface="Lato"/>
              <a:ea typeface="Lato"/>
              <a:cs typeface="Lato"/>
              <a:sym typeface="Lato"/>
            </a:endParaRPr>
          </a:p>
        </p:txBody>
      </p:sp>
      <p:sp>
        <p:nvSpPr>
          <p:cNvPr id="80" name="Shape 80"/>
          <p:cNvSpPr/>
          <p:nvPr/>
        </p:nvSpPr>
        <p:spPr>
          <a:xfrm>
            <a:off x="2603850" y="506175"/>
            <a:ext cx="3936300" cy="1105500"/>
          </a:xfrm>
          <a:prstGeom prst="horizontalScroll">
            <a:avLst>
              <a:gd name="adj" fmla="val 12500"/>
            </a:avLst>
          </a:prstGeom>
          <a:noFill/>
          <a:ln w="28575" cap="flat" cmpd="sng">
            <a:solidFill>
              <a:srgbClr val="F7CA4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txBox="1"/>
          <p:nvPr/>
        </p:nvSpPr>
        <p:spPr>
          <a:xfrm>
            <a:off x="3042675" y="663375"/>
            <a:ext cx="3162000" cy="6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600">
                <a:solidFill>
                  <a:srgbClr val="F7CA49"/>
                </a:solidFill>
                <a:latin typeface="Autour One"/>
                <a:ea typeface="Autour One"/>
                <a:cs typeface="Autour One"/>
                <a:sym typeface="Autour One"/>
              </a:rPr>
              <a:t>Citações:</a:t>
            </a:r>
            <a:br>
              <a:rPr lang="pt-BR" sz="3600">
                <a:solidFill>
                  <a:srgbClr val="F7CA49"/>
                </a:solidFill>
                <a:latin typeface="Autour One"/>
                <a:ea typeface="Autour One"/>
                <a:cs typeface="Autour One"/>
                <a:sym typeface="Autour One"/>
              </a:rPr>
            </a:b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Shape 86"/>
          <p:cNvSpPr txBox="1"/>
          <p:nvPr/>
        </p:nvSpPr>
        <p:spPr>
          <a:xfrm>
            <a:off x="632400" y="1810625"/>
            <a:ext cx="8065800" cy="253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3000" b="1">
                <a:solidFill>
                  <a:srgbClr val="F7CA49"/>
                </a:solidFill>
                <a:latin typeface="Lato"/>
                <a:ea typeface="Lato"/>
                <a:cs typeface="Lato"/>
                <a:sym typeface="Lato"/>
              </a:rPr>
              <a:t>“A fé não é um tiro irresponsável no escuro. É uma confiança responsável em Deus, que</a:t>
            </a:r>
            <a:br>
              <a:rPr lang="pt-BR" sz="3000" b="1">
                <a:solidFill>
                  <a:srgbClr val="F7CA49"/>
                </a:solidFill>
                <a:latin typeface="Lato"/>
                <a:ea typeface="Lato"/>
                <a:cs typeface="Lato"/>
                <a:sym typeface="Lato"/>
              </a:rPr>
            </a:br>
            <a:r>
              <a:rPr lang="pt-BR" sz="3000" b="1">
                <a:solidFill>
                  <a:srgbClr val="F7CA49"/>
                </a:solidFill>
                <a:latin typeface="Lato"/>
                <a:ea typeface="Lato"/>
                <a:cs typeface="Lato"/>
                <a:sym typeface="Lato"/>
              </a:rPr>
              <a:t>conhece os desejos do coração, sabe sobre os sonhos e objetivos que possuímos. E quer nos guiar no caminho certo.”</a:t>
            </a:r>
            <a:r>
              <a:rPr lang="pt-BR" sz="3000" b="1">
                <a:solidFill>
                  <a:schemeClr val="lt1"/>
                </a:solidFill>
                <a:latin typeface="Lato"/>
                <a:ea typeface="Lato"/>
                <a:cs typeface="Lato"/>
                <a:sym typeface="Lato"/>
              </a:rPr>
              <a:t> </a:t>
            </a:r>
            <a:r>
              <a:rPr lang="pt-BR" sz="3000" i="1">
                <a:solidFill>
                  <a:schemeClr val="lt1"/>
                </a:solidFill>
                <a:latin typeface="Lato"/>
                <a:ea typeface="Lato"/>
                <a:cs typeface="Lato"/>
                <a:sym typeface="Lato"/>
              </a:rPr>
              <a:t>Robert Schuller</a:t>
            </a:r>
            <a:endParaRPr sz="3000" i="1">
              <a:solidFill>
                <a:schemeClr val="lt1"/>
              </a:solidFill>
              <a:latin typeface="Lato"/>
              <a:ea typeface="Lato"/>
              <a:cs typeface="Lato"/>
              <a:sym typeface="Lato"/>
            </a:endParaRPr>
          </a:p>
        </p:txBody>
      </p:sp>
      <p:sp>
        <p:nvSpPr>
          <p:cNvPr id="87" name="Shape 87"/>
          <p:cNvSpPr/>
          <p:nvPr/>
        </p:nvSpPr>
        <p:spPr>
          <a:xfrm>
            <a:off x="2603850" y="506175"/>
            <a:ext cx="3936300" cy="1105500"/>
          </a:xfrm>
          <a:prstGeom prst="horizontalScroll">
            <a:avLst>
              <a:gd name="adj" fmla="val 12500"/>
            </a:avLst>
          </a:prstGeom>
          <a:noFill/>
          <a:ln w="28575" cap="flat" cmpd="sng">
            <a:solidFill>
              <a:srgbClr val="F7CA4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txBox="1"/>
          <p:nvPr/>
        </p:nvSpPr>
        <p:spPr>
          <a:xfrm>
            <a:off x="3042675" y="663375"/>
            <a:ext cx="3162000" cy="6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600">
                <a:solidFill>
                  <a:srgbClr val="F7CA49"/>
                </a:solidFill>
                <a:latin typeface="Autour One"/>
                <a:ea typeface="Autour One"/>
                <a:cs typeface="Autour One"/>
                <a:sym typeface="Autour One"/>
              </a:rPr>
              <a:t>Citações:</a:t>
            </a:r>
            <a:br>
              <a:rPr lang="pt-BR" sz="3600">
                <a:solidFill>
                  <a:srgbClr val="F7CA49"/>
                </a:solidFill>
                <a:latin typeface="Autour One"/>
                <a:ea typeface="Autour One"/>
                <a:cs typeface="Autour One"/>
                <a:sym typeface="Autour One"/>
              </a:rPr>
            </a:b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Shape 93"/>
          <p:cNvPicPr preferRelativeResize="0"/>
          <p:nvPr/>
        </p:nvPicPr>
        <p:blipFill>
          <a:blip r:embed="rId4">
            <a:alphaModFix/>
          </a:blip>
          <a:stretch>
            <a:fillRect/>
          </a:stretch>
        </p:blipFill>
        <p:spPr>
          <a:xfrm>
            <a:off x="202750" y="322100"/>
            <a:ext cx="4499300" cy="4499300"/>
          </a:xfrm>
          <a:prstGeom prst="rect">
            <a:avLst/>
          </a:prstGeom>
          <a:noFill/>
          <a:ln>
            <a:noFill/>
          </a:ln>
        </p:spPr>
      </p:pic>
      <p:sp>
        <p:nvSpPr>
          <p:cNvPr id="94" name="Shape 94"/>
          <p:cNvSpPr txBox="1"/>
          <p:nvPr/>
        </p:nvSpPr>
        <p:spPr>
          <a:xfrm>
            <a:off x="3425550" y="755800"/>
            <a:ext cx="5038800" cy="380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A marca, ou o sinal de um mordomo cristão, é um reflexo do amor de Cristo mediante seu relacionamento com Ele. Quando vivemos e praticamos os traços de caráter de Jesus, revelamos nossa marca. Nossa marca é Sua marca; nossa identidade está associada a Dele (1 Coríntios 6:17).</a:t>
            </a:r>
            <a:endParaRPr sz="2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Shape 99"/>
          <p:cNvSpPr txBox="1"/>
          <p:nvPr/>
        </p:nvSpPr>
        <p:spPr>
          <a:xfrm>
            <a:off x="527100" y="1423200"/>
            <a:ext cx="8089800" cy="326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Qual é a qualificação essencial para um mordomo?</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Como a confiança é demonstrada?</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De que maneiras, a confiança resume o nosso relacionamento com Deus?</a:t>
            </a:r>
            <a:br>
              <a:rPr lang="pt-BR" sz="2800" b="1" i="1">
                <a:solidFill>
                  <a:srgbClr val="F7CA49"/>
                </a:solidFill>
                <a:latin typeface="Lato"/>
                <a:ea typeface="Lato"/>
                <a:cs typeface="Lato"/>
                <a:sym typeface="Lato"/>
              </a:rPr>
            </a:br>
            <a:br>
              <a:rPr lang="pt-BR" sz="1200" b="1" i="1">
                <a:solidFill>
                  <a:srgbClr val="F7CA49"/>
                </a:solidFill>
                <a:latin typeface="Lato"/>
                <a:ea typeface="Lato"/>
                <a:cs typeface="Lato"/>
                <a:sym typeface="Lato"/>
              </a:rPr>
            </a:br>
            <a:r>
              <a:rPr lang="pt-BR" sz="2800" b="1" i="1">
                <a:solidFill>
                  <a:schemeClr val="lt1"/>
                </a:solidFill>
                <a:latin typeface="Lato"/>
                <a:ea typeface="Lato"/>
                <a:cs typeface="Lato"/>
                <a:sym typeface="Lato"/>
              </a:rPr>
              <a:t>➙</a:t>
            </a:r>
            <a:r>
              <a:rPr lang="pt-BR" sz="2800" b="1" i="1">
                <a:solidFill>
                  <a:srgbClr val="F7CA49"/>
                </a:solidFill>
                <a:latin typeface="Lato"/>
                <a:ea typeface="Lato"/>
                <a:cs typeface="Lato"/>
                <a:sym typeface="Lato"/>
              </a:rPr>
              <a:t> Como escolhemos em quem podemos confiar?</a:t>
            </a:r>
            <a:endParaRPr sz="2800" b="1" i="1">
              <a:solidFill>
                <a:srgbClr val="F7CA49"/>
              </a:solidFill>
              <a:latin typeface="Lato"/>
              <a:ea typeface="Lato"/>
              <a:cs typeface="Lato"/>
              <a:sym typeface="Lato"/>
            </a:endParaRPr>
          </a:p>
        </p:txBody>
      </p:sp>
      <p:sp>
        <p:nvSpPr>
          <p:cNvPr id="100" name="Shape 100"/>
          <p:cNvSpPr/>
          <p:nvPr/>
        </p:nvSpPr>
        <p:spPr>
          <a:xfrm>
            <a:off x="309775" y="578075"/>
            <a:ext cx="5309100" cy="6060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pt-BR" sz="2600" b="1" i="1">
                <a:latin typeface="Lato"/>
                <a:ea typeface="Lato"/>
                <a:cs typeface="Lato"/>
                <a:sym typeface="Lato"/>
              </a:rPr>
              <a:t>Perguntas para refletir (e discutir)</a:t>
            </a:r>
            <a:endParaRPr sz="2600" b="1" i="1">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p:nvPr/>
        </p:nvSpPr>
        <p:spPr>
          <a:xfrm>
            <a:off x="527100" y="1423200"/>
            <a:ext cx="8089800" cy="2235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Se você pedisse que alguém cuidasse de seu filho, por exemplo, o que gostaria de saber sobre essa pessoa?</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Como sabemos que Deus é confiável?</a:t>
            </a:r>
            <a:endParaRPr sz="2800" b="1" i="1">
              <a:solidFill>
                <a:srgbClr val="F7CA49"/>
              </a:solidFill>
              <a:latin typeface="Lato"/>
              <a:ea typeface="Lato"/>
              <a:cs typeface="Lato"/>
              <a:sym typeface="Lato"/>
            </a:endParaRPr>
          </a:p>
        </p:txBody>
      </p:sp>
      <p:sp>
        <p:nvSpPr>
          <p:cNvPr id="106" name="Shape 106"/>
          <p:cNvSpPr/>
          <p:nvPr/>
        </p:nvSpPr>
        <p:spPr>
          <a:xfrm>
            <a:off x="309775" y="578075"/>
            <a:ext cx="5309100" cy="6060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pt-BR" sz="2600" b="1" i="1" dirty="0">
                <a:latin typeface="Lato"/>
                <a:ea typeface="Lato"/>
                <a:cs typeface="Lato"/>
                <a:sym typeface="Lato"/>
              </a:rPr>
              <a:t>Perguntas para refletir</a:t>
            </a:r>
            <a:endParaRPr sz="2600" b="1" i="1" dirty="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Apresentação na tela (16:9)</PresentationFormat>
  <Paragraphs>89</Paragraphs>
  <Slides>30</Slides>
  <Notes>30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30</vt:i4>
      </vt:variant>
    </vt:vector>
  </HeadingPairs>
  <TitlesOfParts>
    <vt:vector size="34" baseType="lpstr">
      <vt:lpstr>Arial</vt:lpstr>
      <vt:lpstr>Lato</vt:lpstr>
      <vt:lpstr>Autour One</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LIÇÃO DA ESCOLA SABATINA 2018 1T</dc:subject>
  <dc:creator>4TONS - Pr. Marcelo Augusto de Carvalho</dc:creator>
  <cp:keywords>www.4tons.com.br</cp:keywords>
  <dc:description>COMÉRCIO PROIBIDO. USO PESSOAL</dc:description>
  <cp:lastModifiedBy>UCB - Marcelo Augusto de Carvalho</cp:lastModifiedBy>
  <cp:revision>2</cp:revision>
  <dcterms:modified xsi:type="dcterms:W3CDTF">2021-08-28T10:57:27Z</dcterms:modified>
  <cp:category>MORDOMIA CRISTÃ</cp:category>
</cp:coreProperties>
</file>