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utour One" panose="020B0604020202020204" charset="0"/>
      <p:regular r:id="rId33"/>
    </p:embeddedFont>
    <p:embeddedFont>
      <p:font typeface="La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Shape 109"/>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Lucas 8:15</a:t>
            </a:r>
            <a:r>
              <a:rPr lang="pt-BR" sz="2800" b="1" i="1">
                <a:solidFill>
                  <a:srgbClr val="F7CA49"/>
                </a:solidFill>
                <a:latin typeface="Lato"/>
                <a:ea typeface="Lato"/>
                <a:cs typeface="Lato"/>
                <a:sym typeface="Lato"/>
              </a:rPr>
              <a:t> é o final da parábola do Semeador, que descreve a semente que cai em uma</a:t>
            </a:r>
            <a:br>
              <a:rPr lang="pt-BR" sz="2800" b="1" i="1">
                <a:solidFill>
                  <a:srgbClr val="F7CA49"/>
                </a:solidFill>
                <a:latin typeface="Lato"/>
                <a:ea typeface="Lato"/>
                <a:cs typeface="Lato"/>
                <a:sym typeface="Lato"/>
              </a:rPr>
            </a:br>
            <a:r>
              <a:rPr lang="pt-BR" sz="2800" b="1" i="1">
                <a:solidFill>
                  <a:srgbClr val="F7CA49"/>
                </a:solidFill>
                <a:latin typeface="Lato"/>
                <a:ea typeface="Lato"/>
                <a:cs typeface="Lato"/>
                <a:sym typeface="Lato"/>
              </a:rPr>
              <a:t>terra boa.</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Hebreus 7: 2-10 </a:t>
            </a:r>
            <a:r>
              <a:rPr lang="pt-BR" sz="2800" b="1" i="1">
                <a:solidFill>
                  <a:srgbClr val="F7CA49"/>
                </a:solidFill>
                <a:latin typeface="Lato"/>
                <a:ea typeface="Lato"/>
                <a:cs typeface="Lato"/>
                <a:sym typeface="Lato"/>
              </a:rPr>
              <a:t>menciona a Abraão pagando o dízimo a Melquisedeque.</a:t>
            </a:r>
            <a:endParaRPr sz="2800" b="1"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Neemias 13 </a:t>
            </a:r>
            <a:r>
              <a:rPr lang="pt-BR" sz="2800" b="1" i="1">
                <a:solidFill>
                  <a:srgbClr val="F7CA49"/>
                </a:solidFill>
                <a:latin typeface="Lato"/>
                <a:ea typeface="Lato"/>
                <a:cs typeface="Lato"/>
                <a:sym typeface="Lato"/>
              </a:rPr>
              <a:t>trata do uso correto do dízimo.</a:t>
            </a:r>
            <a:endParaRPr sz="2800" b="1" i="1">
              <a:solidFill>
                <a:srgbClr val="F7CA49"/>
              </a:solidFill>
              <a:latin typeface="Lato"/>
              <a:ea typeface="Lato"/>
              <a:cs typeface="Lato"/>
              <a:sym typeface="Lato"/>
            </a:endParaRPr>
          </a:p>
        </p:txBody>
      </p:sp>
      <p:sp>
        <p:nvSpPr>
          <p:cNvPr id="110" name="Shape 110"/>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Shape 115"/>
          <p:cNvSpPr/>
          <p:nvPr/>
        </p:nvSpPr>
        <p:spPr>
          <a:xfrm>
            <a:off x="993750" y="1610525"/>
            <a:ext cx="7156500" cy="16737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pt-BR" sz="4800" b="1" dirty="0">
                <a:latin typeface="Autour One"/>
                <a:ea typeface="Autour One"/>
                <a:cs typeface="Autour One"/>
                <a:sym typeface="Autour One"/>
              </a:rPr>
              <a:t> FOCO</a:t>
            </a:r>
            <a:endParaRPr sz="4800" b="1" dirty="0">
              <a:latin typeface="Autour One"/>
              <a:ea typeface="Autour One"/>
              <a:cs typeface="Autour One"/>
              <a:sym typeface="Autour One"/>
            </a:endParaRPr>
          </a:p>
        </p:txBody>
      </p:sp>
      <p:sp>
        <p:nvSpPr>
          <p:cNvPr id="116" name="Shape 116"/>
          <p:cNvSpPr txBox="1"/>
          <p:nvPr/>
        </p:nvSpPr>
        <p:spPr>
          <a:xfrm>
            <a:off x="751650" y="3230625"/>
            <a:ext cx="7640700" cy="120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b="1" i="1">
                <a:solidFill>
                  <a:schemeClr val="lt1"/>
                </a:solidFill>
                <a:latin typeface="Lato"/>
                <a:ea typeface="Lato"/>
                <a:cs typeface="Lato"/>
                <a:sym typeface="Lato"/>
              </a:rPr>
              <a:t>seja “devolver o dízimo honestamente”, o problema é muito mais profundo.</a:t>
            </a:r>
            <a:endParaRPr sz="2800" b="1" i="1">
              <a:solidFill>
                <a:schemeClr val="lt1"/>
              </a:solidFill>
              <a:latin typeface="Lato"/>
              <a:ea typeface="Lato"/>
              <a:cs typeface="Lato"/>
              <a:sym typeface="Lato"/>
            </a:endParaRPr>
          </a:p>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17" name="Shape 117"/>
          <p:cNvSpPr txBox="1"/>
          <p:nvPr/>
        </p:nvSpPr>
        <p:spPr>
          <a:xfrm>
            <a:off x="751650" y="708975"/>
            <a:ext cx="7640700" cy="120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MESMO QUE O</a:t>
            </a:r>
            <a:endParaRPr sz="2800">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p:nvPr/>
        </p:nvSpPr>
        <p:spPr>
          <a:xfrm>
            <a:off x="478800" y="1005450"/>
            <a:ext cx="8186400" cy="313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Você pode devolver o dízimo, e ainda não estar de bem com Deus.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A verdadeira honestidade é agir sinceramente com Deus, fugir da falsidade, não tentar esconder nossas falhas e defeitos, mas sermos abertos com Deus em todos os aspectos de nossa vida.</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Shape 127"/>
          <p:cNvSpPr txBox="1"/>
          <p:nvPr/>
        </p:nvSpPr>
        <p:spPr>
          <a:xfrm>
            <a:off x="478800" y="626875"/>
            <a:ext cx="8186400" cy="411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Ao ler sobre a queda de Lúcifer, descobrimos o quão traiçoeiro é o pecado, e como o fato de acreditar numa mentira pode nos levar a uma posição onde o correto é incorreto e o incorreto é correto. </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Neste processo de autoengano, Lúcifer, chegou a crer em suas próprias mentiras. Para evitar isso, enumeramos </a:t>
            </a:r>
            <a:r>
              <a:rPr lang="pt-BR" sz="2800" b="1" i="1">
                <a:solidFill>
                  <a:schemeClr val="lt1"/>
                </a:solidFill>
                <a:latin typeface="Lato"/>
                <a:ea typeface="Lato"/>
                <a:cs typeface="Lato"/>
                <a:sym typeface="Lato"/>
              </a:rPr>
              <a:t>4 lições</a:t>
            </a:r>
            <a:r>
              <a:rPr lang="pt-BR" sz="2800" b="1" i="1">
                <a:solidFill>
                  <a:srgbClr val="F7CA49"/>
                </a:solidFill>
                <a:latin typeface="Lato"/>
                <a:ea typeface="Lato"/>
                <a:cs typeface="Lato"/>
                <a:sym typeface="Lato"/>
              </a:rPr>
              <a:t> que aprendemos ao sermos honestos com nós mesmos:</a:t>
            </a:r>
            <a:br>
              <a:rPr lang="pt-BR" sz="2800" b="1" i="1">
                <a:solidFill>
                  <a:srgbClr val="F7CA49"/>
                </a:solidFill>
                <a:latin typeface="Lato"/>
                <a:ea typeface="Lato"/>
                <a:cs typeface="Lato"/>
                <a:sym typeface="Lato"/>
              </a:rPr>
            </a:br>
            <a:r>
              <a:rPr lang="pt-BR" sz="2800" b="1" i="1">
                <a:solidFill>
                  <a:srgbClr val="F7CA49"/>
                </a:solidFill>
                <a:latin typeface="Lato"/>
                <a:ea typeface="Lato"/>
                <a:cs typeface="Lato"/>
                <a:sym typeface="Lato"/>
              </a:rPr>
              <a:t> </a:t>
            </a:r>
            <a:br>
              <a:rPr lang="pt-BR" sz="2800" b="1" i="1">
                <a:solidFill>
                  <a:srgbClr val="F7CA49"/>
                </a:solidFill>
                <a:latin typeface="Lato"/>
                <a:ea typeface="Lato"/>
                <a:cs typeface="Lato"/>
                <a:sym typeface="Lato"/>
              </a:rPr>
            </a:br>
            <a:br>
              <a:rPr lang="pt-BR" sz="2800" b="1" i="1">
                <a:solidFill>
                  <a:srgbClr val="F7CA49"/>
                </a:solidFill>
                <a:latin typeface="Lato"/>
                <a:ea typeface="Lato"/>
                <a:cs typeface="Lato"/>
                <a:sym typeface="Lato"/>
              </a:rPr>
            </a:b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800" b="1" i="1">
              <a:solidFill>
                <a:srgbClr val="F7CA49"/>
              </a:solidFill>
              <a:latin typeface="Lato"/>
              <a:ea typeface="Lato"/>
              <a:cs typeface="Lato"/>
              <a:sym typeface="Lato"/>
            </a:endParaRPr>
          </a:p>
          <a:p>
            <a:pPr marL="0" lvl="0" indent="0"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p:nvPr/>
        </p:nvSpPr>
        <p:spPr>
          <a:xfrm>
            <a:off x="622175" y="800850"/>
            <a:ext cx="4865100" cy="354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200" b="1" i="1">
                <a:solidFill>
                  <a:srgbClr val="F7CA49"/>
                </a:solidFill>
                <a:latin typeface="Lato"/>
                <a:ea typeface="Lato"/>
                <a:cs typeface="Lato"/>
                <a:sym typeface="Lato"/>
              </a:rPr>
              <a:t>1.</a:t>
            </a:r>
            <a:r>
              <a:rPr lang="pt-BR" sz="2200" b="1" i="1">
                <a:solidFill>
                  <a:schemeClr val="lt1"/>
                </a:solidFill>
                <a:latin typeface="Lato"/>
                <a:ea typeface="Lato"/>
                <a:cs typeface="Lato"/>
                <a:sym typeface="Lato"/>
              </a:rPr>
              <a:t> É importante buscar sempre dizer a verdade, ser correto e honesto. </a:t>
            </a:r>
            <a:endParaRPr sz="2200" b="1"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br>
              <a:rPr lang="pt-BR" sz="1200" b="1" i="1">
                <a:solidFill>
                  <a:schemeClr val="lt1"/>
                </a:solidFill>
                <a:latin typeface="Lato"/>
                <a:ea typeface="Lato"/>
                <a:cs typeface="Lato"/>
                <a:sym typeface="Lato"/>
              </a:rPr>
            </a:br>
            <a:r>
              <a:rPr lang="pt-BR" sz="2200" b="1" i="1">
                <a:solidFill>
                  <a:srgbClr val="F7CA49"/>
                </a:solidFill>
                <a:latin typeface="Lato"/>
                <a:ea typeface="Lato"/>
                <a:cs typeface="Lato"/>
                <a:sym typeface="Lato"/>
              </a:rPr>
              <a:t>2. </a:t>
            </a:r>
            <a:r>
              <a:rPr lang="pt-BR" sz="2200" b="1" i="1">
                <a:solidFill>
                  <a:schemeClr val="lt1"/>
                </a:solidFill>
                <a:latin typeface="Lato"/>
                <a:ea typeface="Lato"/>
                <a:cs typeface="Lato"/>
                <a:sym typeface="Lato"/>
              </a:rPr>
              <a:t>Reconhecer nossa necessidade de mudança, cura e transformação que só Deus pode nos dar. </a:t>
            </a:r>
            <a:endParaRPr sz="22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br>
              <a:rPr lang="pt-BR" sz="1200" b="1" i="1">
                <a:solidFill>
                  <a:schemeClr val="lt1"/>
                </a:solidFill>
                <a:latin typeface="Lato"/>
                <a:ea typeface="Lato"/>
                <a:cs typeface="Lato"/>
                <a:sym typeface="Lato"/>
              </a:rPr>
            </a:br>
            <a:r>
              <a:rPr lang="pt-BR" sz="2200" b="1" i="1">
                <a:solidFill>
                  <a:srgbClr val="F7CA49"/>
                </a:solidFill>
                <a:latin typeface="Lato"/>
                <a:ea typeface="Lato"/>
                <a:cs typeface="Lato"/>
                <a:sym typeface="Lato"/>
              </a:rPr>
              <a:t>3. </a:t>
            </a:r>
            <a:r>
              <a:rPr lang="pt-BR" sz="2200" b="1" i="1">
                <a:solidFill>
                  <a:schemeClr val="lt1"/>
                </a:solidFill>
                <a:latin typeface="Lato"/>
                <a:ea typeface="Lato"/>
                <a:cs typeface="Lato"/>
                <a:sym typeface="Lato"/>
              </a:rPr>
              <a:t>Aceitar a oferta de perdão e reavivamento divinos e, diariamente, buscar ser mais semelhantes a Jesus. </a:t>
            </a:r>
            <a:br>
              <a:rPr lang="pt-BR" sz="2200" b="1" i="1">
                <a:solidFill>
                  <a:schemeClr val="lt1"/>
                </a:solidFill>
                <a:latin typeface="Lato"/>
                <a:ea typeface="Lato"/>
                <a:cs typeface="Lato"/>
                <a:sym typeface="Lato"/>
              </a:rPr>
            </a:br>
            <a:endParaRPr sz="2200" b="1"/>
          </a:p>
        </p:txBody>
      </p:sp>
      <p:pic>
        <p:nvPicPr>
          <p:cNvPr id="133" name="Shape 133"/>
          <p:cNvPicPr preferRelativeResize="0"/>
          <p:nvPr/>
        </p:nvPicPr>
        <p:blipFill>
          <a:blip r:embed="rId4">
            <a:alphaModFix/>
          </a:blip>
          <a:stretch>
            <a:fillRect/>
          </a:stretch>
        </p:blipFill>
        <p:spPr>
          <a:xfrm>
            <a:off x="5254750" y="-157125"/>
            <a:ext cx="3351925" cy="47938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p:nvPr/>
        </p:nvSpPr>
        <p:spPr>
          <a:xfrm>
            <a:off x="622175" y="800850"/>
            <a:ext cx="4865100" cy="3541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200" b="1" i="1">
                <a:solidFill>
                  <a:srgbClr val="F7CA49"/>
                </a:solidFill>
                <a:latin typeface="Lato"/>
                <a:ea typeface="Lato"/>
                <a:cs typeface="Lato"/>
                <a:sym typeface="Lato"/>
              </a:rPr>
              <a:t>4.</a:t>
            </a:r>
            <a:r>
              <a:rPr lang="pt-BR" sz="2200" b="1" i="1">
                <a:solidFill>
                  <a:schemeClr val="lt1"/>
                </a:solidFill>
                <a:latin typeface="Lato"/>
                <a:ea typeface="Lato"/>
                <a:cs typeface="Lato"/>
                <a:sym typeface="Lato"/>
              </a:rPr>
              <a:t> Não devemos ser mentirosos e inimigos da verdade, devemos voltar para o nosso amoroso Deus e sermos aceitos como Seus verdadeiros amigos nos quais, Ele pode confiar. </a:t>
            </a:r>
            <a:endParaRPr sz="2200" b="1"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br>
              <a:rPr lang="pt-BR" sz="1200" b="1" i="1">
                <a:solidFill>
                  <a:schemeClr val="lt1"/>
                </a:solidFill>
                <a:latin typeface="Lato"/>
                <a:ea typeface="Lato"/>
                <a:cs typeface="Lato"/>
                <a:sym typeface="Lato"/>
              </a:rPr>
            </a:br>
            <a:r>
              <a:rPr lang="pt-BR" sz="2200" b="1" i="1">
                <a:solidFill>
                  <a:srgbClr val="F7CA49"/>
                </a:solidFill>
                <a:latin typeface="Lato"/>
                <a:ea typeface="Lato"/>
                <a:cs typeface="Lato"/>
                <a:sym typeface="Lato"/>
              </a:rPr>
              <a:t>☛ Isso é o que Deus quer fazer por mim e por você. </a:t>
            </a:r>
            <a:endParaRPr sz="2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br>
              <a:rPr lang="pt-BR" sz="1200" b="1" i="1">
                <a:solidFill>
                  <a:srgbClr val="F7CA49"/>
                </a:solidFill>
                <a:latin typeface="Lato"/>
                <a:ea typeface="Lato"/>
                <a:cs typeface="Lato"/>
                <a:sym typeface="Lato"/>
              </a:rPr>
            </a:br>
            <a:r>
              <a:rPr lang="pt-BR" sz="2200" b="1" i="1">
                <a:solidFill>
                  <a:srgbClr val="F7CA49"/>
                </a:solidFill>
                <a:latin typeface="Lato"/>
                <a:ea typeface="Lato"/>
                <a:cs typeface="Lato"/>
                <a:sym typeface="Lato"/>
              </a:rPr>
              <a:t>☛ Podemos escolher a Deus e aceitar Sua salvação.</a:t>
            </a:r>
            <a:br>
              <a:rPr lang="pt-BR" sz="2200" b="1" i="1">
                <a:solidFill>
                  <a:schemeClr val="lt1"/>
                </a:solidFill>
                <a:latin typeface="Lato"/>
                <a:ea typeface="Lato"/>
                <a:cs typeface="Lato"/>
                <a:sym typeface="Lato"/>
              </a:rPr>
            </a:br>
            <a:endParaRPr sz="2200" b="1"/>
          </a:p>
        </p:txBody>
      </p:sp>
      <p:pic>
        <p:nvPicPr>
          <p:cNvPr id="139" name="Shape 139"/>
          <p:cNvPicPr preferRelativeResize="0"/>
          <p:nvPr/>
        </p:nvPicPr>
        <p:blipFill>
          <a:blip r:embed="rId4">
            <a:alphaModFix/>
          </a:blip>
          <a:stretch>
            <a:fillRect/>
          </a:stretch>
        </p:blipFill>
        <p:spPr>
          <a:xfrm>
            <a:off x="4815575" y="685399"/>
            <a:ext cx="3751826" cy="399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Shape 144"/>
          <p:cNvSpPr txBox="1"/>
          <p:nvPr/>
        </p:nvSpPr>
        <p:spPr>
          <a:xfrm>
            <a:off x="637300" y="1031700"/>
            <a:ext cx="4865100" cy="351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3600" b="1" i="1">
                <a:solidFill>
                  <a:schemeClr val="lt1"/>
                </a:solidFill>
                <a:latin typeface="Lato"/>
                <a:ea typeface="Lato"/>
                <a:cs typeface="Lato"/>
                <a:sym typeface="Lato"/>
              </a:rPr>
              <a:t>➙ Jesus disse, “Se, pois, o Filho vos libertar, verdadeiramente sereis livres.” (João 8:36).</a:t>
            </a:r>
            <a:endParaRPr sz="36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br>
              <a:rPr lang="pt-BR" sz="1800" b="1" i="1">
                <a:solidFill>
                  <a:schemeClr val="lt1"/>
                </a:solidFill>
                <a:latin typeface="Lato"/>
                <a:ea typeface="Lato"/>
                <a:cs typeface="Lato"/>
                <a:sym typeface="Lato"/>
              </a:rPr>
            </a:br>
            <a:r>
              <a:rPr lang="pt-BR" sz="3600" b="1" i="1">
                <a:solidFill>
                  <a:srgbClr val="F7CA49"/>
                </a:solidFill>
                <a:latin typeface="Lato"/>
                <a:ea typeface="Lato"/>
                <a:cs typeface="Lato"/>
                <a:sym typeface="Lato"/>
              </a:rPr>
              <a:t>Mas, livres de quê?</a:t>
            </a:r>
            <a:r>
              <a:rPr lang="pt-BR" sz="3600" b="1" i="1">
                <a:solidFill>
                  <a:schemeClr val="lt1"/>
                </a:solidFill>
                <a:latin typeface="Lato"/>
                <a:ea typeface="Lato"/>
                <a:cs typeface="Lato"/>
                <a:sym typeface="Lato"/>
              </a:rPr>
              <a:t> </a:t>
            </a:r>
            <a:endParaRPr sz="3600" b="1"/>
          </a:p>
        </p:txBody>
      </p:sp>
      <p:pic>
        <p:nvPicPr>
          <p:cNvPr id="145" name="Shape 145"/>
          <p:cNvPicPr preferRelativeResize="0"/>
          <p:nvPr/>
        </p:nvPicPr>
        <p:blipFill rotWithShape="1">
          <a:blip r:embed="rId4">
            <a:alphaModFix/>
          </a:blip>
          <a:srcRect b="10714"/>
          <a:stretch/>
        </p:blipFill>
        <p:spPr>
          <a:xfrm>
            <a:off x="5585400" y="963125"/>
            <a:ext cx="2533624" cy="3650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Shape 150"/>
          <p:cNvSpPr txBox="1"/>
          <p:nvPr/>
        </p:nvSpPr>
        <p:spPr>
          <a:xfrm>
            <a:off x="498250" y="743450"/>
            <a:ext cx="7879200" cy="392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da compulsão do pecado; </a:t>
            </a:r>
            <a:endParaRPr sz="2400">
              <a:solidFill>
                <a:srgbClr val="F7CA49"/>
              </a:solidFill>
              <a:latin typeface="Autour One"/>
              <a:ea typeface="Autour One"/>
              <a:cs typeface="Autour One"/>
              <a:sym typeface="Autour One"/>
            </a:endParaRPr>
          </a:p>
          <a:p>
            <a:pPr marL="0" lvl="0" indent="0">
              <a:spcBef>
                <a:spcPts val="0"/>
              </a:spcBef>
              <a:spcAft>
                <a:spcPts val="0"/>
              </a:spcAft>
              <a:buClr>
                <a:schemeClr val="dk1"/>
              </a:buClr>
              <a:buSzPts val="1100"/>
              <a:buFont typeface="Arial"/>
              <a:buNone/>
            </a:pPr>
            <a:br>
              <a:rPr lang="pt-BR" sz="1200">
                <a:solidFill>
                  <a:srgbClr val="F7CA49"/>
                </a:solidFill>
                <a:latin typeface="Autour One"/>
                <a:ea typeface="Autour One"/>
                <a:cs typeface="Autour One"/>
                <a:sym typeface="Autour One"/>
              </a:rPr>
            </a:b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da influência das mentiras e enganos de Satanás; </a:t>
            </a:r>
            <a:endParaRPr sz="2400">
              <a:solidFill>
                <a:srgbClr val="F7CA49"/>
              </a:solidFill>
              <a:latin typeface="Autour One"/>
              <a:ea typeface="Autour One"/>
              <a:cs typeface="Autour One"/>
              <a:sym typeface="Autour One"/>
            </a:endParaRPr>
          </a:p>
          <a:p>
            <a:pPr marL="0" lvl="0" indent="0">
              <a:spcBef>
                <a:spcPts val="0"/>
              </a:spcBef>
              <a:spcAft>
                <a:spcPts val="0"/>
              </a:spcAft>
              <a:buClr>
                <a:schemeClr val="dk1"/>
              </a:buClr>
              <a:buSzPts val="1100"/>
              <a:buFont typeface="Arial"/>
              <a:buNone/>
            </a:pPr>
            <a:br>
              <a:rPr lang="pt-BR" sz="1200">
                <a:solidFill>
                  <a:srgbClr val="F7CA49"/>
                </a:solidFill>
                <a:latin typeface="Autour One"/>
                <a:ea typeface="Autour One"/>
                <a:cs typeface="Autour One"/>
                <a:sym typeface="Autour One"/>
              </a:rPr>
            </a:b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deste modo de vida egocêntrico que na realidade é uma forma de morte; </a:t>
            </a:r>
            <a:endParaRPr sz="2400">
              <a:solidFill>
                <a:srgbClr val="F7CA49"/>
              </a:solidFill>
              <a:latin typeface="Autour One"/>
              <a:ea typeface="Autour One"/>
              <a:cs typeface="Autour One"/>
              <a:sym typeface="Autour One"/>
            </a:endParaRPr>
          </a:p>
          <a:p>
            <a:pPr marL="0" lvl="0" indent="0" rtl="0">
              <a:spcBef>
                <a:spcPts val="0"/>
              </a:spcBef>
              <a:spcAft>
                <a:spcPts val="0"/>
              </a:spcAft>
              <a:buClr>
                <a:schemeClr val="dk1"/>
              </a:buClr>
              <a:buSzPts val="1100"/>
              <a:buFont typeface="Arial"/>
              <a:buNone/>
            </a:pPr>
            <a:br>
              <a:rPr lang="pt-BR" sz="1200">
                <a:solidFill>
                  <a:srgbClr val="F7CA49"/>
                </a:solidFill>
                <a:latin typeface="Autour One"/>
                <a:ea typeface="Autour One"/>
                <a:cs typeface="Autour One"/>
                <a:sym typeface="Autour One"/>
              </a:rPr>
            </a:b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de nós mesmos, já que pelo que parece, somos nosso pior inimigo; </a:t>
            </a:r>
            <a:endParaRPr sz="3000">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Shape 155"/>
          <p:cNvSpPr txBox="1"/>
          <p:nvPr/>
        </p:nvSpPr>
        <p:spPr>
          <a:xfrm>
            <a:off x="498250" y="743450"/>
            <a:ext cx="7879200" cy="392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para escolher a Deus que valoriza nada mais que a liberdade de seus seres criados;</a:t>
            </a:r>
            <a:endParaRPr sz="2400">
              <a:solidFill>
                <a:srgbClr val="F7CA49"/>
              </a:solidFill>
              <a:latin typeface="Autour One"/>
              <a:ea typeface="Autour One"/>
              <a:cs typeface="Autour One"/>
              <a:sym typeface="Autour One"/>
            </a:endParaRPr>
          </a:p>
          <a:p>
            <a:pPr marL="0" lvl="0" indent="0">
              <a:spcBef>
                <a:spcPts val="0"/>
              </a:spcBef>
              <a:spcAft>
                <a:spcPts val="0"/>
              </a:spcAft>
              <a:buClr>
                <a:schemeClr val="dk1"/>
              </a:buClr>
              <a:buSzPts val="1100"/>
              <a:buFont typeface="Arial"/>
              <a:buNone/>
            </a:pPr>
            <a:br>
              <a:rPr lang="pt-BR" sz="1200">
                <a:solidFill>
                  <a:srgbClr val="F7CA49"/>
                </a:solidFill>
                <a:latin typeface="Autour One"/>
                <a:ea typeface="Autour One"/>
                <a:cs typeface="Autour One"/>
                <a:sym typeface="Autour One"/>
              </a:rPr>
            </a:b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para seguir o conselho do nosso Criador o qual consideramos verdadeiro e confiável;</a:t>
            </a:r>
            <a:endParaRPr sz="2400">
              <a:solidFill>
                <a:srgbClr val="F7CA49"/>
              </a:solidFill>
              <a:latin typeface="Autour One"/>
              <a:ea typeface="Autour One"/>
              <a:cs typeface="Autour One"/>
              <a:sym typeface="Autour One"/>
            </a:endParaRPr>
          </a:p>
          <a:p>
            <a:pPr marL="0" lvl="0" indent="0" rtl="0">
              <a:spcBef>
                <a:spcPts val="0"/>
              </a:spcBef>
              <a:spcAft>
                <a:spcPts val="0"/>
              </a:spcAft>
              <a:buClr>
                <a:schemeClr val="dk1"/>
              </a:buClr>
              <a:buSzPts val="1100"/>
              <a:buFont typeface="Arial"/>
              <a:buNone/>
            </a:pPr>
            <a:r>
              <a:rPr lang="pt-BR" sz="1200">
                <a:solidFill>
                  <a:srgbClr val="F7CA49"/>
                </a:solidFill>
                <a:latin typeface="Autour One"/>
                <a:ea typeface="Autour One"/>
                <a:cs typeface="Autour One"/>
                <a:sym typeface="Autour One"/>
              </a:rPr>
              <a:t> </a:t>
            </a:r>
            <a:br>
              <a:rPr lang="pt-BR" sz="1200">
                <a:solidFill>
                  <a:srgbClr val="F7CA49"/>
                </a:solidFill>
                <a:latin typeface="Autour One"/>
                <a:ea typeface="Autour One"/>
                <a:cs typeface="Autour One"/>
                <a:sym typeface="Autour One"/>
              </a:rPr>
            </a:br>
            <a:r>
              <a:rPr lang="pt-BR" sz="2400">
                <a:solidFill>
                  <a:schemeClr val="lt1"/>
                </a:solidFill>
                <a:latin typeface="Lato"/>
                <a:ea typeface="Lato"/>
                <a:cs typeface="Lato"/>
                <a:sym typeface="Lato"/>
              </a:rPr>
              <a:t>➙ </a:t>
            </a:r>
            <a:r>
              <a:rPr lang="pt-BR" sz="2400">
                <a:solidFill>
                  <a:srgbClr val="F7CA49"/>
                </a:solidFill>
                <a:latin typeface="Autour One"/>
                <a:ea typeface="Autour One"/>
                <a:cs typeface="Autour One"/>
                <a:sym typeface="Autour One"/>
              </a:rPr>
              <a:t>Livres para amar a Deus, o que não podemos fazer enquanto estamos ocupados amando-nos a nós mesmos, </a:t>
            </a:r>
            <a:br>
              <a:rPr lang="pt-BR" sz="2400">
                <a:solidFill>
                  <a:srgbClr val="F7CA49"/>
                </a:solidFill>
                <a:latin typeface="Autour One"/>
                <a:ea typeface="Autour One"/>
                <a:cs typeface="Autour One"/>
                <a:sym typeface="Autour One"/>
              </a:rPr>
            </a:br>
            <a:r>
              <a:rPr lang="pt-BR" sz="2400">
                <a:solidFill>
                  <a:srgbClr val="F7CA49"/>
                </a:solidFill>
                <a:latin typeface="Autour One"/>
                <a:ea typeface="Autour One"/>
                <a:cs typeface="Autour One"/>
                <a:sym typeface="Autour One"/>
              </a:rPr>
              <a:t> </a:t>
            </a:r>
            <a:endParaRPr sz="3000">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Shape 160"/>
          <p:cNvSpPr txBox="1"/>
          <p:nvPr/>
        </p:nvSpPr>
        <p:spPr>
          <a:xfrm>
            <a:off x="4328025" y="1201649"/>
            <a:ext cx="4114200" cy="2740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a:solidFill>
                  <a:srgbClr val="F7CA49"/>
                </a:solidFill>
                <a:latin typeface="Autour One"/>
                <a:ea typeface="Autour One"/>
                <a:cs typeface="Autour One"/>
                <a:sym typeface="Autour One"/>
              </a:rPr>
              <a:t>Livres para amar de coração aberto e honesto, um Deus verdadeiro e justo.</a:t>
            </a:r>
            <a:br>
              <a:rPr lang="pt-BR" sz="2600">
                <a:solidFill>
                  <a:srgbClr val="F7CA49"/>
                </a:solidFill>
                <a:latin typeface="Autour One"/>
                <a:ea typeface="Autour One"/>
                <a:cs typeface="Autour One"/>
                <a:sym typeface="Autour One"/>
              </a:rPr>
            </a:br>
            <a:endParaRPr sz="2600">
              <a:solidFill>
                <a:srgbClr val="F7CA49"/>
              </a:solidFill>
              <a:latin typeface="Lato"/>
              <a:ea typeface="Lato"/>
              <a:cs typeface="Lato"/>
              <a:sym typeface="Lato"/>
            </a:endParaRPr>
          </a:p>
        </p:txBody>
      </p:sp>
      <p:pic>
        <p:nvPicPr>
          <p:cNvPr id="161" name="Shape 161"/>
          <p:cNvPicPr preferRelativeResize="0"/>
          <p:nvPr/>
        </p:nvPicPr>
        <p:blipFill rotWithShape="1">
          <a:blip r:embed="rId4">
            <a:alphaModFix/>
          </a:blip>
          <a:srcRect t="8108" b="7073"/>
          <a:stretch/>
        </p:blipFill>
        <p:spPr>
          <a:xfrm>
            <a:off x="701775" y="1304625"/>
            <a:ext cx="3536675" cy="2637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p:nvPr/>
        </p:nvSpPr>
        <p:spPr>
          <a:xfrm>
            <a:off x="852600" y="851575"/>
            <a:ext cx="7438800" cy="2791800"/>
          </a:xfrm>
          <a:prstGeom prst="wedgeRectCallout">
            <a:avLst>
              <a:gd name="adj1" fmla="val -20833"/>
              <a:gd name="adj2" fmla="val 62500"/>
            </a:avLst>
          </a:prstGeom>
          <a:solidFill>
            <a:srgbClr val="F7CA49"/>
          </a:solid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sz="3000" b="1">
              <a:solidFill>
                <a:srgbClr val="0F0E38"/>
              </a:solidFill>
              <a:latin typeface="Lato"/>
              <a:ea typeface="Lato"/>
              <a:cs typeface="Lato"/>
              <a:sym typeface="Lato"/>
            </a:endParaRPr>
          </a:p>
        </p:txBody>
      </p:sp>
      <p:sp>
        <p:nvSpPr>
          <p:cNvPr id="59" name="Shape 59"/>
          <p:cNvSpPr txBox="1"/>
          <p:nvPr/>
        </p:nvSpPr>
        <p:spPr>
          <a:xfrm>
            <a:off x="1522500" y="3943275"/>
            <a:ext cx="4543800" cy="6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2400">
                <a:solidFill>
                  <a:schemeClr val="lt1"/>
                </a:solidFill>
                <a:latin typeface="Autour One"/>
                <a:ea typeface="Autour One"/>
                <a:cs typeface="Autour One"/>
                <a:sym typeface="Autour One"/>
              </a:rPr>
              <a:t>Verso para memorizar</a:t>
            </a:r>
            <a:endParaRPr sz="2400">
              <a:solidFill>
                <a:schemeClr val="lt1"/>
              </a:solidFill>
              <a:latin typeface="Autour One"/>
              <a:ea typeface="Autour One"/>
              <a:cs typeface="Autour One"/>
              <a:sym typeface="Autour One"/>
            </a:endParaRPr>
          </a:p>
        </p:txBody>
      </p:sp>
      <p:sp>
        <p:nvSpPr>
          <p:cNvPr id="60" name="Shape 60"/>
          <p:cNvSpPr txBox="1"/>
          <p:nvPr/>
        </p:nvSpPr>
        <p:spPr>
          <a:xfrm>
            <a:off x="924450" y="875575"/>
            <a:ext cx="7295100" cy="2591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3400" b="1" i="1">
                <a:latin typeface="Lato"/>
                <a:ea typeface="Lato"/>
                <a:cs typeface="Lato"/>
                <a:sym typeface="Lato"/>
              </a:rPr>
              <a:t>A semente </a:t>
            </a:r>
            <a:r>
              <a:rPr lang="pt-BR" sz="3400" b="1" i="1">
                <a:solidFill>
                  <a:schemeClr val="dk1"/>
                </a:solidFill>
                <a:latin typeface="Lato"/>
                <a:ea typeface="Lato"/>
                <a:cs typeface="Lato"/>
                <a:sym typeface="Lato"/>
              </a:rPr>
              <a:t>“</a:t>
            </a:r>
            <a:r>
              <a:rPr lang="pt-BR" sz="3400" b="1" i="1">
                <a:latin typeface="Lato"/>
                <a:ea typeface="Lato"/>
                <a:cs typeface="Lato"/>
                <a:sym typeface="Lato"/>
              </a:rPr>
              <a:t>que caiu na boa terra são os que, tendo ouvido de bom e reto coração, retêm a palavra; estes frutificam com perseverança”</a:t>
            </a:r>
            <a:endParaRPr sz="3400" b="1" i="1">
              <a:latin typeface="Lato"/>
              <a:ea typeface="Lato"/>
              <a:cs typeface="Lato"/>
              <a:sym typeface="Lato"/>
            </a:endParaRPr>
          </a:p>
          <a:p>
            <a:pPr marL="0" lvl="0" indent="0">
              <a:spcBef>
                <a:spcPts val="0"/>
              </a:spcBef>
              <a:spcAft>
                <a:spcPts val="0"/>
              </a:spcAft>
              <a:buNone/>
            </a:pPr>
            <a:r>
              <a:rPr lang="pt-BR" sz="3400" b="1" i="1">
                <a:latin typeface="Lato"/>
                <a:ea typeface="Lato"/>
                <a:cs typeface="Lato"/>
                <a:sym typeface="Lato"/>
              </a:rPr>
              <a:t>(Lucas 8:15).</a:t>
            </a:r>
            <a:endParaRPr sz="3400" b="1" i="1">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Shape 166"/>
          <p:cNvSpPr txBox="1"/>
          <p:nvPr/>
        </p:nvSpPr>
        <p:spPr>
          <a:xfrm>
            <a:off x="537675" y="883050"/>
            <a:ext cx="4427100" cy="337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400" b="1" i="1">
                <a:solidFill>
                  <a:srgbClr val="F7CA49"/>
                </a:solidFill>
                <a:latin typeface="Lato"/>
                <a:ea typeface="Lato"/>
                <a:cs typeface="Lato"/>
                <a:sym typeface="Lato"/>
              </a:rPr>
              <a:t>Viver em um relacionamento de aliança com Deus envolve responsabilidades. Desfrutamos das promessas da aliança, mas muitas vezes não gostamos dos deveres. No entanto, uma aliança é, nesse contexto, um acordo entre duas partes, e o dízimo é nossa parte na aliança.</a:t>
            </a:r>
            <a:endParaRPr sz="2400" b="1" i="1">
              <a:solidFill>
                <a:schemeClr val="lt1"/>
              </a:solidFill>
              <a:latin typeface="Lato"/>
              <a:ea typeface="Lato"/>
              <a:cs typeface="Lato"/>
              <a:sym typeface="Lato"/>
            </a:endParaRPr>
          </a:p>
        </p:txBody>
      </p:sp>
      <p:pic>
        <p:nvPicPr>
          <p:cNvPr id="167" name="Shape 167"/>
          <p:cNvPicPr preferRelativeResize="0"/>
          <p:nvPr/>
        </p:nvPicPr>
        <p:blipFill>
          <a:blip r:embed="rId4">
            <a:alphaModFix/>
          </a:blip>
          <a:stretch>
            <a:fillRect/>
          </a:stretch>
        </p:blipFill>
        <p:spPr>
          <a:xfrm>
            <a:off x="4905050" y="828000"/>
            <a:ext cx="3882299" cy="3423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Shape 172"/>
          <p:cNvSpPr txBox="1"/>
          <p:nvPr/>
        </p:nvSpPr>
        <p:spPr>
          <a:xfrm>
            <a:off x="636375" y="745475"/>
            <a:ext cx="4603500" cy="36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Nem é tanto uma questão de quanto depositamos nas salvas das ofertas, mas do que somos e de nossas motivações. </a:t>
            </a:r>
            <a:endParaRPr sz="2600" b="1" i="1">
              <a:solidFill>
                <a:schemeClr val="lt1"/>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endParaRPr b="1" i="1">
              <a:solidFill>
                <a:schemeClr val="lt1"/>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O evangelho é um chamado para sermos honestos: com o próximo, com nós mesmos e, acima de tudo com Deus.</a:t>
            </a:r>
            <a:endParaRPr sz="2600">
              <a:solidFill>
                <a:srgbClr val="F7CA49"/>
              </a:solidFill>
              <a:latin typeface="Autour One"/>
              <a:ea typeface="Autour One"/>
              <a:cs typeface="Autour One"/>
              <a:sym typeface="Autour One"/>
            </a:endParaRPr>
          </a:p>
          <a:p>
            <a:pPr marL="0" lvl="0" indent="0" algn="r" rtl="0">
              <a:spcBef>
                <a:spcPts val="0"/>
              </a:spcBef>
              <a:spcAft>
                <a:spcPts val="0"/>
              </a:spcAft>
              <a:buClr>
                <a:schemeClr val="dk1"/>
              </a:buClr>
              <a:buSzPts val="1100"/>
              <a:buFont typeface="Arial"/>
              <a:buNone/>
            </a:pPr>
            <a:endParaRPr sz="2800">
              <a:solidFill>
                <a:srgbClr val="F7CA49"/>
              </a:solidFill>
              <a:latin typeface="Autour One"/>
              <a:ea typeface="Autour One"/>
              <a:cs typeface="Autour One"/>
              <a:sym typeface="Autour One"/>
            </a:endParaRPr>
          </a:p>
        </p:txBody>
      </p:sp>
      <p:pic>
        <p:nvPicPr>
          <p:cNvPr id="173" name="Shape 173"/>
          <p:cNvPicPr preferRelativeResize="0"/>
          <p:nvPr/>
        </p:nvPicPr>
        <p:blipFill rotWithShape="1">
          <a:blip r:embed="rId4">
            <a:alphaModFix/>
          </a:blip>
          <a:srcRect t="9592"/>
          <a:stretch/>
        </p:blipFill>
        <p:spPr>
          <a:xfrm>
            <a:off x="5486400" y="745487"/>
            <a:ext cx="3029200" cy="365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Shape 178"/>
          <p:cNvSpPr txBox="1"/>
          <p:nvPr/>
        </p:nvSpPr>
        <p:spPr>
          <a:xfrm>
            <a:off x="3908475" y="1377037"/>
            <a:ext cx="4433400" cy="244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4800" b="1" i="1">
                <a:solidFill>
                  <a:srgbClr val="F7CA49"/>
                </a:solidFill>
                <a:latin typeface="Lato"/>
                <a:ea typeface="Lato"/>
                <a:cs typeface="Lato"/>
                <a:sym typeface="Lato"/>
              </a:rPr>
              <a:t>Concluímos com estas citações de Ellen White </a:t>
            </a:r>
            <a:br>
              <a:rPr lang="pt-BR" sz="4800" b="1" i="1">
                <a:solidFill>
                  <a:srgbClr val="F7CA49"/>
                </a:solidFill>
                <a:latin typeface="Lato"/>
                <a:ea typeface="Lato"/>
                <a:cs typeface="Lato"/>
                <a:sym typeface="Lato"/>
              </a:rPr>
            </a:br>
            <a:endParaRPr/>
          </a:p>
        </p:txBody>
      </p:sp>
      <p:pic>
        <p:nvPicPr>
          <p:cNvPr id="179" name="Shape 179"/>
          <p:cNvPicPr preferRelativeResize="0"/>
          <p:nvPr/>
        </p:nvPicPr>
        <p:blipFill>
          <a:blip r:embed="rId4">
            <a:alphaModFix/>
          </a:blip>
          <a:stretch>
            <a:fillRect/>
          </a:stretch>
        </p:blipFill>
        <p:spPr>
          <a:xfrm>
            <a:off x="802125" y="1323562"/>
            <a:ext cx="3155901" cy="2496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Shape 184"/>
          <p:cNvSpPr txBox="1"/>
          <p:nvPr/>
        </p:nvSpPr>
        <p:spPr>
          <a:xfrm>
            <a:off x="632400" y="1432800"/>
            <a:ext cx="7879200" cy="219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500" b="1">
                <a:solidFill>
                  <a:schemeClr val="lt1"/>
                </a:solidFill>
                <a:latin typeface="Lato"/>
                <a:ea typeface="Lato"/>
                <a:cs typeface="Lato"/>
                <a:sym typeface="Lato"/>
              </a:rPr>
              <a:t>Amem a verdade e a honestidade. Estes são tesouros sagrados. Nunca os deixem de lado, nem por um momento... Deixem que a honestidade e a verdade vivam em seu coração. Nunca, nem sequer por medo do castigo, sacrifiquem estes nobres traços.</a:t>
            </a:r>
            <a:endParaRPr sz="2500" b="1">
              <a:solidFill>
                <a:schemeClr val="lt1"/>
              </a:solidFill>
            </a:endParaRPr>
          </a:p>
        </p:txBody>
      </p:sp>
      <p:grpSp>
        <p:nvGrpSpPr>
          <p:cNvPr id="185" name="Shape 185"/>
          <p:cNvGrpSpPr/>
          <p:nvPr/>
        </p:nvGrpSpPr>
        <p:grpSpPr>
          <a:xfrm>
            <a:off x="1583413" y="202646"/>
            <a:ext cx="5977175" cy="1510253"/>
            <a:chOff x="1586550" y="206571"/>
            <a:chExt cx="5977175" cy="1510253"/>
          </a:xfrm>
        </p:grpSpPr>
        <p:cxnSp>
          <p:nvCxnSpPr>
            <p:cNvPr id="186" name="Shape 186"/>
            <p:cNvCxnSpPr/>
            <p:nvPr/>
          </p:nvCxnSpPr>
          <p:spPr>
            <a:xfrm>
              <a:off x="1586550" y="821775"/>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187" name="Shape 187"/>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188" name="Shape 188"/>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189" name="Shape 189"/>
          <p:cNvSpPr/>
          <p:nvPr/>
        </p:nvSpPr>
        <p:spPr>
          <a:xfrm>
            <a:off x="1580250" y="3740675"/>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An Appeal to the Youth, 44</a:t>
            </a:r>
            <a:endParaRPr sz="2400" b="1" i="1">
              <a:solidFill>
                <a:srgbClr val="0F0E38"/>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Shape 194"/>
          <p:cNvSpPr txBox="1"/>
          <p:nvPr/>
        </p:nvSpPr>
        <p:spPr>
          <a:xfrm>
            <a:off x="550950" y="1486375"/>
            <a:ext cx="8042100" cy="20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600" b="1">
                <a:solidFill>
                  <a:schemeClr val="lt1"/>
                </a:solidFill>
                <a:latin typeface="Lato"/>
                <a:ea typeface="Lato"/>
                <a:cs typeface="Lato"/>
                <a:sym typeface="Lato"/>
              </a:rPr>
              <a:t>É essencial que a honestidade seja praticada em todos os detalhes da vida da mãe, e é importante que nos ensino dos filhos se ensine às meninas, bem como aos meninos, a nunca agir de má fé ou enganar no mínimo que seja.</a:t>
            </a:r>
            <a:endParaRPr sz="2600" b="1">
              <a:solidFill>
                <a:schemeClr val="lt1"/>
              </a:solidFill>
            </a:endParaRPr>
          </a:p>
        </p:txBody>
      </p:sp>
      <p:grpSp>
        <p:nvGrpSpPr>
          <p:cNvPr id="195" name="Shape 195"/>
          <p:cNvGrpSpPr/>
          <p:nvPr/>
        </p:nvGrpSpPr>
        <p:grpSpPr>
          <a:xfrm>
            <a:off x="1580275" y="125146"/>
            <a:ext cx="5983450" cy="1510253"/>
            <a:chOff x="1580275" y="206571"/>
            <a:chExt cx="5983450" cy="1510253"/>
          </a:xfrm>
        </p:grpSpPr>
        <p:cxnSp>
          <p:nvCxnSpPr>
            <p:cNvPr id="196" name="Shape 196"/>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197" name="Shape 197"/>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198" name="Shape 198"/>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199" name="Shape 199"/>
          <p:cNvSpPr/>
          <p:nvPr/>
        </p:nvSpPr>
        <p:spPr>
          <a:xfrm>
            <a:off x="1580250" y="3649050"/>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Orientação da Criança, 152</a:t>
            </a:r>
            <a:endParaRPr sz="2400" b="1" i="1">
              <a:solidFill>
                <a:srgbClr val="0F0E38"/>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Shape 204"/>
          <p:cNvSpPr txBox="1"/>
          <p:nvPr/>
        </p:nvSpPr>
        <p:spPr>
          <a:xfrm>
            <a:off x="550950" y="1399950"/>
            <a:ext cx="8042100" cy="207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Deus espera que o mordomo a quem honra represente o Mestre. Se ele não pode representar a paciência, a bondade, longanimidade, a honestidade e a abnegação de Cristo, se ele se esquecer de que é um servo e se exaltar, seria melhor que fosse dispensado.</a:t>
            </a:r>
            <a:endParaRPr sz="2400" b="1">
              <a:solidFill>
                <a:schemeClr val="lt1"/>
              </a:solidFill>
            </a:endParaRPr>
          </a:p>
        </p:txBody>
      </p:sp>
      <p:grpSp>
        <p:nvGrpSpPr>
          <p:cNvPr id="205" name="Shape 205"/>
          <p:cNvGrpSpPr/>
          <p:nvPr/>
        </p:nvGrpSpPr>
        <p:grpSpPr>
          <a:xfrm>
            <a:off x="1580275" y="125146"/>
            <a:ext cx="5983450" cy="1510253"/>
            <a:chOff x="1580275" y="206571"/>
            <a:chExt cx="5983450" cy="1510253"/>
          </a:xfrm>
        </p:grpSpPr>
        <p:cxnSp>
          <p:nvCxnSpPr>
            <p:cNvPr id="206" name="Shape 206"/>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07" name="Shape 207"/>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08" name="Shape 208"/>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09" name="Shape 209"/>
          <p:cNvSpPr/>
          <p:nvPr/>
        </p:nvSpPr>
        <p:spPr>
          <a:xfrm>
            <a:off x="1580250" y="3649050"/>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200" b="1" i="1">
                <a:solidFill>
                  <a:srgbClr val="0F0E38"/>
                </a:solidFill>
                <a:latin typeface="Lato"/>
                <a:ea typeface="Lato"/>
                <a:cs typeface="Lato"/>
                <a:sym typeface="Lato"/>
              </a:rPr>
              <a:t>Manuscrito 115, (15 de Agosto de 1899).</a:t>
            </a:r>
            <a:endParaRPr sz="2200" b="1" i="1">
              <a:solidFill>
                <a:srgbClr val="0F0E38"/>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p:nvPr/>
        </p:nvSpPr>
        <p:spPr>
          <a:xfrm>
            <a:off x="550950" y="1219200"/>
            <a:ext cx="8042100" cy="25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Há os que são honestos quando isso nada lhes custa, mas quando a astúcia dá melhores dividendos, esquecem-se da honestidade. A honestidade e a astúcia não atuam juntas na mesma mente. A seu tempo, ou a astúcia será expelida dominando então supremas a verdade e a honestidade, ou, se a astúcia for nutrida,</a:t>
            </a:r>
            <a:endParaRPr sz="24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jazerá esquecida a honestidade.</a:t>
            </a:r>
            <a:endParaRPr sz="2400" b="1">
              <a:solidFill>
                <a:schemeClr val="lt1"/>
              </a:solidFill>
            </a:endParaRPr>
          </a:p>
        </p:txBody>
      </p:sp>
      <p:grpSp>
        <p:nvGrpSpPr>
          <p:cNvPr id="215" name="Shape 215"/>
          <p:cNvGrpSpPr/>
          <p:nvPr/>
        </p:nvGrpSpPr>
        <p:grpSpPr>
          <a:xfrm>
            <a:off x="1580275" y="125146"/>
            <a:ext cx="5983450" cy="1510253"/>
            <a:chOff x="1580275" y="206571"/>
            <a:chExt cx="5983450" cy="1510253"/>
          </a:xfrm>
        </p:grpSpPr>
        <p:cxnSp>
          <p:nvCxnSpPr>
            <p:cNvPr id="216" name="Shape 216"/>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17" name="Shape 217"/>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18" name="Shape 218"/>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19" name="Shape 219"/>
          <p:cNvSpPr/>
          <p:nvPr/>
        </p:nvSpPr>
        <p:spPr>
          <a:xfrm>
            <a:off x="1580250" y="3939725"/>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200" b="1" i="1">
                <a:solidFill>
                  <a:srgbClr val="0F0E38"/>
                </a:solidFill>
                <a:latin typeface="Lato"/>
                <a:ea typeface="Lato"/>
                <a:cs typeface="Lato"/>
                <a:sym typeface="Lato"/>
              </a:rPr>
              <a:t>Testemunhos para a Igreja vol. 5, 96</a:t>
            </a:r>
            <a:endParaRPr sz="2200" b="1" i="1">
              <a:solidFill>
                <a:srgbClr val="0F0E38"/>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Shape 224"/>
          <p:cNvSpPr txBox="1"/>
          <p:nvPr/>
        </p:nvSpPr>
        <p:spPr>
          <a:xfrm>
            <a:off x="550950" y="1454875"/>
            <a:ext cx="8042100" cy="25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Precisamos converter-nos de nossa vida imperfeita à fé do evangelho. Os seguidores de Cristo não necessitam procurar brilhar. Se contemplarem continuamente a vida de Cristo, serão transformados na mente e no coração, à mesma imagem. Então hão de brilhar sem qualquer tentativa superficial. O Senhor não requer nenhuma exibição de bondade.</a:t>
            </a:r>
            <a:endParaRPr sz="2400" b="1">
              <a:solidFill>
                <a:schemeClr val="lt1"/>
              </a:solidFill>
            </a:endParaRPr>
          </a:p>
        </p:txBody>
      </p:sp>
      <p:grpSp>
        <p:nvGrpSpPr>
          <p:cNvPr id="225" name="Shape 225"/>
          <p:cNvGrpSpPr/>
          <p:nvPr/>
        </p:nvGrpSpPr>
        <p:grpSpPr>
          <a:xfrm>
            <a:off x="1580275" y="125146"/>
            <a:ext cx="5983450" cy="1510253"/>
            <a:chOff x="1580275" y="206571"/>
            <a:chExt cx="5983450" cy="1510253"/>
          </a:xfrm>
        </p:grpSpPr>
        <p:cxnSp>
          <p:nvCxnSpPr>
            <p:cNvPr id="226" name="Shape 226"/>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27" name="Shape 227"/>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28" name="Shape 228"/>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sp>
        <p:nvSpPr>
          <p:cNvPr id="233" name="Shape 233"/>
          <p:cNvSpPr txBox="1"/>
          <p:nvPr/>
        </p:nvSpPr>
        <p:spPr>
          <a:xfrm>
            <a:off x="550950" y="1219200"/>
            <a:ext cx="8042100" cy="25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Na dádiva de Seu Filho, tomou providências para que nossa vida interior seja imbuída dos princípios do Céu. É o apoderar-nos dessa providência que levará à manifestação de Cristo perante o mundo. Quando o povo de Deus experimentar o novo nascimento, sua honestidade, retidão, fidelidade e firmeza de princípios serão infalivelmente reveladas.</a:t>
            </a:r>
            <a:endParaRPr sz="2400" b="1">
              <a:solidFill>
                <a:schemeClr val="lt1"/>
              </a:solidFill>
            </a:endParaRPr>
          </a:p>
        </p:txBody>
      </p:sp>
      <p:grpSp>
        <p:nvGrpSpPr>
          <p:cNvPr id="234" name="Shape 234"/>
          <p:cNvGrpSpPr/>
          <p:nvPr/>
        </p:nvGrpSpPr>
        <p:grpSpPr>
          <a:xfrm>
            <a:off x="1580275" y="125146"/>
            <a:ext cx="5983450" cy="1510253"/>
            <a:chOff x="1580275" y="206571"/>
            <a:chExt cx="5983450" cy="1510253"/>
          </a:xfrm>
        </p:grpSpPr>
        <p:cxnSp>
          <p:nvCxnSpPr>
            <p:cNvPr id="235" name="Shape 235"/>
            <p:cNvCxnSpPr/>
            <p:nvPr/>
          </p:nvCxnSpPr>
          <p:spPr>
            <a:xfrm>
              <a:off x="1580275" y="957050"/>
              <a:ext cx="2502600" cy="9300"/>
            </a:xfrm>
            <a:prstGeom prst="straightConnector1">
              <a:avLst/>
            </a:prstGeom>
            <a:noFill/>
            <a:ln w="38100" cap="flat" cmpd="sng">
              <a:solidFill>
                <a:srgbClr val="F7CA49"/>
              </a:solidFill>
              <a:prstDash val="solid"/>
              <a:round/>
              <a:headEnd type="none" w="lg" len="lg"/>
              <a:tailEnd type="stealth" w="lg" len="lg"/>
            </a:ln>
          </p:spPr>
        </p:cxnSp>
        <p:cxnSp>
          <p:nvCxnSpPr>
            <p:cNvPr id="236" name="Shape 236"/>
            <p:cNvCxnSpPr/>
            <p:nvPr/>
          </p:nvCxnSpPr>
          <p:spPr>
            <a:xfrm>
              <a:off x="5061125" y="957050"/>
              <a:ext cx="2502600" cy="9300"/>
            </a:xfrm>
            <a:prstGeom prst="straightConnector1">
              <a:avLst/>
            </a:prstGeom>
            <a:noFill/>
            <a:ln w="38100" cap="flat" cmpd="sng">
              <a:solidFill>
                <a:srgbClr val="F7CA49"/>
              </a:solidFill>
              <a:prstDash val="solid"/>
              <a:round/>
              <a:headEnd type="stealth" w="lg" len="lg"/>
              <a:tailEnd type="none" w="lg" len="lg"/>
            </a:ln>
          </p:spPr>
        </p:cxnSp>
        <p:pic>
          <p:nvPicPr>
            <p:cNvPr id="237" name="Shape 237"/>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38" name="Shape 238"/>
          <p:cNvSpPr/>
          <p:nvPr/>
        </p:nvSpPr>
        <p:spPr>
          <a:xfrm>
            <a:off x="1580250" y="3939725"/>
            <a:ext cx="5983500" cy="716400"/>
          </a:xfrm>
          <a:prstGeom prst="horizontalScroll">
            <a:avLst>
              <a:gd name="adj" fmla="val 12500"/>
            </a:avLst>
          </a:prstGeom>
          <a:solidFill>
            <a:srgbClr val="F7CA49"/>
          </a:solidFill>
          <a:ln w="28575" cap="flat" cmpd="sng">
            <a:solidFill>
              <a:srgbClr val="0F0E3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200" b="1" i="1">
                <a:solidFill>
                  <a:srgbClr val="0F0E38"/>
                </a:solidFill>
                <a:latin typeface="Lato"/>
                <a:ea typeface="Lato"/>
                <a:cs typeface="Lato"/>
                <a:sym typeface="Lato"/>
              </a:rPr>
              <a:t>Conselhos Professores, Pais e Estudantes, 251</a:t>
            </a:r>
            <a:endParaRPr sz="2200" b="1" i="1">
              <a:solidFill>
                <a:srgbClr val="0F0E38"/>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Shape 243"/>
          <p:cNvSpPr/>
          <p:nvPr/>
        </p:nvSpPr>
        <p:spPr>
          <a:xfrm>
            <a:off x="852600" y="851575"/>
            <a:ext cx="7438800" cy="2791800"/>
          </a:xfrm>
          <a:prstGeom prst="wedgeRectCallout">
            <a:avLst>
              <a:gd name="adj1" fmla="val -20833"/>
              <a:gd name="adj2" fmla="val 625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endParaRPr sz="3000" b="1">
              <a:solidFill>
                <a:srgbClr val="0F0E38"/>
              </a:solidFill>
              <a:latin typeface="Lato"/>
              <a:ea typeface="Lato"/>
              <a:cs typeface="Lato"/>
              <a:sym typeface="Lato"/>
            </a:endParaRPr>
          </a:p>
        </p:txBody>
      </p:sp>
      <p:sp>
        <p:nvSpPr>
          <p:cNvPr id="244" name="Shape 244"/>
          <p:cNvSpPr txBox="1"/>
          <p:nvPr/>
        </p:nvSpPr>
        <p:spPr>
          <a:xfrm>
            <a:off x="744400" y="3986650"/>
            <a:ext cx="5760300" cy="54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t-BR" sz="2400">
                <a:solidFill>
                  <a:schemeClr val="lt1"/>
                </a:solidFill>
                <a:latin typeface="Autour One"/>
                <a:ea typeface="Autour One"/>
                <a:cs typeface="Autour One"/>
                <a:sym typeface="Autour One"/>
              </a:rPr>
              <a:t>(Orientação da Criança, 154)</a:t>
            </a:r>
            <a:endParaRPr sz="2400">
              <a:solidFill>
                <a:schemeClr val="lt1"/>
              </a:solidFill>
              <a:latin typeface="Autour One"/>
              <a:ea typeface="Autour One"/>
              <a:cs typeface="Autour One"/>
              <a:sym typeface="Autour One"/>
            </a:endParaRPr>
          </a:p>
        </p:txBody>
      </p:sp>
      <p:sp>
        <p:nvSpPr>
          <p:cNvPr id="245" name="Shape 245"/>
          <p:cNvSpPr txBox="1"/>
          <p:nvPr/>
        </p:nvSpPr>
        <p:spPr>
          <a:xfrm>
            <a:off x="963300" y="851575"/>
            <a:ext cx="7217400" cy="259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t-BR" sz="5800" b="1" i="1">
                <a:latin typeface="Lato"/>
                <a:ea typeface="Lato"/>
                <a:cs typeface="Lato"/>
                <a:sym typeface="Lato"/>
              </a:rPr>
              <a:t>A honestidade deve caracterizar cada ato de nossa vida.</a:t>
            </a:r>
            <a:endParaRPr sz="5800" b="1" i="1">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p:nvPr/>
        </p:nvSpPr>
        <p:spPr>
          <a:xfrm>
            <a:off x="632400" y="1645150"/>
            <a:ext cx="7879200" cy="285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“A honestidade é o primeiro capítulo no livro da sabedoria.”</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Thomas Jefferson</a:t>
            </a:r>
            <a:endParaRPr sz="3000"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30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“A honestidade é uma jóia muito rara que está fora de moda.”</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Thomas Fuller</a:t>
            </a:r>
            <a:br>
              <a:rPr lang="pt-BR" sz="3000" i="1">
                <a:solidFill>
                  <a:schemeClr val="lt1"/>
                </a:solidFill>
                <a:latin typeface="Lato"/>
                <a:ea typeface="Lato"/>
                <a:cs typeface="Lato"/>
                <a:sym typeface="Lato"/>
              </a:rPr>
            </a:br>
            <a:endParaRPr sz="3000" i="1">
              <a:solidFill>
                <a:schemeClr val="lt1"/>
              </a:solidFill>
              <a:latin typeface="Lato"/>
              <a:ea typeface="Lato"/>
              <a:cs typeface="Lato"/>
              <a:sym typeface="Lato"/>
            </a:endParaRPr>
          </a:p>
        </p:txBody>
      </p:sp>
      <p:sp>
        <p:nvSpPr>
          <p:cNvPr id="66" name="Shape 66"/>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Shape 72"/>
          <p:cNvSpPr txBox="1"/>
          <p:nvPr/>
        </p:nvSpPr>
        <p:spPr>
          <a:xfrm>
            <a:off x="632400" y="1645150"/>
            <a:ext cx="7879200" cy="285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“A integridade do coração é indispensável.”</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John Calvin</a:t>
            </a:r>
            <a:endParaRPr sz="30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30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“A honestidade nunca estará sentada em cima do muro.”</a:t>
            </a:r>
            <a:r>
              <a:rPr lang="pt-BR" sz="3000" b="1">
                <a:solidFill>
                  <a:schemeClr val="lt1"/>
                </a:solidFill>
                <a:latin typeface="Lato"/>
                <a:ea typeface="Lato"/>
                <a:cs typeface="Lato"/>
                <a:sym typeface="Lato"/>
              </a:rPr>
              <a:t> </a:t>
            </a:r>
            <a:r>
              <a:rPr lang="pt-BR" sz="3000" i="1">
                <a:solidFill>
                  <a:schemeClr val="lt1"/>
                </a:solidFill>
                <a:latin typeface="Lato"/>
                <a:ea typeface="Lato"/>
                <a:cs typeface="Lato"/>
                <a:sym typeface="Lato"/>
              </a:rPr>
              <a:t>Lemuel K. Washburn</a:t>
            </a:r>
            <a:br>
              <a:rPr lang="pt-BR" sz="3000" i="1">
                <a:solidFill>
                  <a:schemeClr val="lt1"/>
                </a:solidFill>
                <a:latin typeface="Lato"/>
                <a:ea typeface="Lato"/>
                <a:cs typeface="Lato"/>
                <a:sym typeface="Lato"/>
              </a:rPr>
            </a:br>
            <a:endParaRPr sz="3000" i="1">
              <a:solidFill>
                <a:schemeClr val="lt1"/>
              </a:solidFill>
              <a:latin typeface="Lato"/>
              <a:ea typeface="Lato"/>
              <a:cs typeface="Lato"/>
              <a:sym typeface="Lato"/>
            </a:endParaRPr>
          </a:p>
        </p:txBody>
      </p:sp>
      <p:sp>
        <p:nvSpPr>
          <p:cNvPr id="73" name="Shape 73"/>
          <p:cNvSpPr/>
          <p:nvPr/>
        </p:nvSpPr>
        <p:spPr>
          <a:xfrm>
            <a:off x="2603850" y="506175"/>
            <a:ext cx="3936300" cy="1105500"/>
          </a:xfrm>
          <a:prstGeom prst="horizontalScroll">
            <a:avLst>
              <a:gd name="adj" fmla="val 12500"/>
            </a:avLst>
          </a:prstGeom>
          <a:noFill/>
          <a:ln w="28575" cap="flat" cmpd="sng">
            <a:solidFill>
              <a:srgbClr val="F7CA4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p:nvPr/>
        </p:nvSpPr>
        <p:spPr>
          <a:xfrm>
            <a:off x="3042675" y="663375"/>
            <a:ext cx="3162000" cy="6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600">
                <a:solidFill>
                  <a:srgbClr val="F7CA49"/>
                </a:solidFill>
                <a:latin typeface="Autour One"/>
                <a:ea typeface="Autour One"/>
                <a:cs typeface="Autour One"/>
                <a:sym typeface="Autour One"/>
              </a:rPr>
              <a:t>Citações:</a:t>
            </a:r>
            <a:br>
              <a:rPr lang="pt-BR" sz="3600">
                <a:solidFill>
                  <a:srgbClr val="F7CA49"/>
                </a:solidFill>
                <a:latin typeface="Autour One"/>
                <a:ea typeface="Autour One"/>
                <a:cs typeface="Autour One"/>
                <a:sym typeface="Autour One"/>
              </a:rPr>
            </a:b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p:nvPr/>
        </p:nvSpPr>
        <p:spPr>
          <a:xfrm>
            <a:off x="3590500" y="698188"/>
            <a:ext cx="5038800" cy="381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400" b="1" i="1">
                <a:solidFill>
                  <a:schemeClr val="lt1"/>
                </a:solidFill>
                <a:latin typeface="Lato"/>
                <a:ea typeface="Lato"/>
                <a:cs typeface="Lato"/>
                <a:sym typeface="Lato"/>
              </a:rPr>
              <a:t>Quando praticamos a honestidade, coisas boas vêm como resultado disso. Por exemplo, jamais nos preocupamos em ser apanhados</a:t>
            </a:r>
            <a:endParaRPr sz="24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400" b="1" i="1">
                <a:solidFill>
                  <a:schemeClr val="lt1"/>
                </a:solidFill>
                <a:latin typeface="Lato"/>
                <a:ea typeface="Lato"/>
                <a:cs typeface="Lato"/>
                <a:sym typeface="Lato"/>
              </a:rPr>
              <a:t>em uma mentira ou em ter que “encobri-la”. Por essa e outras razões, a honestidade é um valioso traço de caráter, especialmente em situações difíceis, quando a tentação pode facilmente nos levar à desonestidade.</a:t>
            </a:r>
            <a:endParaRPr sz="2400" b="1"/>
          </a:p>
        </p:txBody>
      </p:sp>
      <p:pic>
        <p:nvPicPr>
          <p:cNvPr id="80" name="Shape 80"/>
          <p:cNvPicPr preferRelativeResize="0"/>
          <p:nvPr/>
        </p:nvPicPr>
        <p:blipFill rotWithShape="1">
          <a:blip r:embed="rId4">
            <a:alphaModFix/>
          </a:blip>
          <a:srcRect l="6209" t="9616" r="10892"/>
          <a:stretch/>
        </p:blipFill>
        <p:spPr>
          <a:xfrm>
            <a:off x="628525" y="635788"/>
            <a:ext cx="2788775" cy="3934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p:nvPr/>
        </p:nvSpPr>
        <p:spPr>
          <a:xfrm>
            <a:off x="527100" y="1423200"/>
            <a:ext cx="8089800" cy="326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De que maneira somos desonestos com nós mesmos?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Que papel a honestidade desenvolve em nosso dia a dia?</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É certo contar “mentirinhas brancas?</a:t>
            </a:r>
            <a:br>
              <a:rPr lang="pt-BR" sz="2800" b="1" i="1">
                <a:solidFill>
                  <a:srgbClr val="F7CA49"/>
                </a:solidFill>
                <a:latin typeface="Lato"/>
                <a:ea typeface="Lato"/>
                <a:cs typeface="Lato"/>
                <a:sym typeface="Lato"/>
              </a:rPr>
            </a:br>
            <a:br>
              <a:rPr lang="pt-BR" sz="1200" b="1" i="1">
                <a:solidFill>
                  <a:srgbClr val="F7CA49"/>
                </a:solidFill>
                <a:latin typeface="Lato"/>
                <a:ea typeface="Lato"/>
                <a:cs typeface="Lato"/>
                <a:sym typeface="Lato"/>
              </a:rPr>
            </a:br>
            <a:r>
              <a:rPr lang="pt-BR" sz="2800" b="1" i="1">
                <a:solidFill>
                  <a:schemeClr val="lt1"/>
                </a:solidFill>
                <a:latin typeface="Lato"/>
                <a:ea typeface="Lato"/>
                <a:cs typeface="Lato"/>
                <a:sym typeface="Lato"/>
              </a:rPr>
              <a:t>➙</a:t>
            </a:r>
            <a:r>
              <a:rPr lang="pt-BR" sz="2800" b="1" i="1">
                <a:solidFill>
                  <a:srgbClr val="F7CA49"/>
                </a:solidFill>
                <a:latin typeface="Lato"/>
                <a:ea typeface="Lato"/>
                <a:cs typeface="Lato"/>
                <a:sym typeface="Lato"/>
              </a:rPr>
              <a:t> Quando somos desonestos para com Deus?</a:t>
            </a:r>
            <a:endParaRPr sz="2800" b="1" i="1">
              <a:solidFill>
                <a:srgbClr val="F7CA49"/>
              </a:solidFill>
              <a:latin typeface="Lato"/>
              <a:ea typeface="Lato"/>
              <a:cs typeface="Lato"/>
              <a:sym typeface="Lato"/>
            </a:endParaRPr>
          </a:p>
        </p:txBody>
      </p:sp>
      <p:sp>
        <p:nvSpPr>
          <p:cNvPr id="86" name="Shape 86"/>
          <p:cNvSpPr/>
          <p:nvPr/>
        </p:nvSpPr>
        <p:spPr>
          <a:xfrm>
            <a:off x="309775" y="578075"/>
            <a:ext cx="5309100" cy="6060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2600" b="1" i="1" dirty="0">
                <a:latin typeface="Lato"/>
                <a:ea typeface="Lato"/>
                <a:cs typeface="Lato"/>
                <a:sym typeface="Lato"/>
              </a:rPr>
              <a:t>Perguntas para refletir</a:t>
            </a:r>
            <a:endParaRPr sz="2600" b="1" i="1" dirty="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p:nvPr/>
        </p:nvSpPr>
        <p:spPr>
          <a:xfrm>
            <a:off x="527100" y="1423200"/>
            <a:ext cx="8089800" cy="3168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“Ser muito honesto” pode ser um problema?</a:t>
            </a:r>
            <a:br>
              <a:rPr lang="pt-BR" sz="2800" b="1" i="1">
                <a:solidFill>
                  <a:srgbClr val="F7CA49"/>
                </a:solidFill>
                <a:latin typeface="Lato"/>
                <a:ea typeface="Lato"/>
                <a:cs typeface="Lato"/>
                <a:sym typeface="Lato"/>
              </a:rPr>
            </a:b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Quais são algumas maneiras de como podemos ser mais honestos em nossa relação com Deus?</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A honestidade é um problema no grande conflito? Se sim, como?</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800" b="1" i="1">
              <a:solidFill>
                <a:srgbClr val="F7CA49"/>
              </a:solidFill>
              <a:latin typeface="Lato"/>
              <a:ea typeface="Lato"/>
              <a:cs typeface="Lato"/>
              <a:sym typeface="Lato"/>
            </a:endParaRPr>
          </a:p>
        </p:txBody>
      </p:sp>
      <p:sp>
        <p:nvSpPr>
          <p:cNvPr id="92" name="Shape 92"/>
          <p:cNvSpPr/>
          <p:nvPr/>
        </p:nvSpPr>
        <p:spPr>
          <a:xfrm>
            <a:off x="309775" y="578075"/>
            <a:ext cx="5309100" cy="6060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2600" b="1" i="1" dirty="0">
                <a:latin typeface="Lato"/>
                <a:ea typeface="Lato"/>
                <a:cs typeface="Lato"/>
                <a:sym typeface="Lato"/>
              </a:rPr>
              <a:t>Perguntas para refletir</a:t>
            </a:r>
            <a:endParaRPr sz="2600" b="1" i="1"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Shape 97"/>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“Quem é fiel nas coisas pequenas também será nas grandes; e quem é desonesto nas coisas pequenas também será nas grandes.” </a:t>
            </a:r>
            <a:r>
              <a:rPr lang="pt-BR" sz="2800" b="1" i="1">
                <a:solidFill>
                  <a:schemeClr val="lt1"/>
                </a:solidFill>
                <a:latin typeface="Lato"/>
                <a:ea typeface="Lato"/>
                <a:cs typeface="Lato"/>
                <a:sym typeface="Lato"/>
              </a:rPr>
              <a:t>Lucas 16:10 NTLH</a:t>
            </a:r>
            <a:endParaRPr sz="28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Levítico 27:30 </a:t>
            </a:r>
            <a:r>
              <a:rPr lang="pt-BR" sz="2800" b="1" i="1">
                <a:solidFill>
                  <a:srgbClr val="F7CA49"/>
                </a:solidFill>
                <a:latin typeface="Lato"/>
                <a:ea typeface="Lato"/>
                <a:cs typeface="Lato"/>
                <a:sym typeface="Lato"/>
              </a:rPr>
              <a:t>Nos dá a instrução de dizimar.</a:t>
            </a:r>
            <a:endParaRPr sz="2800" b="1" i="1">
              <a:solidFill>
                <a:srgbClr val="F7CA49"/>
              </a:solidFill>
              <a:latin typeface="Lato"/>
              <a:ea typeface="Lato"/>
              <a:cs typeface="Lato"/>
              <a:sym typeface="Lato"/>
            </a:endParaRPr>
          </a:p>
        </p:txBody>
      </p:sp>
      <p:sp>
        <p:nvSpPr>
          <p:cNvPr id="98" name="Shape 98"/>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p:nvPr/>
        </p:nvSpPr>
        <p:spPr>
          <a:xfrm>
            <a:off x="615375" y="1329425"/>
            <a:ext cx="8089800" cy="328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A tentativa de sacrifício de Abraão e Isaque se registra em </a:t>
            </a:r>
            <a:r>
              <a:rPr lang="pt-BR" sz="2800" b="1" i="1">
                <a:solidFill>
                  <a:schemeClr val="lt1"/>
                </a:solidFill>
                <a:latin typeface="Lato"/>
                <a:ea typeface="Lato"/>
                <a:cs typeface="Lato"/>
                <a:sym typeface="Lato"/>
              </a:rPr>
              <a:t>Gênesis 22:1-12.</a:t>
            </a:r>
            <a:r>
              <a:rPr lang="pt-BR" sz="2800" b="1" i="1">
                <a:solidFill>
                  <a:srgbClr val="F7CA49"/>
                </a:solidFill>
                <a:latin typeface="Lato"/>
                <a:ea typeface="Lato"/>
                <a:cs typeface="Lato"/>
                <a:sym typeface="Lato"/>
              </a:rPr>
              <a:t>  </a:t>
            </a:r>
            <a:endParaRPr sz="28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Somos chamados a olhar para Jesus </a:t>
            </a:r>
            <a:r>
              <a:rPr lang="pt-BR" sz="2800" b="1" i="1">
                <a:solidFill>
                  <a:schemeClr val="lt1"/>
                </a:solidFill>
                <a:latin typeface="Lato"/>
                <a:ea typeface="Lato"/>
                <a:cs typeface="Lato"/>
                <a:sym typeface="Lato"/>
              </a:rPr>
              <a:t>(Hebreus 12:2).</a:t>
            </a:r>
            <a:endParaRPr sz="2800" b="1"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Lucas 11:42</a:t>
            </a:r>
            <a:r>
              <a:rPr lang="pt-BR" sz="2800" b="1" i="1">
                <a:solidFill>
                  <a:srgbClr val="F7CA49"/>
                </a:solidFill>
                <a:latin typeface="Lato"/>
                <a:ea typeface="Lato"/>
                <a:cs typeface="Lato"/>
                <a:sym typeface="Lato"/>
              </a:rPr>
              <a:t> fala sobre a prática dos fariseus de pagar até o dízimo das hortaliças.</a:t>
            </a:r>
            <a:endParaRPr sz="2800" b="1" i="1">
              <a:solidFill>
                <a:srgbClr val="F7CA49"/>
              </a:solidFill>
              <a:latin typeface="Lato"/>
              <a:ea typeface="Lato"/>
              <a:cs typeface="Lato"/>
              <a:sym typeface="Lato"/>
            </a:endParaRPr>
          </a:p>
        </p:txBody>
      </p:sp>
      <p:sp>
        <p:nvSpPr>
          <p:cNvPr id="104" name="Shape 104"/>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1303</Words>
  <Application>Microsoft Office PowerPoint</Application>
  <PresentationFormat>Apresentação na tela (16:9)</PresentationFormat>
  <Paragraphs>86</Paragraphs>
  <Slides>30</Slides>
  <Notes>30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30</vt:i4>
      </vt:variant>
    </vt:vector>
  </HeadingPairs>
  <TitlesOfParts>
    <vt:vector size="34" baseType="lpstr">
      <vt:lpstr>Arial</vt:lpstr>
      <vt:lpstr>Lato</vt:lpstr>
      <vt:lpstr>Autour One</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LIÇÃO DA ESCOLA SABATINA 2018 1T</dc:subject>
  <dc:creator>4TONS - Pr. Marcelo Augusto de Carvalho</dc:creator>
  <cp:keywords>www.4tons.com.br</cp:keywords>
  <dc:description>COMÉRCIO PROIBIDO. USO PESSOAL</dc:description>
  <cp:lastModifiedBy>UCB - Marcelo Augusto de Carvalho</cp:lastModifiedBy>
  <cp:revision>2</cp:revision>
  <dcterms:modified xsi:type="dcterms:W3CDTF">2021-08-28T10:58:51Z</dcterms:modified>
  <cp:category>MORDOMIA CRISTÃ</cp:category>
</cp:coreProperties>
</file>