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5143500" type="screen16x9"/>
  <p:notesSz cx="6858000" cy="9144000"/>
  <p:embeddedFontLst>
    <p:embeddedFont>
      <p:font typeface="Autour One" panose="020B0604020202020204" charset="0"/>
      <p:regular r:id="rId32"/>
    </p:embeddedFont>
    <p:embeddedFont>
      <p:font typeface="Lato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/>
        </p:nvSpPr>
        <p:spPr>
          <a:xfrm>
            <a:off x="615375" y="1329425"/>
            <a:ext cx="4144200" cy="3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➙ Lucas 7:37-47</a:t>
            </a:r>
            <a:r>
              <a:rPr lang="pt-BR" sz="24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 registra a história da mulher que unge os pés de Jesus com um perfume muito caro, o que alguém viu como desperdício de dinheiro, mas, que na realidade foi uma maravilhosa expressão de gratidão. </a:t>
            </a:r>
            <a:endParaRPr sz="2400" b="1" i="1">
              <a:solidFill>
                <a:srgbClr val="F7CA4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318850" y="450250"/>
            <a:ext cx="3643800" cy="735300"/>
          </a:xfrm>
          <a:prstGeom prst="homePlate">
            <a:avLst>
              <a:gd name="adj" fmla="val 50000"/>
            </a:avLst>
          </a:prstGeom>
          <a:solidFill>
            <a:srgbClr val="F7CA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rgbClr val="0F0E38"/>
                </a:solidFill>
                <a:latin typeface="Autour One"/>
                <a:ea typeface="Autour One"/>
                <a:cs typeface="Autour One"/>
                <a:sym typeface="Autour One"/>
              </a:rPr>
              <a:t>Resumo bíblico</a:t>
            </a:r>
            <a:endParaRPr sz="2600" b="1"/>
          </a:p>
        </p:txBody>
      </p:sp>
      <p:pic>
        <p:nvPicPr>
          <p:cNvPr id="109" name="Shape 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3600" y="548950"/>
            <a:ext cx="4144200" cy="414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/>
        </p:nvSpPr>
        <p:spPr>
          <a:xfrm>
            <a:off x="615375" y="1329425"/>
            <a:ext cx="8089800" cy="32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8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➙ </a:t>
            </a:r>
            <a:r>
              <a:rPr lang="pt-BR" sz="28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Em </a:t>
            </a:r>
            <a:r>
              <a:rPr lang="pt-BR" sz="28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 Coríntios 8:8-15</a:t>
            </a:r>
            <a:r>
              <a:rPr lang="pt-BR" sz="28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 Paulo encoraja a igreja de Corinto a ser generosa. “Cada um contribua segundo propôs no seu coração; não com tristeza, ou por necessidade; porque Deus ama ao que dá com alegria” </a:t>
            </a:r>
            <a:r>
              <a:rPr lang="pt-BR" sz="28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 Coríntios 9:7</a:t>
            </a:r>
            <a:r>
              <a:rPr lang="pt-BR" sz="28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2800" b="1" i="1">
              <a:solidFill>
                <a:srgbClr val="F7CA49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pt-BR" sz="18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pt-BR" sz="28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➙  </a:t>
            </a:r>
            <a:r>
              <a:rPr lang="pt-BR" sz="28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E, a forma como Deus ama se resume em </a:t>
            </a:r>
            <a:r>
              <a:rPr lang="pt-BR" sz="28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João 3:16</a:t>
            </a:r>
            <a:r>
              <a:rPr lang="pt-BR" sz="28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br>
              <a:rPr lang="pt-BR" sz="28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</a:br>
            <a:endParaRPr sz="2800" b="1" i="1">
              <a:solidFill>
                <a:srgbClr val="F7CA4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" name="Shape 115"/>
          <p:cNvSpPr/>
          <p:nvPr/>
        </p:nvSpPr>
        <p:spPr>
          <a:xfrm>
            <a:off x="318850" y="450250"/>
            <a:ext cx="3643800" cy="735300"/>
          </a:xfrm>
          <a:prstGeom prst="homePlate">
            <a:avLst>
              <a:gd name="adj" fmla="val 50000"/>
            </a:avLst>
          </a:prstGeom>
          <a:solidFill>
            <a:srgbClr val="F7CA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rgbClr val="0F0E38"/>
                </a:solidFill>
                <a:latin typeface="Autour One"/>
                <a:ea typeface="Autour One"/>
                <a:cs typeface="Autour One"/>
                <a:sym typeface="Autour One"/>
              </a:rPr>
              <a:t>Resumo bíblico</a:t>
            </a:r>
            <a:endParaRPr sz="2600"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/>
        </p:nvSpPr>
        <p:spPr>
          <a:xfrm>
            <a:off x="622175" y="800850"/>
            <a:ext cx="4646400" cy="3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8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☛ </a:t>
            </a:r>
            <a:r>
              <a:rPr lang="pt-BR" sz="22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Em um mundo sedento por gratificações instantâneas, “se te faz bem, faça” e outros ditos populares, como é que muitas vezes estamos tão decepcionados? </a:t>
            </a:r>
            <a:endParaRPr sz="2200" b="1" i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pt-BR" sz="22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pt-BR" sz="22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Por quê é tão difícil encontrar significado e felicidade aqui? Ou será que este mundo não pode nos dar o</a:t>
            </a:r>
            <a:endParaRPr sz="2200" b="1" i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2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que realmente queremos?</a:t>
            </a:r>
            <a:br>
              <a:rPr lang="pt-BR" sz="22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endParaRPr sz="2200" b="1"/>
          </a:p>
        </p:txBody>
      </p:sp>
      <p:pic>
        <p:nvPicPr>
          <p:cNvPr id="121" name="Shape 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2100" y="-361013"/>
            <a:ext cx="4232099" cy="545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/>
        </p:nvSpPr>
        <p:spPr>
          <a:xfrm>
            <a:off x="794750" y="3732988"/>
            <a:ext cx="7640700" cy="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──────⊱◈◈◈⊰──────</a:t>
            </a:r>
            <a:endParaRPr sz="2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7" name="Shape 127"/>
          <p:cNvSpPr txBox="1"/>
          <p:nvPr/>
        </p:nvSpPr>
        <p:spPr>
          <a:xfrm>
            <a:off x="708550" y="938011"/>
            <a:ext cx="7640700" cy="26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──────⊱◈◈◈⊰──────</a:t>
            </a:r>
            <a:endParaRPr sz="2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i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6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Este é um problema real, que em vez de gratidão estamos buscando satisfação pessoal. </a:t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/>
        </p:nvSpPr>
        <p:spPr>
          <a:xfrm>
            <a:off x="658350" y="1561315"/>
            <a:ext cx="7827300" cy="22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5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Incluindo aqueles aspectos da vida que parecem mais substanciais e permanentes: nossa carreira profissional, nossa posição, nossa família, amigos, ou lar. Como o homem sábio, nos perguntamos o benefício que existe</a:t>
            </a:r>
            <a:endParaRPr sz="2500" b="1" i="1">
              <a:solidFill>
                <a:srgbClr val="F7CA49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5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em algo quando descobrimos que estamos</a:t>
            </a:r>
            <a:endParaRPr sz="2500" b="1" i="1">
              <a:solidFill>
                <a:srgbClr val="F7CA49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5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correndo atrás do vento.</a:t>
            </a:r>
            <a:br>
              <a:rPr lang="pt-BR" sz="25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</a:br>
            <a:endParaRPr sz="2500"/>
          </a:p>
        </p:txBody>
      </p:sp>
      <p:sp>
        <p:nvSpPr>
          <p:cNvPr id="133" name="Shape 133"/>
          <p:cNvSpPr txBox="1"/>
          <p:nvPr/>
        </p:nvSpPr>
        <p:spPr>
          <a:xfrm>
            <a:off x="844950" y="3873210"/>
            <a:ext cx="76407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──────⊱◈◈◈⊰──────</a:t>
            </a:r>
            <a:endParaRPr sz="2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4" name="Shape 134"/>
          <p:cNvSpPr/>
          <p:nvPr/>
        </p:nvSpPr>
        <p:spPr>
          <a:xfrm>
            <a:off x="1509100" y="803340"/>
            <a:ext cx="6379800" cy="897000"/>
          </a:xfrm>
          <a:prstGeom prst="horizontalScroll">
            <a:avLst>
              <a:gd name="adj" fmla="val 12500"/>
            </a:avLst>
          </a:prstGeom>
          <a:solidFill>
            <a:srgbClr val="F7CA49"/>
          </a:solidFill>
          <a:ln w="28575" cap="flat" cmpd="sng">
            <a:solidFill>
              <a:srgbClr val="0F0E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200" b="1">
                <a:solidFill>
                  <a:srgbClr val="0F0E38"/>
                </a:solidFill>
                <a:latin typeface="Autour One"/>
                <a:ea typeface="Autour One"/>
                <a:cs typeface="Autour One"/>
                <a:sym typeface="Autour One"/>
              </a:rPr>
              <a:t>  </a:t>
            </a:r>
            <a:r>
              <a:rPr lang="pt-BR" sz="3600" b="1">
                <a:solidFill>
                  <a:srgbClr val="0F0E38"/>
                </a:solidFill>
                <a:latin typeface="Autour One"/>
                <a:ea typeface="Autour One"/>
                <a:cs typeface="Autour One"/>
                <a:sym typeface="Autour One"/>
              </a:rPr>
              <a:t>  </a:t>
            </a:r>
            <a:r>
              <a:rPr lang="pt-BR" sz="4600" b="1">
                <a:solidFill>
                  <a:srgbClr val="0F0E38"/>
                </a:solidFill>
                <a:latin typeface="Autour One"/>
                <a:ea typeface="Autour One"/>
                <a:cs typeface="Autour One"/>
                <a:sym typeface="Autour One"/>
              </a:rPr>
              <a:t>TUDO ACABA.</a:t>
            </a:r>
            <a:endParaRPr sz="4600" b="1">
              <a:solidFill>
                <a:srgbClr val="0F0E38"/>
              </a:solidFill>
              <a:latin typeface="Autour One"/>
              <a:ea typeface="Autour One"/>
              <a:cs typeface="Autour One"/>
              <a:sym typeface="Autour On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/>
        </p:nvSpPr>
        <p:spPr>
          <a:xfrm>
            <a:off x="899850" y="1295850"/>
            <a:ext cx="7344300" cy="27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500">
                <a:solidFill>
                  <a:schemeClr val="lt1"/>
                </a:solidFill>
                <a:latin typeface="Autour One"/>
                <a:ea typeface="Autour One"/>
                <a:cs typeface="Autour One"/>
                <a:sym typeface="Autour One"/>
              </a:rPr>
              <a:t>Podemos inclusive esquecer de questionar o porquê da insatisfação. </a:t>
            </a:r>
            <a:endParaRPr sz="2500">
              <a:solidFill>
                <a:schemeClr val="lt1"/>
              </a:solidFill>
              <a:latin typeface="Autour One"/>
              <a:ea typeface="Autour One"/>
              <a:cs typeface="Autour One"/>
              <a:sym typeface="Autour On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 i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5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☛ </a:t>
            </a:r>
            <a:r>
              <a:rPr lang="pt-BR" sz="25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Por quê não somos felizes neste mundo? </a:t>
            </a:r>
            <a:br>
              <a:rPr lang="pt-BR" sz="25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pt-BR" sz="25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☛ </a:t>
            </a:r>
            <a:r>
              <a:rPr lang="pt-BR" sz="25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Por quê buscamos algo a mais?</a:t>
            </a:r>
            <a:br>
              <a:rPr lang="pt-BR" sz="25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pt-BR" sz="25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☛ </a:t>
            </a:r>
            <a:r>
              <a:rPr lang="pt-BR" sz="25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Por quê estamos buscando respostas de todas as maneiras?</a:t>
            </a:r>
            <a:br>
              <a:rPr lang="pt-BR" sz="25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lang="pt-BR" sz="25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lang="pt-BR" sz="25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</a:br>
            <a:endParaRPr sz="2500"/>
          </a:p>
        </p:txBody>
      </p:sp>
      <p:sp>
        <p:nvSpPr>
          <p:cNvPr id="140" name="Shape 140"/>
          <p:cNvSpPr txBox="1"/>
          <p:nvPr/>
        </p:nvSpPr>
        <p:spPr>
          <a:xfrm>
            <a:off x="751650" y="540245"/>
            <a:ext cx="76407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──────⊱◈◈◈⊰──────</a:t>
            </a:r>
            <a:endParaRPr sz="2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1" name="Shape 141"/>
          <p:cNvSpPr txBox="1"/>
          <p:nvPr/>
        </p:nvSpPr>
        <p:spPr>
          <a:xfrm>
            <a:off x="724725" y="3761445"/>
            <a:ext cx="76407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──────⊱◈◈◈⊰──────</a:t>
            </a:r>
            <a:endParaRPr sz="2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897975" y="1459325"/>
            <a:ext cx="7156500" cy="1347000"/>
          </a:xfrm>
          <a:prstGeom prst="horizontalScroll">
            <a:avLst>
              <a:gd name="adj" fmla="val 12500"/>
            </a:avLst>
          </a:prstGeom>
          <a:solidFill>
            <a:srgbClr val="F7CA49"/>
          </a:solidFill>
          <a:ln w="28575" cap="flat" cmpd="sng">
            <a:solidFill>
              <a:srgbClr val="0F0E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>
                <a:solidFill>
                  <a:srgbClr val="0F0E38"/>
                </a:solidFill>
                <a:latin typeface="Autour One"/>
                <a:ea typeface="Autour One"/>
                <a:cs typeface="Autour One"/>
                <a:sym typeface="Autour One"/>
              </a:rPr>
              <a:t> </a:t>
            </a:r>
            <a:r>
              <a:rPr lang="pt-BR" sz="3300" b="1">
                <a:solidFill>
                  <a:srgbClr val="0F0E38"/>
                </a:solidFill>
                <a:latin typeface="Autour One"/>
                <a:ea typeface="Autour One"/>
                <a:cs typeface="Autour One"/>
                <a:sym typeface="Autour One"/>
              </a:rPr>
              <a:t>SIGNIFICADO E PROPÓSITO,</a:t>
            </a:r>
            <a:endParaRPr sz="3300" b="1">
              <a:solidFill>
                <a:srgbClr val="0F0E38"/>
              </a:solidFill>
              <a:latin typeface="Autour One"/>
              <a:ea typeface="Autour One"/>
              <a:cs typeface="Autour One"/>
              <a:sym typeface="Autour One"/>
            </a:endParaRPr>
          </a:p>
        </p:txBody>
      </p:sp>
      <p:sp>
        <p:nvSpPr>
          <p:cNvPr id="147" name="Shape 147"/>
          <p:cNvSpPr txBox="1"/>
          <p:nvPr/>
        </p:nvSpPr>
        <p:spPr>
          <a:xfrm>
            <a:off x="751650" y="701229"/>
            <a:ext cx="76407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──────⊱◈◈◈⊰──────</a:t>
            </a:r>
            <a:endParaRPr sz="2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8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 que nos impulsa a buscar </a:t>
            </a:r>
            <a:endParaRPr sz="2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8" name="Shape 148"/>
          <p:cNvSpPr txBox="1"/>
          <p:nvPr/>
        </p:nvSpPr>
        <p:spPr>
          <a:xfrm>
            <a:off x="751650" y="2565475"/>
            <a:ext cx="7640700" cy="1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1" i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8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um sentido de algo mais do que vemos,</a:t>
            </a:r>
            <a:endParaRPr sz="2800" b="1" i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8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ouvimos e sentimos?  </a:t>
            </a:r>
            <a:endParaRPr sz="2800" b="1" i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──────⊱◈◈◈⊰──────</a:t>
            </a:r>
            <a:endParaRPr sz="2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1" i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/>
          <p:nvPr/>
        </p:nvSpPr>
        <p:spPr>
          <a:xfrm>
            <a:off x="3375275" y="1015738"/>
            <a:ext cx="4930500" cy="33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5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Como é que, nós humanos, somos tão diferentes de qualquer outro ser vivente neste mundo, que parece nunca buscar por algo além? </a:t>
            </a:r>
            <a:br>
              <a:rPr lang="pt-BR" sz="25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</a:br>
            <a:endParaRPr sz="2500" b="1" i="1">
              <a:solidFill>
                <a:srgbClr val="F7CA49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5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Por quê queremos o que este mundo não pode nos dar? </a:t>
            </a:r>
            <a:endParaRPr sz="2500" b="1" i="1">
              <a:solidFill>
                <a:srgbClr val="F7CA49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5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É difícil de entender…</a:t>
            </a:r>
            <a:endParaRPr sz="2500"/>
          </a:p>
        </p:txBody>
      </p:sp>
      <p:pic>
        <p:nvPicPr>
          <p:cNvPr id="154" name="Shape 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225" y="611588"/>
            <a:ext cx="2594100" cy="392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/>
        </p:nvSpPr>
        <p:spPr>
          <a:xfrm>
            <a:off x="687942" y="920238"/>
            <a:ext cx="4455600" cy="3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“Ouça sua vida”,  </a:t>
            </a:r>
            <a:r>
              <a:rPr lang="pt-BR" sz="24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escreveu</a:t>
            </a:r>
            <a:br>
              <a:rPr lang="pt-BR" sz="24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pt-BR" sz="24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Frederick Buechner. </a:t>
            </a:r>
            <a:r>
              <a:rPr lang="pt-BR" sz="24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“Veja o insondável mistério que ela é. Toque, sinta, prove seu caminho para seu santo e oculto coração. Porque, em última análise, todos os momentos são importantes, e a pró­pria vida é graça.”</a:t>
            </a:r>
            <a:br>
              <a:rPr lang="pt-BR" sz="22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lang="pt-BR" sz="22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endParaRPr sz="2200" b="1"/>
          </a:p>
        </p:txBody>
      </p:sp>
      <p:pic>
        <p:nvPicPr>
          <p:cNvPr id="160" name="Shape 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3242" y="522088"/>
            <a:ext cx="3482817" cy="409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/>
        </p:nvSpPr>
        <p:spPr>
          <a:xfrm>
            <a:off x="658350" y="1437450"/>
            <a:ext cx="7827300" cy="22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4900">
                <a:solidFill>
                  <a:srgbClr val="F7CA49"/>
                </a:solidFill>
                <a:latin typeface="Autour One"/>
                <a:ea typeface="Autour One"/>
                <a:cs typeface="Autour One"/>
                <a:sym typeface="Autour One"/>
              </a:rPr>
              <a:t>A vida em si mesma</a:t>
            </a:r>
            <a:br>
              <a:rPr lang="pt-BR" sz="4900">
                <a:solidFill>
                  <a:srgbClr val="F7CA49"/>
                </a:solidFill>
                <a:latin typeface="Autour One"/>
                <a:ea typeface="Autour One"/>
                <a:cs typeface="Autour One"/>
                <a:sym typeface="Autour One"/>
              </a:rPr>
            </a:br>
            <a:r>
              <a:rPr lang="pt-BR" sz="9200">
                <a:solidFill>
                  <a:schemeClr val="lt1"/>
                </a:solidFill>
                <a:latin typeface="Autour One"/>
                <a:ea typeface="Autour One"/>
                <a:cs typeface="Autour One"/>
                <a:sym typeface="Autour One"/>
              </a:rPr>
              <a:t>É GRAÇA.</a:t>
            </a:r>
            <a:endParaRPr sz="9200"/>
          </a:p>
        </p:txBody>
      </p:sp>
      <p:sp>
        <p:nvSpPr>
          <p:cNvPr id="166" name="Shape 166"/>
          <p:cNvSpPr txBox="1"/>
          <p:nvPr/>
        </p:nvSpPr>
        <p:spPr>
          <a:xfrm>
            <a:off x="844950" y="599520"/>
            <a:ext cx="76407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──────⊱◈◈◈⊰──────</a:t>
            </a:r>
            <a:endParaRPr sz="2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7" name="Shape 167"/>
          <p:cNvSpPr txBox="1"/>
          <p:nvPr/>
        </p:nvSpPr>
        <p:spPr>
          <a:xfrm>
            <a:off x="844950" y="3702170"/>
            <a:ext cx="76407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──────⊱◈◈◈⊰──────</a:t>
            </a:r>
            <a:endParaRPr sz="2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852600" y="851575"/>
            <a:ext cx="7438800" cy="27918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F7CA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>
              <a:solidFill>
                <a:srgbClr val="0F0E3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" name="Shape 59"/>
          <p:cNvSpPr txBox="1"/>
          <p:nvPr/>
        </p:nvSpPr>
        <p:spPr>
          <a:xfrm>
            <a:off x="1522500" y="3943275"/>
            <a:ext cx="45438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lt1"/>
                </a:solidFill>
                <a:latin typeface="Autour One"/>
                <a:ea typeface="Autour One"/>
                <a:cs typeface="Autour One"/>
                <a:sym typeface="Autour One"/>
              </a:rPr>
              <a:t>Verso para memorizar</a:t>
            </a:r>
            <a:endParaRPr sz="2400">
              <a:solidFill>
                <a:schemeClr val="lt1"/>
              </a:solidFill>
              <a:latin typeface="Autour One"/>
              <a:ea typeface="Autour One"/>
              <a:cs typeface="Autour One"/>
              <a:sym typeface="Autour One"/>
            </a:endParaRPr>
          </a:p>
        </p:txBody>
      </p:sp>
      <p:sp>
        <p:nvSpPr>
          <p:cNvPr id="60" name="Shape 60"/>
          <p:cNvSpPr txBox="1"/>
          <p:nvPr/>
        </p:nvSpPr>
        <p:spPr>
          <a:xfrm>
            <a:off x="924450" y="951775"/>
            <a:ext cx="7295100" cy="25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i="1">
                <a:latin typeface="Lato"/>
                <a:ea typeface="Lato"/>
                <a:cs typeface="Lato"/>
                <a:sym typeface="Lato"/>
              </a:rPr>
              <a:t>“Porque Deus amou ao mundo de tal maneira que deu o Seu Filho unigênito, para que todo o que Nele crê não pereça, mas tenha a vida eterna.” </a:t>
            </a:r>
            <a:endParaRPr sz="3200" b="1" i="1">
              <a:latin typeface="Lato"/>
              <a:ea typeface="Lato"/>
              <a:cs typeface="Lato"/>
              <a:sym typeface="Lato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i="1">
                <a:latin typeface="Lato"/>
                <a:ea typeface="Lato"/>
                <a:cs typeface="Lato"/>
                <a:sym typeface="Lato"/>
              </a:rPr>
              <a:t>(João 3:16).</a:t>
            </a:r>
            <a:endParaRPr sz="3200" b="1" i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/>
        </p:nvSpPr>
        <p:spPr>
          <a:xfrm>
            <a:off x="478800" y="626875"/>
            <a:ext cx="81864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8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☛ Somente </a:t>
            </a:r>
            <a:r>
              <a:rPr lang="pt-BR" sz="28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ao nos ver como algo mais do que uma formação de moléculas aleatórias, as coisas começam a fazer sentido.</a:t>
            </a:r>
            <a:endParaRPr sz="2800" b="1" i="1">
              <a:solidFill>
                <a:srgbClr val="F7CA49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pt-BR" sz="28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pt-BR" sz="28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☛  Somente </a:t>
            </a:r>
            <a:r>
              <a:rPr lang="pt-BR" sz="28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se nossa existência tem um significado e um propósito além do nosso eu imediato, podemos encontrar sanidade.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/>
          <p:nvPr/>
        </p:nvSpPr>
        <p:spPr>
          <a:xfrm>
            <a:off x="816488" y="1171875"/>
            <a:ext cx="3683100" cy="29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Quando reflito sobre aqueles momentos em que me sinto perto de Deus, me dou conta de que meu prazer não tem sido nos sucessos que sempre definimos como êxitos.</a:t>
            </a:r>
            <a:endParaRPr sz="2400" b="1"/>
          </a:p>
        </p:txBody>
      </p:sp>
      <p:pic>
        <p:nvPicPr>
          <p:cNvPr id="178" name="Shape 178"/>
          <p:cNvPicPr preferRelativeResize="0"/>
          <p:nvPr/>
        </p:nvPicPr>
        <p:blipFill rotWithShape="1">
          <a:blip r:embed="rId4">
            <a:alphaModFix/>
          </a:blip>
          <a:srcRect l="5486" r="10628"/>
          <a:stretch/>
        </p:blipFill>
        <p:spPr>
          <a:xfrm>
            <a:off x="4678000" y="1019625"/>
            <a:ext cx="3398426" cy="3104250"/>
          </a:xfrm>
          <a:prstGeom prst="rect">
            <a:avLst/>
          </a:prstGeom>
          <a:noFill/>
          <a:ln>
            <a:noFill/>
          </a:ln>
          <a:effectLst>
            <a:reflection stA="26000" endPos="26000" dist="19050" dir="5400000" fadeDir="5400012" sy="-100000" algn="bl" rotWithShape="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/>
        </p:nvSpPr>
        <p:spPr>
          <a:xfrm>
            <a:off x="1003164" y="1168200"/>
            <a:ext cx="4293300" cy="29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Tampouco existe a satisfação duradoura nas coisas que usualmente perseguimos para desfrutar — o físico simplesmente não dura, e eventualmente todo prazer terrenal termina.</a:t>
            </a:r>
            <a:endParaRPr sz="2400" b="1"/>
          </a:p>
        </p:txBody>
      </p:sp>
      <p:pic>
        <p:nvPicPr>
          <p:cNvPr id="184" name="Shape 184"/>
          <p:cNvPicPr preferRelativeResize="0"/>
          <p:nvPr/>
        </p:nvPicPr>
        <p:blipFill rotWithShape="1">
          <a:blip r:embed="rId4">
            <a:alphaModFix/>
          </a:blip>
          <a:srcRect l="3025" t="12811" r="2733" b="2678"/>
          <a:stretch/>
        </p:blipFill>
        <p:spPr>
          <a:xfrm>
            <a:off x="5451412" y="1023300"/>
            <a:ext cx="2689425" cy="3096901"/>
          </a:xfrm>
          <a:prstGeom prst="rect">
            <a:avLst/>
          </a:prstGeom>
          <a:noFill/>
          <a:ln>
            <a:noFill/>
          </a:ln>
          <a:effectLst>
            <a:reflection stA="57000" endPos="24000" dist="38100" dir="5400000" fadeDir="5400012" sy="-100000" algn="bl" rotWithShape="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/>
          <p:nvPr/>
        </p:nvSpPr>
        <p:spPr>
          <a:xfrm>
            <a:off x="658350" y="1254275"/>
            <a:ext cx="7827300" cy="24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solidFill>
                  <a:schemeClr val="lt1"/>
                </a:solidFill>
                <a:latin typeface="Autour One"/>
                <a:ea typeface="Autour One"/>
                <a:cs typeface="Autour One"/>
                <a:sym typeface="Autour One"/>
              </a:rPr>
              <a:t>C. S. Lewis disse:</a:t>
            </a:r>
            <a:endParaRPr sz="2400">
              <a:solidFill>
                <a:schemeClr val="lt1"/>
              </a:solidFill>
              <a:latin typeface="Autour One"/>
              <a:ea typeface="Autour One"/>
              <a:cs typeface="Autour One"/>
              <a:sym typeface="Autour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lt1"/>
              </a:solidFill>
              <a:latin typeface="Autour One"/>
              <a:ea typeface="Autour One"/>
              <a:cs typeface="Autour One"/>
              <a:sym typeface="Autour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b="1">
                <a:solidFill>
                  <a:srgbClr val="F7CA49"/>
                </a:solidFill>
                <a:latin typeface="Autour One"/>
                <a:ea typeface="Autour One"/>
                <a:cs typeface="Autour One"/>
                <a:sym typeface="Autour One"/>
              </a:rPr>
              <a:t>"Se eu encontro em mim um desejo que nenhuma experiência desse mundo possa satisfazer, a explicação mais provável é que eu fui feito para</a:t>
            </a:r>
            <a:endParaRPr sz="2400" b="1">
              <a:solidFill>
                <a:srgbClr val="F7CA49"/>
              </a:solidFill>
              <a:latin typeface="Autour One"/>
              <a:ea typeface="Autour One"/>
              <a:cs typeface="Autour One"/>
              <a:sym typeface="Autour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b="1">
                <a:solidFill>
                  <a:srgbClr val="F7CA49"/>
                </a:solidFill>
                <a:latin typeface="Autour One"/>
                <a:ea typeface="Autour One"/>
                <a:cs typeface="Autour One"/>
                <a:sym typeface="Autour One"/>
              </a:rPr>
              <a:t>um outro mundo."</a:t>
            </a:r>
            <a:endParaRPr sz="2400" b="1">
              <a:latin typeface="Autour One"/>
              <a:ea typeface="Autour One"/>
              <a:cs typeface="Autour One"/>
              <a:sym typeface="Autour One"/>
            </a:endParaRPr>
          </a:p>
        </p:txBody>
      </p:sp>
      <p:sp>
        <p:nvSpPr>
          <p:cNvPr id="190" name="Shape 190"/>
          <p:cNvSpPr txBox="1"/>
          <p:nvPr/>
        </p:nvSpPr>
        <p:spPr>
          <a:xfrm>
            <a:off x="844950" y="599520"/>
            <a:ext cx="76407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──────⊱◈◈◈⊰──────</a:t>
            </a:r>
            <a:endParaRPr sz="2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1" name="Shape 191"/>
          <p:cNvSpPr txBox="1"/>
          <p:nvPr/>
        </p:nvSpPr>
        <p:spPr>
          <a:xfrm>
            <a:off x="844950" y="3596220"/>
            <a:ext cx="76407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──────⊱◈◈◈⊰──────</a:t>
            </a:r>
            <a:endParaRPr sz="2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/>
        </p:nvSpPr>
        <p:spPr>
          <a:xfrm>
            <a:off x="544488" y="734588"/>
            <a:ext cx="4195200" cy="3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E, finalmente, o centro de todo gozo, satisfação e propósito é saber que Deus nos fez. Tal como escreveu Christina Rossetti: </a:t>
            </a:r>
            <a:r>
              <a:rPr lang="pt-BR" sz="26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“Se Deus não existisse, viveríamos nesse glorioso mundo com o coração agradecido sem ninguém para agradecer".</a:t>
            </a:r>
            <a:r>
              <a:rPr lang="pt-BR" sz="2400">
                <a:solidFill>
                  <a:schemeClr val="lt1"/>
                </a:solidFill>
                <a:latin typeface="Autour One"/>
                <a:ea typeface="Autour One"/>
                <a:cs typeface="Autour One"/>
                <a:sym typeface="Autour One"/>
              </a:rPr>
              <a:t> </a:t>
            </a:r>
            <a:endParaRPr sz="3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7" name="Shape 1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5613" y="222288"/>
            <a:ext cx="3973901" cy="4698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/>
        </p:nvSpPr>
        <p:spPr>
          <a:xfrm>
            <a:off x="544488" y="734588"/>
            <a:ext cx="4195200" cy="3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3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Não se trata de prazer imediato, senão de </a:t>
            </a:r>
            <a:r>
              <a:rPr lang="pt-BR" sz="33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alegria eterna</a:t>
            </a:r>
            <a:r>
              <a:rPr lang="pt-BR" sz="33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endParaRPr sz="3300" b="1" i="1">
              <a:solidFill>
                <a:srgbClr val="F7CA49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3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Algo pelo que deveríamos estar realmente agradecidos!</a:t>
            </a:r>
            <a:br>
              <a:rPr lang="pt-BR" sz="26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pt-BR" sz="2400">
                <a:solidFill>
                  <a:schemeClr val="lt1"/>
                </a:solidFill>
                <a:latin typeface="Autour One"/>
                <a:ea typeface="Autour One"/>
                <a:cs typeface="Autour One"/>
                <a:sym typeface="Autour One"/>
              </a:rPr>
              <a:t> </a:t>
            </a:r>
            <a:endParaRPr sz="3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3" name="Shape 2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0163" y="522000"/>
            <a:ext cx="4099512" cy="4099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/>
          <p:nvPr/>
        </p:nvSpPr>
        <p:spPr>
          <a:xfrm>
            <a:off x="3908475" y="1377037"/>
            <a:ext cx="4433400" cy="24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48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Concluímos com estas citações de Ellen White </a:t>
            </a:r>
            <a:br>
              <a:rPr lang="pt-BR" sz="48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</a:br>
            <a:endParaRPr/>
          </a:p>
        </p:txBody>
      </p:sp>
      <p:pic>
        <p:nvPicPr>
          <p:cNvPr id="209" name="Shape 2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2125" y="1323562"/>
            <a:ext cx="3155901" cy="24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/>
        </p:nvSpPr>
        <p:spPr>
          <a:xfrm>
            <a:off x="632400" y="1297575"/>
            <a:ext cx="7879200" cy="26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Ao longo do caminho que percorremos devemos deixar marcas do amor de Cristo. Este amor, refletido de manera prática na vida, sempre traz uma resposta. Faz com que aqueles que apreciam a bondade, levem ofertas de gratidão a Deus. Os obreiros de Deus serão reconhecidos na medida que seus esforços por promover sua causa se façam em harmonia com o plano do Salvador.</a:t>
            </a:r>
            <a:endParaRPr sz="2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>
              <a:solidFill>
                <a:schemeClr val="lt1"/>
              </a:solidFill>
            </a:endParaRPr>
          </a:p>
        </p:txBody>
      </p:sp>
      <p:grpSp>
        <p:nvGrpSpPr>
          <p:cNvPr id="215" name="Shape 215"/>
          <p:cNvGrpSpPr/>
          <p:nvPr/>
        </p:nvGrpSpPr>
        <p:grpSpPr>
          <a:xfrm>
            <a:off x="1583413" y="202646"/>
            <a:ext cx="5977175" cy="1510253"/>
            <a:chOff x="1586550" y="206571"/>
            <a:chExt cx="5977175" cy="1510253"/>
          </a:xfrm>
        </p:grpSpPr>
        <p:cxnSp>
          <p:nvCxnSpPr>
            <p:cNvPr id="216" name="Shape 216"/>
            <p:cNvCxnSpPr/>
            <p:nvPr/>
          </p:nvCxnSpPr>
          <p:spPr>
            <a:xfrm>
              <a:off x="1586550" y="821775"/>
              <a:ext cx="2502600" cy="9300"/>
            </a:xfrm>
            <a:prstGeom prst="straightConnector1">
              <a:avLst/>
            </a:prstGeom>
            <a:noFill/>
            <a:ln w="38100" cap="flat" cmpd="sng">
              <a:solidFill>
                <a:srgbClr val="F7CA49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217" name="Shape 217"/>
            <p:cNvCxnSpPr/>
            <p:nvPr/>
          </p:nvCxnSpPr>
          <p:spPr>
            <a:xfrm>
              <a:off x="5061125" y="957050"/>
              <a:ext cx="2502600" cy="9300"/>
            </a:xfrm>
            <a:prstGeom prst="straightConnector1">
              <a:avLst/>
            </a:prstGeom>
            <a:noFill/>
            <a:ln w="38100" cap="flat" cmpd="sng">
              <a:solidFill>
                <a:srgbClr val="F7CA49"/>
              </a:solidFill>
              <a:prstDash val="solid"/>
              <a:round/>
              <a:headEnd type="stealth" w="med" len="med"/>
              <a:tailEnd type="none" w="med" len="med"/>
            </a:ln>
          </p:spPr>
        </p:cxnSp>
        <p:pic>
          <p:nvPicPr>
            <p:cNvPr id="218" name="Shape 2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562062">
              <a:off x="4237525" y="333487"/>
              <a:ext cx="868786" cy="12564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9" name="Shape 219"/>
          <p:cNvSpPr/>
          <p:nvPr/>
        </p:nvSpPr>
        <p:spPr>
          <a:xfrm>
            <a:off x="1580250" y="3803275"/>
            <a:ext cx="5983500" cy="716400"/>
          </a:xfrm>
          <a:prstGeom prst="horizontalScroll">
            <a:avLst>
              <a:gd name="adj" fmla="val 12500"/>
            </a:avLst>
          </a:prstGeom>
          <a:solidFill>
            <a:srgbClr val="F7CA49"/>
          </a:solidFill>
          <a:ln w="28575" cap="flat" cmpd="sng">
            <a:solidFill>
              <a:srgbClr val="0F0E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1">
                <a:solidFill>
                  <a:srgbClr val="0F0E38"/>
                </a:solidFill>
                <a:latin typeface="Lato"/>
                <a:ea typeface="Lato"/>
                <a:cs typeface="Lato"/>
                <a:sym typeface="Lato"/>
              </a:rPr>
              <a:t>Review and Herald, 24/11/1910 par. 12</a:t>
            </a:r>
            <a:endParaRPr sz="2400" b="1" i="1">
              <a:solidFill>
                <a:srgbClr val="0F0E3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/>
        </p:nvSpPr>
        <p:spPr>
          <a:xfrm>
            <a:off x="550950" y="1207050"/>
            <a:ext cx="8042100" cy="25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 beneficência cristã brota do princípio de reconhecido amor. O amor a Cristo não pode existir sem amor correspondente àqueles a quem Ele veio aqui salvar. O amor a Cristo deve ser o princípio dominante do ser, regendo-lhe todas as emoções e dirigindo todas as energias. O amor redentor deve despertar toda a terna afeição e toda a abnegada devoção que possa existir no coração humano. Assim sendo, não serão necessários apelos comovedores para vencer-lhe o egoísmo e despertar as simpatias adormecidas, a fim de atrair ofertas de beneficência</a:t>
            </a:r>
            <a:endParaRPr sz="18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para a preciosa causa da verdade.</a:t>
            </a:r>
            <a:endParaRPr sz="1800" b="1">
              <a:solidFill>
                <a:schemeClr val="lt1"/>
              </a:solidFill>
            </a:endParaRPr>
          </a:p>
        </p:txBody>
      </p:sp>
      <p:grpSp>
        <p:nvGrpSpPr>
          <p:cNvPr id="225" name="Shape 225"/>
          <p:cNvGrpSpPr/>
          <p:nvPr/>
        </p:nvGrpSpPr>
        <p:grpSpPr>
          <a:xfrm>
            <a:off x="1580275" y="125146"/>
            <a:ext cx="5983450" cy="1510253"/>
            <a:chOff x="1580275" y="206571"/>
            <a:chExt cx="5983450" cy="1510253"/>
          </a:xfrm>
        </p:grpSpPr>
        <p:cxnSp>
          <p:nvCxnSpPr>
            <p:cNvPr id="226" name="Shape 226"/>
            <p:cNvCxnSpPr/>
            <p:nvPr/>
          </p:nvCxnSpPr>
          <p:spPr>
            <a:xfrm>
              <a:off x="1580275" y="957050"/>
              <a:ext cx="2502600" cy="9300"/>
            </a:xfrm>
            <a:prstGeom prst="straightConnector1">
              <a:avLst/>
            </a:prstGeom>
            <a:noFill/>
            <a:ln w="38100" cap="flat" cmpd="sng">
              <a:solidFill>
                <a:srgbClr val="F7CA49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227" name="Shape 227"/>
            <p:cNvCxnSpPr/>
            <p:nvPr/>
          </p:nvCxnSpPr>
          <p:spPr>
            <a:xfrm>
              <a:off x="5061125" y="957050"/>
              <a:ext cx="2502600" cy="9300"/>
            </a:xfrm>
            <a:prstGeom prst="straightConnector1">
              <a:avLst/>
            </a:prstGeom>
            <a:noFill/>
            <a:ln w="38100" cap="flat" cmpd="sng">
              <a:solidFill>
                <a:srgbClr val="F7CA49"/>
              </a:solidFill>
              <a:prstDash val="solid"/>
              <a:round/>
              <a:headEnd type="stealth" w="med" len="med"/>
              <a:tailEnd type="none" w="med" len="med"/>
            </a:ln>
          </p:spPr>
        </p:cxnSp>
        <p:pic>
          <p:nvPicPr>
            <p:cNvPr id="228" name="Shape 2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562062">
              <a:off x="4237525" y="333487"/>
              <a:ext cx="868786" cy="12564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9" name="Shape 229"/>
          <p:cNvSpPr/>
          <p:nvPr/>
        </p:nvSpPr>
        <p:spPr>
          <a:xfrm>
            <a:off x="1580250" y="3862800"/>
            <a:ext cx="5983500" cy="716400"/>
          </a:xfrm>
          <a:prstGeom prst="horizontalScroll">
            <a:avLst>
              <a:gd name="adj" fmla="val 12500"/>
            </a:avLst>
          </a:prstGeom>
          <a:solidFill>
            <a:srgbClr val="F7CA49"/>
          </a:solidFill>
          <a:ln w="28575" cap="flat" cmpd="sng">
            <a:solidFill>
              <a:srgbClr val="0F0E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1">
                <a:solidFill>
                  <a:srgbClr val="0F0E38"/>
                </a:solidFill>
                <a:latin typeface="Lato"/>
                <a:ea typeface="Lato"/>
                <a:cs typeface="Lato"/>
                <a:sym typeface="Lato"/>
              </a:rPr>
              <a:t>Filhos e Filhas de Deus, 264</a:t>
            </a:r>
            <a:endParaRPr sz="2400" b="1" i="1">
              <a:solidFill>
                <a:srgbClr val="0F0E3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/>
        </p:nvSpPr>
        <p:spPr>
          <a:xfrm>
            <a:off x="632400" y="1645150"/>
            <a:ext cx="7879200" cy="30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3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➙ </a:t>
            </a:r>
            <a:r>
              <a:rPr lang="pt-BR" sz="2300" b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“A gratidão desbloqueia a abundância da vida. Ela torna o que temos em mais que o suficiente. Ela torna a negação em aceitação, caos em ordem, confusão em claridade. Ela pode transformar uma refeição em um banquete, uma casa em um lar, um estranho em um amigo. A gratidão dá sentido ao nosso passado, traz paz para o hoje, e cria uma visão para o amanhã.”</a:t>
            </a:r>
            <a:r>
              <a:rPr lang="pt-BR" sz="23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pt-BR" sz="2300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Melody Beattie</a:t>
            </a:r>
            <a:endParaRPr sz="2300" i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" name="Shape 66"/>
          <p:cNvSpPr/>
          <p:nvPr/>
        </p:nvSpPr>
        <p:spPr>
          <a:xfrm>
            <a:off x="2603850" y="570225"/>
            <a:ext cx="3936300" cy="935400"/>
          </a:xfrm>
          <a:prstGeom prst="horizontalScroll">
            <a:avLst>
              <a:gd name="adj" fmla="val 12500"/>
            </a:avLst>
          </a:prstGeom>
          <a:solidFill>
            <a:srgbClr val="F7CA49"/>
          </a:solidFill>
          <a:ln w="28575" cap="flat" cmpd="sng">
            <a:solidFill>
              <a:srgbClr val="0F0E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600">
                <a:solidFill>
                  <a:srgbClr val="0F0E38"/>
                </a:solidFill>
                <a:latin typeface="Autour One"/>
                <a:ea typeface="Autour One"/>
                <a:cs typeface="Autour One"/>
                <a:sym typeface="Autour One"/>
              </a:rPr>
              <a:t>Citações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/>
        </p:nvSpPr>
        <p:spPr>
          <a:xfrm>
            <a:off x="632400" y="1645150"/>
            <a:ext cx="7879200" cy="28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➙ </a:t>
            </a:r>
            <a:r>
              <a:rPr lang="pt-BR" sz="2400" b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“A gratidão é capaz de transformar dias comuns em dias festivos, tarefas rotineiras em alegrias, oportunidades comuns em bênçãos.”</a:t>
            </a:r>
            <a:r>
              <a:rPr lang="pt-BR"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pt-BR" sz="2400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William Arthur Ward</a:t>
            </a:r>
            <a:endParaRPr sz="2400" i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➙ </a:t>
            </a:r>
            <a:r>
              <a:rPr lang="pt-BR" sz="2400" b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“A gratidão é a mais saudável de todas as emoções humanas. Quanto mais você expressar gratidão pelo que você tem, mais ainda terá para agradecer.”</a:t>
            </a:r>
            <a:r>
              <a:rPr lang="pt-BR"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pt-BR" sz="2400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Zig Ziglar</a:t>
            </a:r>
            <a:endParaRPr sz="2600" i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" name="Shape 72"/>
          <p:cNvSpPr/>
          <p:nvPr/>
        </p:nvSpPr>
        <p:spPr>
          <a:xfrm>
            <a:off x="2603850" y="570225"/>
            <a:ext cx="3936300" cy="935400"/>
          </a:xfrm>
          <a:prstGeom prst="horizontalScroll">
            <a:avLst>
              <a:gd name="adj" fmla="val 12500"/>
            </a:avLst>
          </a:prstGeom>
          <a:solidFill>
            <a:srgbClr val="F7CA49"/>
          </a:solidFill>
          <a:ln w="28575" cap="flat" cmpd="sng">
            <a:solidFill>
              <a:srgbClr val="0F0E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0F0E38"/>
                </a:solidFill>
                <a:latin typeface="Autour One"/>
                <a:ea typeface="Autour One"/>
                <a:cs typeface="Autour One"/>
                <a:sym typeface="Autour One"/>
              </a:rPr>
              <a:t>Citações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/>
          <p:nvPr/>
        </p:nvSpPr>
        <p:spPr>
          <a:xfrm>
            <a:off x="632400" y="1645150"/>
            <a:ext cx="7879200" cy="28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➙ </a:t>
            </a:r>
            <a:r>
              <a:rPr lang="pt-BR" sz="2400" b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“Agradecer é a melhor oração que qualquer um pode fazer. Eu digo isso muitas vezes. Expressa humildade e compreensão.”</a:t>
            </a:r>
            <a:r>
              <a:rPr lang="pt-BR"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pt-BR" sz="2400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Alice Walker</a:t>
            </a:r>
            <a:endParaRPr sz="2400" i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➙ </a:t>
            </a:r>
            <a:r>
              <a:rPr lang="pt-BR" sz="2400" b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“Agradecimento é o início da gratidão. Gratidão é a conclusão do agradecimento. Agradecimento pode consistir apenas de palavras. Gratidão é mostrada em atos.”</a:t>
            </a:r>
            <a:r>
              <a:rPr lang="pt-BR"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pt-BR" sz="2400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. Henri Frederic Amiel</a:t>
            </a:r>
            <a:endParaRPr sz="2600" i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" name="Shape 78"/>
          <p:cNvSpPr/>
          <p:nvPr/>
        </p:nvSpPr>
        <p:spPr>
          <a:xfrm>
            <a:off x="2603850" y="570225"/>
            <a:ext cx="3936300" cy="935400"/>
          </a:xfrm>
          <a:prstGeom prst="horizontalScroll">
            <a:avLst>
              <a:gd name="adj" fmla="val 12500"/>
            </a:avLst>
          </a:prstGeom>
          <a:solidFill>
            <a:srgbClr val="F7CA49"/>
          </a:solidFill>
          <a:ln w="28575" cap="flat" cmpd="sng">
            <a:solidFill>
              <a:srgbClr val="0F0E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0F0E38"/>
                </a:solidFill>
                <a:latin typeface="Autour One"/>
                <a:ea typeface="Autour One"/>
                <a:cs typeface="Autour One"/>
                <a:sym typeface="Autour One"/>
              </a:rPr>
              <a:t>Citações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/>
        </p:nvSpPr>
        <p:spPr>
          <a:xfrm>
            <a:off x="632400" y="1645150"/>
            <a:ext cx="7879200" cy="28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➙ </a:t>
            </a:r>
            <a:r>
              <a:rPr lang="pt-BR" sz="3000" b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“Se você se concentra em encontrar o que é bom em todas situações, você descobrirá que sua vida irá repentinamente se encher de gratidão, um sentimento que nutre a alma.”</a:t>
            </a:r>
            <a:r>
              <a:rPr lang="pt-BR"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pt-BR" sz="3000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Rabino Harold Kushner</a:t>
            </a:r>
            <a:endParaRPr sz="3000" i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" name="Shape 84"/>
          <p:cNvSpPr/>
          <p:nvPr/>
        </p:nvSpPr>
        <p:spPr>
          <a:xfrm>
            <a:off x="2603850" y="570225"/>
            <a:ext cx="3936300" cy="935400"/>
          </a:xfrm>
          <a:prstGeom prst="horizontalScroll">
            <a:avLst>
              <a:gd name="adj" fmla="val 12500"/>
            </a:avLst>
          </a:prstGeom>
          <a:solidFill>
            <a:srgbClr val="F7CA49"/>
          </a:solidFill>
          <a:ln w="28575" cap="flat" cmpd="sng">
            <a:solidFill>
              <a:srgbClr val="0F0E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0F0E38"/>
                </a:solidFill>
                <a:latin typeface="Autour One"/>
                <a:ea typeface="Autour One"/>
                <a:cs typeface="Autour One"/>
                <a:sym typeface="Autour One"/>
              </a:rPr>
              <a:t>Citações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/>
        </p:nvSpPr>
        <p:spPr>
          <a:xfrm>
            <a:off x="3932000" y="1071600"/>
            <a:ext cx="4565700" cy="30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6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Deus dá continuamente; esse é Seu caráter. Portanto, os que procuram refletir esse caráter precisam dar também. É difícil imaginar uma contradição maior do que a de “um cristão egoísta”.</a:t>
            </a:r>
            <a:endParaRPr sz="2600" b="1"/>
          </a:p>
        </p:txBody>
      </p:sp>
      <p:pic>
        <p:nvPicPr>
          <p:cNvPr id="90" name="Shape 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300" y="1251238"/>
            <a:ext cx="3285699" cy="2781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/>
        </p:nvSpPr>
        <p:spPr>
          <a:xfrm>
            <a:off x="527100" y="1308275"/>
            <a:ext cx="8089800" cy="3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2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➙ </a:t>
            </a:r>
            <a:r>
              <a:rPr lang="pt-BR" sz="22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Embora nossas ofertas para Deus sejam, sem dúvida, importantes como uma expressão de nossa gratidão, é correto que existam diretrizes para oferecer corretamente?</a:t>
            </a:r>
            <a:endParaRPr sz="2200" b="1" i="1">
              <a:solidFill>
                <a:srgbClr val="F7CA49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pt-BR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pt-BR" sz="22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➙  </a:t>
            </a:r>
            <a:r>
              <a:rPr lang="pt-BR" sz="22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Como entendemos esse texto que diz que Deus ama quem dá com alegria? </a:t>
            </a:r>
            <a:endParaRPr sz="2200" b="1" i="1">
              <a:solidFill>
                <a:srgbClr val="F7CA49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pt-BR" sz="18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pt-BR" sz="22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➙  </a:t>
            </a:r>
            <a:r>
              <a:rPr lang="pt-BR" sz="22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Reconhecendo os grandes dons de Deus para nós, é natural querer dar algo em troca, mas é isso o que Deus espera? Como isso se encaixa no Grande Conflito?</a:t>
            </a:r>
            <a:br>
              <a:rPr lang="pt-BR" sz="22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</a:br>
            <a:endParaRPr sz="2200" b="1" i="1">
              <a:solidFill>
                <a:srgbClr val="F7CA4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6" name="Shape 96"/>
          <p:cNvSpPr/>
          <p:nvPr/>
        </p:nvSpPr>
        <p:spPr>
          <a:xfrm>
            <a:off x="309775" y="578075"/>
            <a:ext cx="5309100" cy="606000"/>
          </a:xfrm>
          <a:prstGeom prst="homePlate">
            <a:avLst>
              <a:gd name="adj" fmla="val 50000"/>
            </a:avLst>
          </a:prstGeom>
          <a:solidFill>
            <a:srgbClr val="F7CA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i="1" dirty="0">
                <a:latin typeface="Lato"/>
                <a:ea typeface="Lato"/>
                <a:cs typeface="Lato"/>
                <a:sym typeface="Lato"/>
              </a:rPr>
              <a:t>Perguntas para refletir</a:t>
            </a:r>
            <a:endParaRPr sz="2600" b="1" i="1" dirty="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/>
        </p:nvSpPr>
        <p:spPr>
          <a:xfrm>
            <a:off x="615375" y="1329425"/>
            <a:ext cx="8089800" cy="32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8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➙ </a:t>
            </a:r>
            <a:r>
              <a:rPr lang="pt-BR" sz="28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Jesus nos aconselha em </a:t>
            </a:r>
            <a:r>
              <a:rPr lang="pt-BR" sz="28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Mateus 6:19-21 a </a:t>
            </a:r>
            <a:r>
              <a:rPr lang="pt-BR" sz="28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armazenar tesouros no céu, “Porque onde estiver o vosso tesouro, aí estará também o vosso coração”</a:t>
            </a:r>
            <a:r>
              <a:rPr lang="pt-BR" sz="28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Mateus 6:21.</a:t>
            </a:r>
            <a:r>
              <a:rPr lang="pt-BR" sz="28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2800" b="1" i="1">
              <a:solidFill>
                <a:srgbClr val="F7CA49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 i="1">
              <a:solidFill>
                <a:srgbClr val="F7CA49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8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➙ </a:t>
            </a:r>
            <a:r>
              <a:rPr lang="pt-BR" sz="28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A salvação é um presente gratuito de Deus </a:t>
            </a:r>
            <a:r>
              <a:rPr lang="pt-BR" sz="28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(Efésios 2:8)</a:t>
            </a:r>
            <a:r>
              <a:rPr lang="pt-BR" sz="28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. Temos que usar os dons que temos para servir a outros </a:t>
            </a:r>
            <a:r>
              <a:rPr lang="pt-BR" sz="28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(1 Pedro 4:10)</a:t>
            </a:r>
            <a:r>
              <a:rPr lang="pt-BR" sz="28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br>
              <a:rPr lang="pt-BR" sz="2800" b="1" i="1">
                <a:solidFill>
                  <a:srgbClr val="F7CA49"/>
                </a:solidFill>
                <a:latin typeface="Lato"/>
                <a:ea typeface="Lato"/>
                <a:cs typeface="Lato"/>
                <a:sym typeface="Lato"/>
              </a:rPr>
            </a:br>
            <a:endParaRPr sz="2800" b="1" i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2" name="Shape 102"/>
          <p:cNvSpPr/>
          <p:nvPr/>
        </p:nvSpPr>
        <p:spPr>
          <a:xfrm>
            <a:off x="318850" y="450250"/>
            <a:ext cx="3643800" cy="735300"/>
          </a:xfrm>
          <a:prstGeom prst="homePlate">
            <a:avLst>
              <a:gd name="adj" fmla="val 50000"/>
            </a:avLst>
          </a:prstGeom>
          <a:solidFill>
            <a:srgbClr val="F7CA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rgbClr val="0F0E38"/>
                </a:solidFill>
                <a:latin typeface="Autour One"/>
                <a:ea typeface="Autour One"/>
                <a:cs typeface="Autour One"/>
                <a:sym typeface="Autour One"/>
              </a:rPr>
              <a:t>Resumo bíblico</a:t>
            </a:r>
            <a:endParaRPr sz="2600"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1286</Words>
  <Application>Microsoft Office PowerPoint</Application>
  <PresentationFormat>Apresentação na tela (16:9)</PresentationFormat>
  <Paragraphs>79</Paragraphs>
  <Slides>29</Slides>
  <Notes>29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3" baseType="lpstr">
      <vt:lpstr>Arial</vt:lpstr>
      <vt:lpstr>Lato</vt:lpstr>
      <vt:lpstr>Autour One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LIÇÃO DA ESCOLA SABATINA 2018 1T</dc:subject>
  <dc:creator>4TONS - Pr. Marcelo Augusto de Carvalho</dc:creator>
  <cp:keywords>www.4tons.com.br</cp:keywords>
  <dc:description>COMÉRCIO PROIBIDO. USO PESSOAL</dc:description>
  <cp:lastModifiedBy>UCB - Marcelo Augusto de Carvalho</cp:lastModifiedBy>
  <cp:revision>2</cp:revision>
  <dcterms:modified xsi:type="dcterms:W3CDTF">2021-08-28T11:00:32Z</dcterms:modified>
  <cp:category>MORDOMIA CRISTÃ</cp:category>
</cp:coreProperties>
</file>