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Autour One" panose="020B0604020202020204" charset="0"/>
      <p:regular r:id="rId31"/>
    </p:embeddedFont>
    <p:embeddedFont>
      <p:font typeface="La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Shape 107"/>
          <p:cNvSpPr txBox="1"/>
          <p:nvPr/>
        </p:nvSpPr>
        <p:spPr>
          <a:xfrm>
            <a:off x="786013" y="1057975"/>
            <a:ext cx="4100100" cy="3263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pt-BR" sz="2800" b="1" i="1">
                <a:solidFill>
                  <a:srgbClr val="F7CA49"/>
                </a:solidFill>
                <a:latin typeface="Lato"/>
                <a:ea typeface="Lato"/>
                <a:cs typeface="Lato"/>
                <a:sym typeface="Lato"/>
              </a:rPr>
              <a:t>“O senhor respondeu: </a:t>
            </a:r>
            <a:endParaRPr sz="2800" b="1" i="1">
              <a:solidFill>
                <a:srgbClr val="F7CA49"/>
              </a:solidFill>
              <a:latin typeface="Lato"/>
              <a:ea typeface="Lato"/>
              <a:cs typeface="Lato"/>
              <a:sym typeface="Lato"/>
            </a:endParaRPr>
          </a:p>
          <a:p>
            <a:pPr marL="0" lvl="0" indent="0" algn="r" rtl="0">
              <a:spcBef>
                <a:spcPts val="0"/>
              </a:spcBef>
              <a:spcAft>
                <a:spcPts val="0"/>
              </a:spcAft>
              <a:buClr>
                <a:schemeClr val="dk1"/>
              </a:buClr>
              <a:buSzPts val="1100"/>
              <a:buFont typeface="Arial"/>
              <a:buNone/>
            </a:pPr>
            <a:r>
              <a:rPr lang="pt-BR" sz="2800" b="1" i="1">
                <a:solidFill>
                  <a:srgbClr val="F7CA49"/>
                </a:solidFill>
                <a:latin typeface="Lato"/>
                <a:ea typeface="Lato"/>
                <a:cs typeface="Lato"/>
                <a:sym typeface="Lato"/>
              </a:rPr>
              <a:t>‘Muito bem, servo bom e fiel! Você foi fiel no pouco; eu o porei sobre o muito. Venha e participe da alegria do seu senhor!’ </a:t>
            </a:r>
            <a:endParaRPr sz="2800" b="1" i="1">
              <a:solidFill>
                <a:srgbClr val="F7CA49"/>
              </a:solidFill>
              <a:latin typeface="Lato"/>
              <a:ea typeface="Lato"/>
              <a:cs typeface="Lato"/>
              <a:sym typeface="Lato"/>
            </a:endParaRPr>
          </a:p>
          <a:p>
            <a:pPr marL="0" lvl="0" indent="0" algn="r" rtl="0">
              <a:spcBef>
                <a:spcPts val="0"/>
              </a:spcBef>
              <a:spcAft>
                <a:spcPts val="0"/>
              </a:spcAft>
              <a:buClr>
                <a:schemeClr val="dk1"/>
              </a:buClr>
              <a:buSzPts val="1100"/>
              <a:buFont typeface="Arial"/>
              <a:buNone/>
            </a:pPr>
            <a:r>
              <a:rPr lang="pt-BR" sz="2800" b="1" i="1">
                <a:solidFill>
                  <a:srgbClr val="F7CA49"/>
                </a:solidFill>
                <a:latin typeface="Lato"/>
                <a:ea typeface="Lato"/>
                <a:cs typeface="Lato"/>
                <a:sym typeface="Lato"/>
              </a:rPr>
              <a:t>Mateus 25:21”.</a:t>
            </a:r>
            <a:endParaRPr sz="2800" b="1"/>
          </a:p>
        </p:txBody>
      </p:sp>
      <p:pic>
        <p:nvPicPr>
          <p:cNvPr id="108" name="Shape 108"/>
          <p:cNvPicPr preferRelativeResize="0"/>
          <p:nvPr/>
        </p:nvPicPr>
        <p:blipFill>
          <a:blip r:embed="rId4">
            <a:alphaModFix/>
          </a:blip>
          <a:stretch>
            <a:fillRect/>
          </a:stretch>
        </p:blipFill>
        <p:spPr>
          <a:xfrm>
            <a:off x="4970988" y="497329"/>
            <a:ext cx="3387001" cy="43846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Shape 113"/>
          <p:cNvSpPr txBox="1"/>
          <p:nvPr/>
        </p:nvSpPr>
        <p:spPr>
          <a:xfrm>
            <a:off x="751650" y="4059526"/>
            <a:ext cx="7640700" cy="47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800">
                <a:solidFill>
                  <a:schemeClr val="lt1"/>
                </a:solidFill>
                <a:latin typeface="Lato"/>
                <a:ea typeface="Lato"/>
                <a:cs typeface="Lato"/>
                <a:sym typeface="Lato"/>
              </a:rPr>
              <a:t>──────⊱◈◈◈⊰──────</a:t>
            </a:r>
            <a:endParaRPr sz="2800">
              <a:solidFill>
                <a:schemeClr val="lt1"/>
              </a:solidFill>
              <a:latin typeface="Lato"/>
              <a:ea typeface="Lato"/>
              <a:cs typeface="Lato"/>
              <a:sym typeface="Lato"/>
            </a:endParaRPr>
          </a:p>
        </p:txBody>
      </p:sp>
      <p:sp>
        <p:nvSpPr>
          <p:cNvPr id="114" name="Shape 114"/>
          <p:cNvSpPr/>
          <p:nvPr/>
        </p:nvSpPr>
        <p:spPr>
          <a:xfrm>
            <a:off x="963600" y="998100"/>
            <a:ext cx="7216800" cy="2910000"/>
          </a:xfrm>
          <a:prstGeom prst="roundRect">
            <a:avLst>
              <a:gd name="adj" fmla="val 16667"/>
            </a:avLst>
          </a:prstGeom>
          <a:solidFill>
            <a:srgbClr val="F7CA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600" b="1" i="1">
                <a:solidFill>
                  <a:srgbClr val="0F0E38"/>
                </a:solidFill>
                <a:latin typeface="Lato"/>
                <a:ea typeface="Lato"/>
                <a:cs typeface="Lato"/>
                <a:sym typeface="Lato"/>
              </a:rPr>
              <a:t>Onde estamos hoje como igreja? As palavras do rabino Heschel sobre a sua própria comunidade, </a:t>
            </a:r>
            <a:endParaRPr sz="3600" b="1" i="1">
              <a:solidFill>
                <a:srgbClr val="0F0E38"/>
              </a:solidFill>
              <a:latin typeface="Lato"/>
              <a:ea typeface="Lato"/>
              <a:cs typeface="Lato"/>
              <a:sym typeface="Lato"/>
            </a:endParaRPr>
          </a:p>
          <a:p>
            <a:pPr marL="0" lvl="0" indent="0" algn="ctr">
              <a:spcBef>
                <a:spcPts val="0"/>
              </a:spcBef>
              <a:spcAft>
                <a:spcPts val="0"/>
              </a:spcAft>
              <a:buNone/>
            </a:pPr>
            <a:r>
              <a:rPr lang="pt-BR" sz="3600" b="1" i="1">
                <a:solidFill>
                  <a:srgbClr val="0F0E38"/>
                </a:solidFill>
                <a:latin typeface="Lato"/>
                <a:ea typeface="Lato"/>
                <a:cs typeface="Lato"/>
                <a:sym typeface="Lato"/>
              </a:rPr>
              <a:t>é tão relevante para eles quanto para nós hoje:</a:t>
            </a:r>
            <a:endParaRPr sz="3600">
              <a:solidFill>
                <a:srgbClr val="0F0E3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Shape 119"/>
          <p:cNvSpPr txBox="1"/>
          <p:nvPr/>
        </p:nvSpPr>
        <p:spPr>
          <a:xfrm>
            <a:off x="791050" y="697100"/>
            <a:ext cx="7640700" cy="351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800">
                <a:solidFill>
                  <a:schemeClr val="lt1"/>
                </a:solidFill>
                <a:latin typeface="Lato"/>
                <a:ea typeface="Lato"/>
                <a:cs typeface="Lato"/>
                <a:sym typeface="Lato"/>
              </a:rPr>
              <a:t>──────⊱◈◈◈⊰──────</a:t>
            </a:r>
            <a:endParaRPr sz="2800">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1800">
                <a:solidFill>
                  <a:schemeClr val="lt1"/>
                </a:solidFill>
                <a:latin typeface="Lato"/>
                <a:ea typeface="Lato"/>
                <a:cs typeface="Lato"/>
                <a:sym typeface="Lato"/>
              </a:rPr>
              <a:t>“É costume culpar a ciência secular e a filosofia anti-religiosa para o ocaso da religião na sociedade moderna. Seria mais justo culpar a religião por sua própria derrota. A religião declinou, não porque foi refutada, mas porque tornou-se irrelevante, chata, opressiva e insípida. Quando a fé é completamente substituída por credo, adoração, disciplina, amor ao hábito; quando a crise de hoje é ignorada pelo esplendor do passado; quando a fé se torna uma relíquia em vez de uma fonte viva,</a:t>
            </a:r>
            <a:r>
              <a:rPr lang="pt-BR" sz="1800" b="1">
                <a:solidFill>
                  <a:schemeClr val="lt1"/>
                </a:solidFill>
                <a:latin typeface="Lato"/>
                <a:ea typeface="Lato"/>
                <a:cs typeface="Lato"/>
                <a:sym typeface="Lato"/>
              </a:rPr>
              <a:t> </a:t>
            </a:r>
            <a:endParaRPr sz="1800" b="1">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1800" b="1" i="1">
                <a:solidFill>
                  <a:srgbClr val="F7CA49"/>
                </a:solidFill>
                <a:latin typeface="Lato"/>
                <a:ea typeface="Lato"/>
                <a:cs typeface="Lato"/>
                <a:sym typeface="Lato"/>
              </a:rPr>
              <a:t>quando a religião fala apenas em nome da autoridade e não com a voz </a:t>
            </a:r>
            <a:endParaRPr sz="1800" b="1" i="1">
              <a:solidFill>
                <a:srgbClr val="F7CA49"/>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1800" b="1" i="1">
                <a:solidFill>
                  <a:srgbClr val="F7CA49"/>
                </a:solidFill>
                <a:latin typeface="Lato"/>
                <a:ea typeface="Lato"/>
                <a:cs typeface="Lato"/>
                <a:sym typeface="Lato"/>
              </a:rPr>
              <a:t>da compaixão, sua mensagem não tem significado”.</a:t>
            </a:r>
            <a:endParaRPr sz="1800" b="1" i="1">
              <a:solidFill>
                <a:srgbClr val="F7CA49"/>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800">
                <a:solidFill>
                  <a:schemeClr val="lt1"/>
                </a:solidFill>
                <a:latin typeface="Lato"/>
                <a:ea typeface="Lato"/>
                <a:cs typeface="Lato"/>
                <a:sym typeface="Lato"/>
              </a:rPr>
              <a:t>──────⊱◈◈◈⊰──────</a:t>
            </a:r>
            <a:endParaRPr sz="2800">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endParaRPr sz="1800" b="1" i="1">
              <a:solidFill>
                <a:srgbClr val="F7CA49"/>
              </a:solidFill>
              <a:latin typeface="Lato"/>
              <a:ea typeface="Lato"/>
              <a:cs typeface="Lato"/>
              <a:sym typeface="Lato"/>
            </a:endParaRPr>
          </a:p>
        </p:txBody>
      </p:sp>
      <p:sp>
        <p:nvSpPr>
          <p:cNvPr id="120" name="Shape 120"/>
          <p:cNvSpPr/>
          <p:nvPr/>
        </p:nvSpPr>
        <p:spPr>
          <a:xfrm>
            <a:off x="1170900" y="4049900"/>
            <a:ext cx="6802200" cy="454200"/>
          </a:xfrm>
          <a:prstGeom prst="horizontalScroll">
            <a:avLst>
              <a:gd name="adj" fmla="val 12500"/>
            </a:avLst>
          </a:prstGeom>
          <a:solidFill>
            <a:srgbClr val="F7CA49"/>
          </a:solidFill>
          <a:ln w="28575" cap="flat" cmpd="sng">
            <a:solidFill>
              <a:srgbClr val="0F0E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1100" b="1">
                <a:solidFill>
                  <a:srgbClr val="0F0E38"/>
                </a:solidFill>
                <a:latin typeface="Autour One"/>
                <a:ea typeface="Autour One"/>
                <a:cs typeface="Autour One"/>
                <a:sym typeface="Autour One"/>
              </a:rPr>
              <a:t>Abraham Joshua Heschel, God in Search of Man: A Philosophy of Judaism.</a:t>
            </a:r>
            <a:endParaRPr sz="1100" b="1">
              <a:solidFill>
                <a:srgbClr val="0F0E38"/>
              </a:solidFill>
              <a:latin typeface="Autour One"/>
              <a:ea typeface="Autour One"/>
              <a:cs typeface="Autour One"/>
              <a:sym typeface="Autour On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Shape 125"/>
          <p:cNvSpPr txBox="1"/>
          <p:nvPr/>
        </p:nvSpPr>
        <p:spPr>
          <a:xfrm>
            <a:off x="751650" y="4059526"/>
            <a:ext cx="7640700" cy="47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800">
                <a:solidFill>
                  <a:schemeClr val="lt1"/>
                </a:solidFill>
                <a:latin typeface="Lato"/>
                <a:ea typeface="Lato"/>
                <a:cs typeface="Lato"/>
                <a:sym typeface="Lato"/>
              </a:rPr>
              <a:t>──────⊱◈◈◈⊰──────</a:t>
            </a:r>
            <a:endParaRPr sz="2800">
              <a:solidFill>
                <a:schemeClr val="lt1"/>
              </a:solidFill>
              <a:latin typeface="Lato"/>
              <a:ea typeface="Lato"/>
              <a:cs typeface="Lato"/>
              <a:sym typeface="Lato"/>
            </a:endParaRPr>
          </a:p>
        </p:txBody>
      </p:sp>
      <p:sp>
        <p:nvSpPr>
          <p:cNvPr id="126" name="Shape 126"/>
          <p:cNvSpPr/>
          <p:nvPr/>
        </p:nvSpPr>
        <p:spPr>
          <a:xfrm>
            <a:off x="963600" y="998100"/>
            <a:ext cx="7216800" cy="2910000"/>
          </a:xfrm>
          <a:prstGeom prst="roundRect">
            <a:avLst>
              <a:gd name="adj" fmla="val 16667"/>
            </a:avLst>
          </a:prstGeom>
          <a:solidFill>
            <a:srgbClr val="F7CA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3600" b="1" i="1">
                <a:solidFill>
                  <a:srgbClr val="0F0E38"/>
                </a:solidFill>
                <a:latin typeface="Lato"/>
                <a:ea typeface="Lato"/>
                <a:cs typeface="Lato"/>
                <a:sym typeface="Lato"/>
              </a:rPr>
              <a:t>Precisamos retornar à base de nossa fé, nossa confiança em Deus e em Sua Palavra, lembrando o que Deus prometeu:</a:t>
            </a:r>
            <a:endParaRPr sz="3600">
              <a:solidFill>
                <a:srgbClr val="0F0E3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Shape 131"/>
          <p:cNvSpPr txBox="1"/>
          <p:nvPr/>
        </p:nvSpPr>
        <p:spPr>
          <a:xfrm>
            <a:off x="751650" y="890525"/>
            <a:ext cx="7640700" cy="3516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800">
                <a:solidFill>
                  <a:schemeClr val="lt1"/>
                </a:solidFill>
                <a:latin typeface="Lato"/>
                <a:ea typeface="Lato"/>
                <a:cs typeface="Lato"/>
                <a:sym typeface="Lato"/>
              </a:rPr>
              <a:t>──────⊱◈◈◈⊰──────</a:t>
            </a:r>
            <a:endParaRPr sz="2800">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600">
                <a:solidFill>
                  <a:schemeClr val="lt1"/>
                </a:solidFill>
                <a:latin typeface="Lato"/>
                <a:ea typeface="Lato"/>
                <a:cs typeface="Lato"/>
                <a:sym typeface="Lato"/>
              </a:rPr>
              <a:t>Todavia, como está escrito: “Olho nenhum viu, ouvido nenhum ouviu, mente nenhuma imaginou o que Deus preparou para aqueles que o amam”;</a:t>
            </a:r>
            <a:endParaRPr sz="2600">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600">
                <a:solidFill>
                  <a:schemeClr val="lt1"/>
                </a:solidFill>
                <a:latin typeface="Lato"/>
                <a:ea typeface="Lato"/>
                <a:cs typeface="Lato"/>
                <a:sym typeface="Lato"/>
              </a:rPr>
              <a:t>mas Deus o revelou a nós por meio do Espírito. </a:t>
            </a:r>
            <a:endParaRPr sz="2600">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600">
                <a:solidFill>
                  <a:schemeClr val="lt1"/>
                </a:solidFill>
                <a:latin typeface="Lato"/>
                <a:ea typeface="Lato"/>
                <a:cs typeface="Lato"/>
                <a:sym typeface="Lato"/>
              </a:rPr>
              <a:t>O Espírito sonda todas as coisas, até mesmo</a:t>
            </a:r>
            <a:endParaRPr sz="2600">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600">
                <a:solidFill>
                  <a:schemeClr val="lt1"/>
                </a:solidFill>
                <a:latin typeface="Lato"/>
                <a:ea typeface="Lato"/>
                <a:cs typeface="Lato"/>
                <a:sym typeface="Lato"/>
              </a:rPr>
              <a:t>as coisas mais profundas de Deus.</a:t>
            </a:r>
            <a:endParaRPr sz="2600">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600">
                <a:solidFill>
                  <a:schemeClr val="lt1"/>
                </a:solidFill>
                <a:latin typeface="Lato"/>
                <a:ea typeface="Lato"/>
                <a:cs typeface="Lato"/>
                <a:sym typeface="Lato"/>
              </a:rPr>
              <a:t>1º Coríntios 2:9,10</a:t>
            </a:r>
            <a:endParaRPr sz="2600" b="1" i="1">
              <a:solidFill>
                <a:srgbClr val="F7CA49"/>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800">
                <a:solidFill>
                  <a:schemeClr val="lt1"/>
                </a:solidFill>
                <a:latin typeface="Lato"/>
                <a:ea typeface="Lato"/>
                <a:cs typeface="Lato"/>
                <a:sym typeface="Lato"/>
              </a:rPr>
              <a:t>──────⊱◈◈◈⊰──────</a:t>
            </a:r>
            <a:endParaRPr sz="2800">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endParaRPr sz="1800" b="1" i="1">
              <a:solidFill>
                <a:srgbClr val="F7CA49"/>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Shape 136"/>
          <p:cNvSpPr txBox="1"/>
          <p:nvPr/>
        </p:nvSpPr>
        <p:spPr>
          <a:xfrm>
            <a:off x="911250" y="923100"/>
            <a:ext cx="7321500" cy="329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500" b="1" i="1">
                <a:solidFill>
                  <a:schemeClr val="lt1"/>
                </a:solidFill>
                <a:latin typeface="Lato"/>
                <a:ea typeface="Lato"/>
                <a:cs typeface="Lato"/>
                <a:sym typeface="Lato"/>
              </a:rPr>
              <a:t>☛ </a:t>
            </a:r>
            <a:r>
              <a:rPr lang="pt-BR" sz="2500" b="1" i="1">
                <a:solidFill>
                  <a:srgbClr val="F7CA49"/>
                </a:solidFill>
                <a:latin typeface="Lato"/>
                <a:ea typeface="Lato"/>
                <a:cs typeface="Lato"/>
                <a:sym typeface="Lato"/>
              </a:rPr>
              <a:t>O que significa isso exatamente? Que temos uma existência estática em alguma perfeição sem sentido?</a:t>
            </a:r>
            <a:endParaRPr sz="25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500" b="1" i="1">
                <a:solidFill>
                  <a:schemeClr val="lt1"/>
                </a:solidFill>
                <a:latin typeface="Lato"/>
                <a:ea typeface="Lato"/>
                <a:cs typeface="Lato"/>
                <a:sym typeface="Lato"/>
              </a:rPr>
              <a:t>☛ </a:t>
            </a:r>
            <a:r>
              <a:rPr lang="pt-BR" sz="2500" b="1" i="1">
                <a:solidFill>
                  <a:srgbClr val="F7CA49"/>
                </a:solidFill>
                <a:latin typeface="Lato"/>
                <a:ea typeface="Lato"/>
                <a:cs typeface="Lato"/>
                <a:sym typeface="Lato"/>
              </a:rPr>
              <a:t>Não, a criatividade de aprender e desenvolver, onde podemos sempre fazer perguntas e obter respostas reais, onde o significado do universo se torna mais claro, por que o significado final está nas mãos e mente de Deus mesmo, o Criador.</a:t>
            </a:r>
            <a:br>
              <a:rPr lang="pt-BR" sz="2500" b="1" i="1">
                <a:solidFill>
                  <a:srgbClr val="F7CA49"/>
                </a:solidFill>
                <a:latin typeface="Lato"/>
                <a:ea typeface="Lato"/>
                <a:cs typeface="Lato"/>
                <a:sym typeface="Lato"/>
              </a:rPr>
            </a:br>
            <a:endParaRPr sz="2500" b="1" i="1">
              <a:solidFill>
                <a:srgbClr val="F7CA49"/>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Shape 141"/>
          <p:cNvSpPr txBox="1"/>
          <p:nvPr/>
        </p:nvSpPr>
        <p:spPr>
          <a:xfrm>
            <a:off x="756075" y="809700"/>
            <a:ext cx="3827700" cy="352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pt-BR" sz="2600" b="1" i="1">
                <a:solidFill>
                  <a:schemeClr val="lt1"/>
                </a:solidFill>
                <a:latin typeface="Lato"/>
                <a:ea typeface="Lato"/>
                <a:cs typeface="Lato"/>
                <a:sym typeface="Lato"/>
              </a:rPr>
              <a:t>E o reconhecimento desse significado começa</a:t>
            </a:r>
            <a:endParaRPr sz="2600" b="1" i="1">
              <a:solidFill>
                <a:schemeClr val="lt1"/>
              </a:solidFill>
              <a:latin typeface="Lato"/>
              <a:ea typeface="Lato"/>
              <a:cs typeface="Lato"/>
              <a:sym typeface="Lato"/>
            </a:endParaRPr>
          </a:p>
          <a:p>
            <a:pPr marL="0" lvl="0" indent="0" algn="r" rtl="0">
              <a:spcBef>
                <a:spcPts val="0"/>
              </a:spcBef>
              <a:spcAft>
                <a:spcPts val="0"/>
              </a:spcAft>
              <a:buClr>
                <a:schemeClr val="dk1"/>
              </a:buClr>
              <a:buSzPts val="1100"/>
              <a:buFont typeface="Arial"/>
              <a:buNone/>
            </a:pPr>
            <a:r>
              <a:rPr lang="pt-BR" sz="2600" b="1" i="1">
                <a:solidFill>
                  <a:schemeClr val="lt1"/>
                </a:solidFill>
                <a:latin typeface="Lato"/>
                <a:ea typeface="Lato"/>
                <a:cs typeface="Lato"/>
                <a:sym typeface="Lato"/>
              </a:rPr>
              <a:t>agora, revelado pelo Espírito Santo que nos guia em toda a verdade, ainda mais quando vemos a natureza incrível da criação de Deus.</a:t>
            </a:r>
            <a:endParaRPr sz="2600" b="1"/>
          </a:p>
        </p:txBody>
      </p:sp>
      <p:pic>
        <p:nvPicPr>
          <p:cNvPr id="142" name="Shape 142"/>
          <p:cNvPicPr preferRelativeResize="0"/>
          <p:nvPr/>
        </p:nvPicPr>
        <p:blipFill>
          <a:blip r:embed="rId4">
            <a:alphaModFix/>
          </a:blip>
          <a:stretch>
            <a:fillRect/>
          </a:stretch>
        </p:blipFill>
        <p:spPr>
          <a:xfrm>
            <a:off x="4437475" y="439225"/>
            <a:ext cx="4265050" cy="4265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Shape 147"/>
          <p:cNvSpPr txBox="1"/>
          <p:nvPr/>
        </p:nvSpPr>
        <p:spPr>
          <a:xfrm>
            <a:off x="4112400" y="611875"/>
            <a:ext cx="4496100" cy="403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2500" b="1" i="1">
                <a:solidFill>
                  <a:schemeClr val="lt1"/>
                </a:solidFill>
                <a:latin typeface="Lato"/>
                <a:ea typeface="Lato"/>
                <a:cs typeface="Lato"/>
                <a:sym typeface="Lato"/>
              </a:rPr>
              <a:t>Porque este é o nosso destino: provar e testemunhar, agora e para sempre, do amor e da graça de Deus, que Deus</a:t>
            </a:r>
            <a:endParaRPr sz="2500" b="1"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500" b="1" i="1">
                <a:solidFill>
                  <a:schemeClr val="lt1"/>
                </a:solidFill>
                <a:latin typeface="Lato"/>
                <a:ea typeface="Lato"/>
                <a:cs typeface="Lato"/>
                <a:sym typeface="Lato"/>
              </a:rPr>
              <a:t>sempre trabalha para o bem, pela verdade e pelo que é certo. </a:t>
            </a:r>
            <a:endParaRPr sz="2500" b="1"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2500" b="1"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500" b="1" i="1">
                <a:solidFill>
                  <a:schemeClr val="lt1"/>
                </a:solidFill>
                <a:latin typeface="Lato"/>
                <a:ea typeface="Lato"/>
                <a:cs typeface="Lato"/>
                <a:sym typeface="Lato"/>
              </a:rPr>
              <a:t>“Nós somos testemunhas” e “um espetáculo para os anjos”, como “embaixadores de Cristo”.</a:t>
            </a:r>
            <a:endParaRPr sz="2500" b="1" i="1">
              <a:solidFill>
                <a:srgbClr val="F7CA49"/>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endParaRPr sz="1800" b="1" i="1">
              <a:solidFill>
                <a:srgbClr val="F7CA49"/>
              </a:solidFill>
              <a:latin typeface="Lato"/>
              <a:ea typeface="Lato"/>
              <a:cs typeface="Lato"/>
              <a:sym typeface="Lato"/>
            </a:endParaRPr>
          </a:p>
        </p:txBody>
      </p:sp>
      <p:pic>
        <p:nvPicPr>
          <p:cNvPr id="148" name="Shape 148"/>
          <p:cNvPicPr preferRelativeResize="0"/>
          <p:nvPr/>
        </p:nvPicPr>
        <p:blipFill>
          <a:blip r:embed="rId4">
            <a:alphaModFix/>
          </a:blip>
          <a:stretch>
            <a:fillRect/>
          </a:stretch>
        </p:blipFill>
        <p:spPr>
          <a:xfrm>
            <a:off x="806051" y="611875"/>
            <a:ext cx="3102125" cy="4037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Shape 153"/>
          <p:cNvSpPr txBox="1"/>
          <p:nvPr/>
        </p:nvSpPr>
        <p:spPr>
          <a:xfrm>
            <a:off x="1290600" y="2098650"/>
            <a:ext cx="6562800" cy="224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2200" b="1" i="1">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400" b="1" i="1">
                <a:solidFill>
                  <a:schemeClr val="lt1"/>
                </a:solidFill>
                <a:latin typeface="Lato"/>
                <a:ea typeface="Lato"/>
                <a:cs typeface="Lato"/>
                <a:sym typeface="Lato"/>
              </a:rPr>
              <a:t>Que sempre nos esforcemos para falar bem de nosso amado Senhor, tanto em palavras e ações, consciente do nosso papel privilegiado como parte da resposta de Deus para resolver as acusações contra ele no grande conflito.</a:t>
            </a:r>
            <a:endParaRPr sz="2400" b="1" i="1">
              <a:solidFill>
                <a:srgbClr val="F7CA49"/>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400">
                <a:solidFill>
                  <a:schemeClr val="lt1"/>
                </a:solidFill>
                <a:latin typeface="Lato"/>
                <a:ea typeface="Lato"/>
                <a:cs typeface="Lato"/>
                <a:sym typeface="Lato"/>
              </a:rPr>
              <a:t>──────⊱◈◈◈⊰──────</a:t>
            </a:r>
            <a:endParaRPr sz="2400">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endParaRPr sz="2800" b="1" i="1">
              <a:solidFill>
                <a:schemeClr val="lt1"/>
              </a:solidFill>
              <a:latin typeface="Lato"/>
              <a:ea typeface="Lato"/>
              <a:cs typeface="Lato"/>
              <a:sym typeface="Lato"/>
            </a:endParaRPr>
          </a:p>
        </p:txBody>
      </p:sp>
      <p:sp>
        <p:nvSpPr>
          <p:cNvPr id="154" name="Shape 154"/>
          <p:cNvSpPr/>
          <p:nvPr/>
        </p:nvSpPr>
        <p:spPr>
          <a:xfrm>
            <a:off x="1455000" y="902625"/>
            <a:ext cx="6320700" cy="1117800"/>
          </a:xfrm>
          <a:prstGeom prst="horizontalScroll">
            <a:avLst>
              <a:gd name="adj" fmla="val 12500"/>
            </a:avLst>
          </a:prstGeom>
          <a:solidFill>
            <a:srgbClr val="F7CA4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pt-BR" sz="2400">
                <a:latin typeface="Autour One"/>
                <a:ea typeface="Autour One"/>
                <a:cs typeface="Autour One"/>
                <a:sym typeface="Autour One"/>
              </a:rPr>
              <a:t>Nosso papel é interpretar Deus!</a:t>
            </a:r>
            <a:endParaRPr sz="2400">
              <a:latin typeface="Autour One"/>
              <a:ea typeface="Autour One"/>
              <a:cs typeface="Autour One"/>
              <a:sym typeface="Autour On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Shape 159"/>
          <p:cNvSpPr txBox="1"/>
          <p:nvPr/>
        </p:nvSpPr>
        <p:spPr>
          <a:xfrm>
            <a:off x="750600" y="684200"/>
            <a:ext cx="7642800" cy="988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500" b="1" i="1">
                <a:solidFill>
                  <a:schemeClr val="lt1"/>
                </a:solidFill>
                <a:latin typeface="Lato"/>
                <a:ea typeface="Lato"/>
                <a:cs typeface="Lato"/>
                <a:sym typeface="Lato"/>
              </a:rPr>
              <a:t>☛ </a:t>
            </a:r>
            <a:r>
              <a:rPr lang="pt-BR" sz="2500" b="1" i="1">
                <a:solidFill>
                  <a:srgbClr val="F7CA49"/>
                </a:solidFill>
                <a:latin typeface="Lato"/>
                <a:ea typeface="Lato"/>
                <a:cs typeface="Lato"/>
                <a:sym typeface="Lato"/>
              </a:rPr>
              <a:t>Somos embaixadores de Cristo porque Ele nos</a:t>
            </a:r>
            <a:endParaRPr sz="25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500" b="1" i="1">
                <a:solidFill>
                  <a:srgbClr val="F7CA49"/>
                </a:solidFill>
                <a:latin typeface="Lato"/>
                <a:ea typeface="Lato"/>
                <a:cs typeface="Lato"/>
                <a:sym typeface="Lato"/>
              </a:rPr>
              <a:t>deu sua mensagem de reconciliação.</a:t>
            </a:r>
            <a:endParaRPr sz="2500" b="1" i="1">
              <a:solidFill>
                <a:srgbClr val="F7CA49"/>
              </a:solidFill>
              <a:latin typeface="Lato"/>
              <a:ea typeface="Lato"/>
              <a:cs typeface="Lato"/>
              <a:sym typeface="Lato"/>
            </a:endParaRPr>
          </a:p>
        </p:txBody>
      </p:sp>
      <p:sp>
        <p:nvSpPr>
          <p:cNvPr id="160" name="Shape 160"/>
          <p:cNvSpPr/>
          <p:nvPr/>
        </p:nvSpPr>
        <p:spPr>
          <a:xfrm>
            <a:off x="859775" y="1402825"/>
            <a:ext cx="7351800" cy="3228600"/>
          </a:xfrm>
          <a:prstGeom prst="horizontalScroll">
            <a:avLst>
              <a:gd name="adj" fmla="val 12500"/>
            </a:avLst>
          </a:prstGeom>
          <a:solidFill>
            <a:srgbClr val="F7CA49"/>
          </a:solidFill>
          <a:ln w="28575" cap="flat" cmpd="sng">
            <a:solidFill>
              <a:srgbClr val="0F0E38"/>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pt-BR" sz="1800" b="1">
                <a:solidFill>
                  <a:srgbClr val="0F0E38"/>
                </a:solidFill>
                <a:latin typeface="Autour One"/>
                <a:ea typeface="Autour One"/>
                <a:cs typeface="Autour One"/>
                <a:sym typeface="Autour One"/>
              </a:rPr>
              <a:t>Então, só podemos compartilhar essa mensagem, se nos envolvermos, e isso não significa adotar os valores e as práticas deste mundo, mas conhecer as pessoas onde elas estão, compartilhar as boas novas, ajudando-as a entender a maravilhosa verdade de Deus como ela realmente é. </a:t>
            </a:r>
            <a:br>
              <a:rPr lang="pt-BR" sz="2000" b="1">
                <a:solidFill>
                  <a:srgbClr val="0F0E38"/>
                </a:solidFill>
                <a:latin typeface="Autour One"/>
                <a:ea typeface="Autour One"/>
                <a:cs typeface="Autour One"/>
                <a:sym typeface="Autour One"/>
              </a:rPr>
            </a:br>
            <a:endParaRPr sz="2000" b="1">
              <a:solidFill>
                <a:srgbClr val="0F0E38"/>
              </a:solidFill>
              <a:latin typeface="Autour One"/>
              <a:ea typeface="Autour One"/>
              <a:cs typeface="Autour One"/>
              <a:sym typeface="Autour On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8" name="Shape 58"/>
          <p:cNvSpPr/>
          <p:nvPr/>
        </p:nvSpPr>
        <p:spPr>
          <a:xfrm>
            <a:off x="852600" y="851575"/>
            <a:ext cx="7438800" cy="2791800"/>
          </a:xfrm>
          <a:prstGeom prst="wedgeRectCallout">
            <a:avLst>
              <a:gd name="adj1" fmla="val -20833"/>
              <a:gd name="adj2" fmla="val 62500"/>
            </a:avLst>
          </a:prstGeom>
          <a:solidFill>
            <a:srgbClr val="F7CA49"/>
          </a:solid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endParaRPr sz="3000" b="1">
              <a:solidFill>
                <a:srgbClr val="0F0E38"/>
              </a:solidFill>
              <a:latin typeface="Lato"/>
              <a:ea typeface="Lato"/>
              <a:cs typeface="Lato"/>
              <a:sym typeface="Lato"/>
            </a:endParaRPr>
          </a:p>
        </p:txBody>
      </p:sp>
      <p:sp>
        <p:nvSpPr>
          <p:cNvPr id="59" name="Shape 59"/>
          <p:cNvSpPr txBox="1"/>
          <p:nvPr/>
        </p:nvSpPr>
        <p:spPr>
          <a:xfrm>
            <a:off x="1522500" y="3943275"/>
            <a:ext cx="4543800" cy="629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pt-BR" sz="2400">
                <a:solidFill>
                  <a:schemeClr val="lt1"/>
                </a:solidFill>
                <a:latin typeface="Autour One"/>
                <a:ea typeface="Autour One"/>
                <a:cs typeface="Autour One"/>
                <a:sym typeface="Autour One"/>
              </a:rPr>
              <a:t>Verso para memorizar</a:t>
            </a:r>
            <a:endParaRPr sz="2400">
              <a:solidFill>
                <a:schemeClr val="lt1"/>
              </a:solidFill>
              <a:latin typeface="Autour One"/>
              <a:ea typeface="Autour One"/>
              <a:cs typeface="Autour One"/>
              <a:sym typeface="Autour One"/>
            </a:endParaRPr>
          </a:p>
        </p:txBody>
      </p:sp>
      <p:sp>
        <p:nvSpPr>
          <p:cNvPr id="60" name="Shape 60"/>
          <p:cNvSpPr txBox="1"/>
          <p:nvPr/>
        </p:nvSpPr>
        <p:spPr>
          <a:xfrm>
            <a:off x="1124250" y="1070425"/>
            <a:ext cx="6964800" cy="2354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pt-BR" sz="2400" b="1" i="1">
                <a:latin typeface="Lato"/>
                <a:ea typeface="Lato"/>
                <a:cs typeface="Lato"/>
                <a:sym typeface="Lato"/>
              </a:rPr>
              <a:t>“Mantendo exemplar o vosso procedimento no meio dos gentios, para que, naquilo que falam contra vós outros como de malfeitores, observando-vos em vossas boas obras, glorifiquem a Deus no dia da visitação” </a:t>
            </a:r>
            <a:endParaRPr sz="2400" b="1" i="1">
              <a:latin typeface="Lato"/>
              <a:ea typeface="Lato"/>
              <a:cs typeface="Lato"/>
              <a:sym typeface="Lato"/>
            </a:endParaRPr>
          </a:p>
          <a:p>
            <a:pPr marL="0" lvl="0" indent="0">
              <a:spcBef>
                <a:spcPts val="0"/>
              </a:spcBef>
              <a:spcAft>
                <a:spcPts val="0"/>
              </a:spcAft>
              <a:buNone/>
            </a:pPr>
            <a:r>
              <a:rPr lang="pt-BR" sz="2400" b="1" i="1">
                <a:latin typeface="Lato"/>
                <a:ea typeface="Lato"/>
                <a:cs typeface="Lato"/>
                <a:sym typeface="Lato"/>
              </a:rPr>
              <a:t>1º Pedro 2:12.</a:t>
            </a:r>
            <a:endParaRPr sz="2400" b="1" i="1">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Shape 165"/>
          <p:cNvSpPr txBox="1"/>
          <p:nvPr/>
        </p:nvSpPr>
        <p:spPr>
          <a:xfrm>
            <a:off x="593425" y="809725"/>
            <a:ext cx="4240800" cy="3826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pt-BR" sz="2300" b="1" i="1">
                <a:solidFill>
                  <a:schemeClr val="lt1"/>
                </a:solidFill>
                <a:latin typeface="Lato"/>
                <a:ea typeface="Lato"/>
                <a:cs typeface="Lato"/>
                <a:sym typeface="Lato"/>
              </a:rPr>
              <a:t>Não  temos um dever de fazer as coisas, mas uma incrível oportunidade de compartilhar as maravilhosas boas novas de Deus, seu real caráter com quem quer que seja, revelando que Ele não é como o inimigo O descreveu, e que vai salvar e curar, não só nós, mas o todo universo.</a:t>
            </a:r>
            <a:br>
              <a:rPr lang="pt-BR" sz="2100" b="1" i="1">
                <a:solidFill>
                  <a:schemeClr val="lt1"/>
                </a:solidFill>
                <a:latin typeface="Lato"/>
                <a:ea typeface="Lato"/>
                <a:cs typeface="Lato"/>
                <a:sym typeface="Lato"/>
              </a:rPr>
            </a:br>
            <a:endParaRPr sz="2100">
              <a:solidFill>
                <a:schemeClr val="lt1"/>
              </a:solidFill>
            </a:endParaRPr>
          </a:p>
        </p:txBody>
      </p:sp>
      <p:pic>
        <p:nvPicPr>
          <p:cNvPr id="166" name="Shape 166"/>
          <p:cNvPicPr preferRelativeResize="0"/>
          <p:nvPr/>
        </p:nvPicPr>
        <p:blipFill rotWithShape="1">
          <a:blip r:embed="rId4">
            <a:alphaModFix/>
          </a:blip>
          <a:srcRect r="13591"/>
          <a:stretch/>
        </p:blipFill>
        <p:spPr>
          <a:xfrm>
            <a:off x="4791525" y="712125"/>
            <a:ext cx="3941125" cy="37192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Shape 171"/>
          <p:cNvSpPr txBox="1"/>
          <p:nvPr/>
        </p:nvSpPr>
        <p:spPr>
          <a:xfrm>
            <a:off x="3908475" y="1377037"/>
            <a:ext cx="4433400" cy="2442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4800" b="1" i="1">
                <a:solidFill>
                  <a:srgbClr val="F7CA49"/>
                </a:solidFill>
                <a:latin typeface="Lato"/>
                <a:ea typeface="Lato"/>
                <a:cs typeface="Lato"/>
                <a:sym typeface="Lato"/>
              </a:rPr>
              <a:t>Concluímos com estas citações de Ellen White </a:t>
            </a:r>
            <a:br>
              <a:rPr lang="pt-BR" sz="4800" b="1" i="1">
                <a:solidFill>
                  <a:srgbClr val="F7CA49"/>
                </a:solidFill>
                <a:latin typeface="Lato"/>
                <a:ea typeface="Lato"/>
                <a:cs typeface="Lato"/>
                <a:sym typeface="Lato"/>
              </a:rPr>
            </a:br>
            <a:endParaRPr/>
          </a:p>
        </p:txBody>
      </p:sp>
      <p:pic>
        <p:nvPicPr>
          <p:cNvPr id="172" name="Shape 172"/>
          <p:cNvPicPr preferRelativeResize="0"/>
          <p:nvPr/>
        </p:nvPicPr>
        <p:blipFill>
          <a:blip r:embed="rId4">
            <a:alphaModFix/>
          </a:blip>
          <a:stretch>
            <a:fillRect/>
          </a:stretch>
        </p:blipFill>
        <p:spPr>
          <a:xfrm>
            <a:off x="802125" y="1323562"/>
            <a:ext cx="3155901" cy="2496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Shape 177"/>
          <p:cNvSpPr txBox="1"/>
          <p:nvPr/>
        </p:nvSpPr>
        <p:spPr>
          <a:xfrm>
            <a:off x="632400" y="1582650"/>
            <a:ext cx="7879200" cy="29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2400" b="1">
                <a:solidFill>
                  <a:schemeClr val="lt1"/>
                </a:solidFill>
                <a:latin typeface="Lato"/>
                <a:ea typeface="Lato"/>
                <a:cs typeface="Lato"/>
                <a:sym typeface="Lato"/>
              </a:rPr>
              <a:t>Nossa obra é atrair os homens à crença na verdade, atrair pela pregação e pelo exemplo também, vivendo vida piedosa. A verdade, em todos os seus aspectos deve ser vivida, mostrando a coerência da fé com a prática.</a:t>
            </a:r>
            <a:endParaRPr sz="2400" b="1">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400" b="1">
                <a:solidFill>
                  <a:schemeClr val="lt1"/>
                </a:solidFill>
                <a:latin typeface="Lato"/>
                <a:ea typeface="Lato"/>
                <a:cs typeface="Lato"/>
                <a:sym typeface="Lato"/>
              </a:rPr>
              <a:t>O valor de nossa fé mostrar-se-á pelos frutos. </a:t>
            </a:r>
            <a:endParaRPr sz="2400" b="1">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400" b="1">
                <a:solidFill>
                  <a:schemeClr val="lt1"/>
                </a:solidFill>
                <a:latin typeface="Lato"/>
                <a:ea typeface="Lato"/>
                <a:cs typeface="Lato"/>
                <a:sym typeface="Lato"/>
              </a:rPr>
              <a:t>O Senhor pode impressionar homens por nosso</a:t>
            </a:r>
            <a:endParaRPr sz="2400" b="1">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400" b="1">
                <a:solidFill>
                  <a:schemeClr val="lt1"/>
                </a:solidFill>
                <a:latin typeface="Lato"/>
                <a:ea typeface="Lato"/>
                <a:cs typeface="Lato"/>
                <a:sym typeface="Lato"/>
              </a:rPr>
              <a:t>intenso zelo, e fá-lo-á.</a:t>
            </a:r>
            <a:endParaRPr sz="2400" b="1">
              <a:solidFill>
                <a:schemeClr val="lt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2000" b="1">
              <a:solidFill>
                <a:schemeClr val="lt1"/>
              </a:solidFill>
            </a:endParaRPr>
          </a:p>
        </p:txBody>
      </p:sp>
      <p:grpSp>
        <p:nvGrpSpPr>
          <p:cNvPr id="178" name="Shape 178"/>
          <p:cNvGrpSpPr/>
          <p:nvPr/>
        </p:nvGrpSpPr>
        <p:grpSpPr>
          <a:xfrm>
            <a:off x="1583413" y="202646"/>
            <a:ext cx="5977175" cy="1510253"/>
            <a:chOff x="1586550" y="206571"/>
            <a:chExt cx="5977175" cy="1510253"/>
          </a:xfrm>
        </p:grpSpPr>
        <p:cxnSp>
          <p:nvCxnSpPr>
            <p:cNvPr id="179" name="Shape 179"/>
            <p:cNvCxnSpPr/>
            <p:nvPr/>
          </p:nvCxnSpPr>
          <p:spPr>
            <a:xfrm>
              <a:off x="1586550" y="821775"/>
              <a:ext cx="2502600" cy="9300"/>
            </a:xfrm>
            <a:prstGeom prst="straightConnector1">
              <a:avLst/>
            </a:prstGeom>
            <a:noFill/>
            <a:ln w="38100" cap="flat" cmpd="sng">
              <a:solidFill>
                <a:srgbClr val="F7CA49"/>
              </a:solidFill>
              <a:prstDash val="solid"/>
              <a:round/>
              <a:headEnd type="none" w="med" len="med"/>
              <a:tailEnd type="stealth" w="med" len="med"/>
            </a:ln>
          </p:spPr>
        </p:cxnSp>
        <p:cxnSp>
          <p:nvCxnSpPr>
            <p:cNvPr id="180" name="Shape 180"/>
            <p:cNvCxnSpPr/>
            <p:nvPr/>
          </p:nvCxnSpPr>
          <p:spPr>
            <a:xfrm>
              <a:off x="5061125" y="957050"/>
              <a:ext cx="2502600" cy="9300"/>
            </a:xfrm>
            <a:prstGeom prst="straightConnector1">
              <a:avLst/>
            </a:prstGeom>
            <a:noFill/>
            <a:ln w="38100" cap="flat" cmpd="sng">
              <a:solidFill>
                <a:srgbClr val="F7CA49"/>
              </a:solidFill>
              <a:prstDash val="solid"/>
              <a:round/>
              <a:headEnd type="stealth" w="med" len="med"/>
              <a:tailEnd type="none" w="med" len="med"/>
            </a:ln>
          </p:spPr>
        </p:cxnSp>
        <p:pic>
          <p:nvPicPr>
            <p:cNvPr id="181" name="Shape 181"/>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Shape 186"/>
          <p:cNvSpPr txBox="1"/>
          <p:nvPr/>
        </p:nvSpPr>
        <p:spPr>
          <a:xfrm>
            <a:off x="632400" y="1297575"/>
            <a:ext cx="7879200" cy="263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2100" b="1">
                <a:solidFill>
                  <a:schemeClr val="lt1"/>
                </a:solidFill>
                <a:latin typeface="Lato"/>
                <a:ea typeface="Lato"/>
                <a:cs typeface="Lato"/>
                <a:sym typeface="Lato"/>
              </a:rPr>
              <a:t>Nosso vestuário, nossa conduta, nossa conversação e a profundidade de uma crescente experiência no sentido espiritual, tudo deve mostrar que os grandes princípios da verdade com que lidamos são uma realidade para nós. Assim</a:t>
            </a:r>
            <a:endParaRPr sz="2100" b="1">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100" b="1">
                <a:solidFill>
                  <a:schemeClr val="lt1"/>
                </a:solidFill>
                <a:latin typeface="Lato"/>
                <a:ea typeface="Lato"/>
                <a:cs typeface="Lato"/>
                <a:sym typeface="Lato"/>
              </a:rPr>
              <a:t>se deve a verdade tornar impressiva como um grande</a:t>
            </a:r>
            <a:endParaRPr sz="2100" b="1">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100" b="1">
                <a:solidFill>
                  <a:schemeClr val="lt1"/>
                </a:solidFill>
                <a:latin typeface="Lato"/>
                <a:ea typeface="Lato"/>
                <a:cs typeface="Lato"/>
                <a:sym typeface="Lato"/>
              </a:rPr>
              <a:t>todo, e dominar o intelecto. A verdade, a verdade bíblica,</a:t>
            </a:r>
            <a:endParaRPr sz="2100" b="1">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100" b="1">
                <a:solidFill>
                  <a:schemeClr val="lt1"/>
                </a:solidFill>
                <a:latin typeface="Lato"/>
                <a:ea typeface="Lato"/>
                <a:cs typeface="Lato"/>
                <a:sym typeface="Lato"/>
              </a:rPr>
              <a:t>deve tornar-se a autoridade para a consciência, </a:t>
            </a:r>
            <a:endParaRPr sz="2100" b="1">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100" b="1">
                <a:solidFill>
                  <a:schemeClr val="lt1"/>
                </a:solidFill>
                <a:latin typeface="Lato"/>
                <a:ea typeface="Lato"/>
                <a:cs typeface="Lato"/>
                <a:sym typeface="Lato"/>
              </a:rPr>
              <a:t>e o amor e a vida da alma.</a:t>
            </a:r>
            <a:endParaRPr sz="2100" b="1">
              <a:solidFill>
                <a:schemeClr val="lt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2000" b="1">
              <a:solidFill>
                <a:schemeClr val="lt1"/>
              </a:solidFill>
            </a:endParaRPr>
          </a:p>
        </p:txBody>
      </p:sp>
      <p:grpSp>
        <p:nvGrpSpPr>
          <p:cNvPr id="187" name="Shape 187"/>
          <p:cNvGrpSpPr/>
          <p:nvPr/>
        </p:nvGrpSpPr>
        <p:grpSpPr>
          <a:xfrm>
            <a:off x="1583413" y="202646"/>
            <a:ext cx="5977175" cy="1510253"/>
            <a:chOff x="1586550" y="206571"/>
            <a:chExt cx="5977175" cy="1510253"/>
          </a:xfrm>
        </p:grpSpPr>
        <p:cxnSp>
          <p:nvCxnSpPr>
            <p:cNvPr id="188" name="Shape 188"/>
            <p:cNvCxnSpPr/>
            <p:nvPr/>
          </p:nvCxnSpPr>
          <p:spPr>
            <a:xfrm>
              <a:off x="1586550" y="821775"/>
              <a:ext cx="2502600" cy="9300"/>
            </a:xfrm>
            <a:prstGeom prst="straightConnector1">
              <a:avLst/>
            </a:prstGeom>
            <a:noFill/>
            <a:ln w="38100" cap="flat" cmpd="sng">
              <a:solidFill>
                <a:srgbClr val="F7CA49"/>
              </a:solidFill>
              <a:prstDash val="solid"/>
              <a:round/>
              <a:headEnd type="none" w="med" len="med"/>
              <a:tailEnd type="stealth" w="med" len="med"/>
            </a:ln>
          </p:spPr>
        </p:cxnSp>
        <p:cxnSp>
          <p:nvCxnSpPr>
            <p:cNvPr id="189" name="Shape 189"/>
            <p:cNvCxnSpPr/>
            <p:nvPr/>
          </p:nvCxnSpPr>
          <p:spPr>
            <a:xfrm>
              <a:off x="5061125" y="957050"/>
              <a:ext cx="2502600" cy="9300"/>
            </a:xfrm>
            <a:prstGeom prst="straightConnector1">
              <a:avLst/>
            </a:prstGeom>
            <a:noFill/>
            <a:ln w="38100" cap="flat" cmpd="sng">
              <a:solidFill>
                <a:srgbClr val="F7CA49"/>
              </a:solidFill>
              <a:prstDash val="solid"/>
              <a:round/>
              <a:headEnd type="stealth" w="med" len="med"/>
              <a:tailEnd type="none" w="med" len="med"/>
            </a:ln>
          </p:spPr>
        </p:cxnSp>
        <p:pic>
          <p:nvPicPr>
            <p:cNvPr id="190" name="Shape 190"/>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
        <p:nvSpPr>
          <p:cNvPr id="191" name="Shape 191"/>
          <p:cNvSpPr/>
          <p:nvPr/>
        </p:nvSpPr>
        <p:spPr>
          <a:xfrm>
            <a:off x="1535538" y="4001975"/>
            <a:ext cx="5983500" cy="716400"/>
          </a:xfrm>
          <a:prstGeom prst="horizontalScroll">
            <a:avLst>
              <a:gd name="adj" fmla="val 12500"/>
            </a:avLst>
          </a:prstGeom>
          <a:solidFill>
            <a:srgbClr val="F7CA49"/>
          </a:solidFill>
          <a:ln w="28575" cap="flat" cmpd="sng">
            <a:solidFill>
              <a:srgbClr val="0F0E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2400" b="1" i="1">
                <a:solidFill>
                  <a:srgbClr val="0F0E38"/>
                </a:solidFill>
                <a:latin typeface="Lato"/>
                <a:ea typeface="Lato"/>
                <a:cs typeface="Lato"/>
                <a:sym typeface="Lato"/>
              </a:rPr>
              <a:t>Evangelismo, p. 542</a:t>
            </a:r>
            <a:endParaRPr sz="2400" b="1" i="1">
              <a:solidFill>
                <a:srgbClr val="0F0E38"/>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Shape 196"/>
          <p:cNvSpPr txBox="1"/>
          <p:nvPr/>
        </p:nvSpPr>
        <p:spPr>
          <a:xfrm>
            <a:off x="632425" y="1436350"/>
            <a:ext cx="7879200" cy="208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3200" b="1">
                <a:solidFill>
                  <a:schemeClr val="lt1"/>
                </a:solidFill>
                <a:latin typeface="Lato"/>
                <a:ea typeface="Lato"/>
                <a:cs typeface="Lato"/>
                <a:sym typeface="Lato"/>
              </a:rPr>
              <a:t>Corações agradecidos e bondoso olhar são mais valiosos que riqueza e luxo; e o contentamento com as coisas simples tornará o lar feliz se nele existir o amor.</a:t>
            </a:r>
            <a:endParaRPr sz="3200" b="1">
              <a:solidFill>
                <a:schemeClr val="lt1"/>
              </a:solidFill>
            </a:endParaRPr>
          </a:p>
        </p:txBody>
      </p:sp>
      <p:grpSp>
        <p:nvGrpSpPr>
          <p:cNvPr id="197" name="Shape 197"/>
          <p:cNvGrpSpPr/>
          <p:nvPr/>
        </p:nvGrpSpPr>
        <p:grpSpPr>
          <a:xfrm>
            <a:off x="1583413" y="202646"/>
            <a:ext cx="5977175" cy="1510253"/>
            <a:chOff x="1586550" y="206571"/>
            <a:chExt cx="5977175" cy="1510253"/>
          </a:xfrm>
        </p:grpSpPr>
        <p:cxnSp>
          <p:nvCxnSpPr>
            <p:cNvPr id="198" name="Shape 198"/>
            <p:cNvCxnSpPr/>
            <p:nvPr/>
          </p:nvCxnSpPr>
          <p:spPr>
            <a:xfrm>
              <a:off x="1586550" y="821775"/>
              <a:ext cx="2502600" cy="9300"/>
            </a:xfrm>
            <a:prstGeom prst="straightConnector1">
              <a:avLst/>
            </a:prstGeom>
            <a:noFill/>
            <a:ln w="38100" cap="flat" cmpd="sng">
              <a:solidFill>
                <a:srgbClr val="F7CA49"/>
              </a:solidFill>
              <a:prstDash val="solid"/>
              <a:round/>
              <a:headEnd type="none" w="med" len="med"/>
              <a:tailEnd type="stealth" w="med" len="med"/>
            </a:ln>
          </p:spPr>
        </p:cxnSp>
        <p:cxnSp>
          <p:nvCxnSpPr>
            <p:cNvPr id="199" name="Shape 199"/>
            <p:cNvCxnSpPr/>
            <p:nvPr/>
          </p:nvCxnSpPr>
          <p:spPr>
            <a:xfrm>
              <a:off x="5061125" y="957050"/>
              <a:ext cx="2502600" cy="9300"/>
            </a:xfrm>
            <a:prstGeom prst="straightConnector1">
              <a:avLst/>
            </a:prstGeom>
            <a:noFill/>
            <a:ln w="38100" cap="flat" cmpd="sng">
              <a:solidFill>
                <a:srgbClr val="F7CA49"/>
              </a:solidFill>
              <a:prstDash val="solid"/>
              <a:round/>
              <a:headEnd type="stealth" w="med" len="med"/>
              <a:tailEnd type="none" w="med" len="med"/>
            </a:ln>
          </p:spPr>
        </p:cxnSp>
        <p:pic>
          <p:nvPicPr>
            <p:cNvPr id="200" name="Shape 200"/>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
        <p:nvSpPr>
          <p:cNvPr id="201" name="Shape 201"/>
          <p:cNvSpPr/>
          <p:nvPr/>
        </p:nvSpPr>
        <p:spPr>
          <a:xfrm>
            <a:off x="1580263" y="3518925"/>
            <a:ext cx="5983500" cy="716400"/>
          </a:xfrm>
          <a:prstGeom prst="horizontalScroll">
            <a:avLst>
              <a:gd name="adj" fmla="val 12500"/>
            </a:avLst>
          </a:prstGeom>
          <a:solidFill>
            <a:srgbClr val="F7CA49"/>
          </a:solidFill>
          <a:ln w="28575" cap="flat" cmpd="sng">
            <a:solidFill>
              <a:srgbClr val="0F0E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2400" b="1" i="1">
                <a:solidFill>
                  <a:srgbClr val="0F0E38"/>
                </a:solidFill>
                <a:latin typeface="Lato"/>
                <a:ea typeface="Lato"/>
                <a:cs typeface="Lato"/>
                <a:sym typeface="Lato"/>
              </a:rPr>
              <a:t>O Lar Adventista, p. 108</a:t>
            </a:r>
            <a:endParaRPr sz="2400" b="1" i="1">
              <a:solidFill>
                <a:srgbClr val="0F0E38"/>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sp>
        <p:nvSpPr>
          <p:cNvPr id="206" name="Shape 206"/>
          <p:cNvSpPr txBox="1"/>
          <p:nvPr/>
        </p:nvSpPr>
        <p:spPr>
          <a:xfrm>
            <a:off x="632425" y="1342625"/>
            <a:ext cx="7879200" cy="258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2200" b="1">
                <a:solidFill>
                  <a:schemeClr val="lt1"/>
                </a:solidFill>
                <a:latin typeface="Lato"/>
                <a:ea typeface="Lato"/>
                <a:cs typeface="Lato"/>
                <a:sym typeface="Lato"/>
              </a:rPr>
              <a:t>A fé no amor de Deus e em Sua providência que todas as coisas dirige, alivia o fardo da ansiedade e cuidados. Enche o coração de alegria e contentamento, seja na mais elevada condição ou na mais humilde. A religião tende, diretamente, a promover a saúde, a prolongar a vida, e a aumentar a alegria que experimentamos em todas as suas bênçãos. Abre à alma uma fonte de felicidade que nunca cessa.</a:t>
            </a:r>
            <a:endParaRPr sz="2200" b="1">
              <a:solidFill>
                <a:schemeClr val="lt1"/>
              </a:solidFill>
            </a:endParaRPr>
          </a:p>
        </p:txBody>
      </p:sp>
      <p:grpSp>
        <p:nvGrpSpPr>
          <p:cNvPr id="207" name="Shape 207"/>
          <p:cNvGrpSpPr/>
          <p:nvPr/>
        </p:nvGrpSpPr>
        <p:grpSpPr>
          <a:xfrm>
            <a:off x="1583413" y="202646"/>
            <a:ext cx="5977175" cy="1510253"/>
            <a:chOff x="1586550" y="206571"/>
            <a:chExt cx="5977175" cy="1510253"/>
          </a:xfrm>
        </p:grpSpPr>
        <p:cxnSp>
          <p:nvCxnSpPr>
            <p:cNvPr id="208" name="Shape 208"/>
            <p:cNvCxnSpPr/>
            <p:nvPr/>
          </p:nvCxnSpPr>
          <p:spPr>
            <a:xfrm>
              <a:off x="1586550" y="821775"/>
              <a:ext cx="2502600" cy="9300"/>
            </a:xfrm>
            <a:prstGeom prst="straightConnector1">
              <a:avLst/>
            </a:prstGeom>
            <a:noFill/>
            <a:ln w="38100" cap="flat" cmpd="sng">
              <a:solidFill>
                <a:srgbClr val="F7CA49"/>
              </a:solidFill>
              <a:prstDash val="solid"/>
              <a:round/>
              <a:headEnd type="none" w="med" len="med"/>
              <a:tailEnd type="stealth" w="med" len="med"/>
            </a:ln>
          </p:spPr>
        </p:cxnSp>
        <p:cxnSp>
          <p:nvCxnSpPr>
            <p:cNvPr id="209" name="Shape 209"/>
            <p:cNvCxnSpPr/>
            <p:nvPr/>
          </p:nvCxnSpPr>
          <p:spPr>
            <a:xfrm>
              <a:off x="5061125" y="957050"/>
              <a:ext cx="2502600" cy="9300"/>
            </a:xfrm>
            <a:prstGeom prst="straightConnector1">
              <a:avLst/>
            </a:prstGeom>
            <a:noFill/>
            <a:ln w="38100" cap="flat" cmpd="sng">
              <a:solidFill>
                <a:srgbClr val="F7CA49"/>
              </a:solidFill>
              <a:prstDash val="solid"/>
              <a:round/>
              <a:headEnd type="stealth" w="med" len="med"/>
              <a:tailEnd type="none" w="med" len="med"/>
            </a:ln>
          </p:spPr>
        </p:cxnSp>
        <p:pic>
          <p:nvPicPr>
            <p:cNvPr id="210" name="Shape 210"/>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
        <p:nvSpPr>
          <p:cNvPr id="211" name="Shape 211"/>
          <p:cNvSpPr/>
          <p:nvPr/>
        </p:nvSpPr>
        <p:spPr>
          <a:xfrm>
            <a:off x="1580238" y="3876800"/>
            <a:ext cx="5983500" cy="716400"/>
          </a:xfrm>
          <a:prstGeom prst="horizontalScroll">
            <a:avLst>
              <a:gd name="adj" fmla="val 12500"/>
            </a:avLst>
          </a:prstGeom>
          <a:solidFill>
            <a:srgbClr val="F7CA49"/>
          </a:solidFill>
          <a:ln w="28575" cap="flat" cmpd="sng">
            <a:solidFill>
              <a:srgbClr val="0F0E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2400" b="1" i="1">
                <a:solidFill>
                  <a:srgbClr val="0F0E38"/>
                </a:solidFill>
                <a:latin typeface="Lato"/>
                <a:ea typeface="Lato"/>
                <a:cs typeface="Lato"/>
                <a:sym typeface="Lato"/>
              </a:rPr>
              <a:t>Patriarcas e Profetas, p. 442</a:t>
            </a:r>
            <a:endParaRPr sz="2400" b="1" i="1">
              <a:solidFill>
                <a:srgbClr val="0F0E38"/>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Shape 216"/>
          <p:cNvSpPr txBox="1"/>
          <p:nvPr/>
        </p:nvSpPr>
        <p:spPr>
          <a:xfrm>
            <a:off x="632400" y="1506400"/>
            <a:ext cx="7879200" cy="185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2200" b="1">
                <a:solidFill>
                  <a:schemeClr val="lt1"/>
                </a:solidFill>
                <a:latin typeface="Lato"/>
                <a:ea typeface="Lato"/>
                <a:cs typeface="Lato"/>
                <a:sym typeface="Lato"/>
              </a:rPr>
              <a:t>Um espírito dominado, palavras de amor e ternura, honram ao Salvador. Os que falam palavras bondosas, palavras amáveis e que promovem paz, serão ricamente recompensados. ... Temos de deixar que Seu espírito irradie na mansidão </a:t>
            </a:r>
            <a:endParaRPr sz="2200" b="1">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pt-BR" sz="2200" b="1">
                <a:solidFill>
                  <a:schemeClr val="lt1"/>
                </a:solidFill>
                <a:latin typeface="Lato"/>
                <a:ea typeface="Lato"/>
                <a:cs typeface="Lato"/>
                <a:sym typeface="Lato"/>
              </a:rPr>
              <a:t>e humildade dEle aprendidas.</a:t>
            </a:r>
            <a:endParaRPr sz="2200" b="1">
              <a:solidFill>
                <a:schemeClr val="lt1"/>
              </a:solidFill>
            </a:endParaRPr>
          </a:p>
        </p:txBody>
      </p:sp>
      <p:grpSp>
        <p:nvGrpSpPr>
          <p:cNvPr id="217" name="Shape 217"/>
          <p:cNvGrpSpPr/>
          <p:nvPr/>
        </p:nvGrpSpPr>
        <p:grpSpPr>
          <a:xfrm>
            <a:off x="1583413" y="202646"/>
            <a:ext cx="5977175" cy="1510253"/>
            <a:chOff x="1586550" y="206571"/>
            <a:chExt cx="5977175" cy="1510253"/>
          </a:xfrm>
        </p:grpSpPr>
        <p:cxnSp>
          <p:nvCxnSpPr>
            <p:cNvPr id="218" name="Shape 218"/>
            <p:cNvCxnSpPr/>
            <p:nvPr/>
          </p:nvCxnSpPr>
          <p:spPr>
            <a:xfrm>
              <a:off x="1586550" y="821775"/>
              <a:ext cx="2502600" cy="9300"/>
            </a:xfrm>
            <a:prstGeom prst="straightConnector1">
              <a:avLst/>
            </a:prstGeom>
            <a:noFill/>
            <a:ln w="38100" cap="flat" cmpd="sng">
              <a:solidFill>
                <a:srgbClr val="F7CA49"/>
              </a:solidFill>
              <a:prstDash val="solid"/>
              <a:round/>
              <a:headEnd type="none" w="med" len="med"/>
              <a:tailEnd type="stealth" w="med" len="med"/>
            </a:ln>
          </p:spPr>
        </p:cxnSp>
        <p:cxnSp>
          <p:nvCxnSpPr>
            <p:cNvPr id="219" name="Shape 219"/>
            <p:cNvCxnSpPr/>
            <p:nvPr/>
          </p:nvCxnSpPr>
          <p:spPr>
            <a:xfrm>
              <a:off x="5061125" y="957050"/>
              <a:ext cx="2502600" cy="9300"/>
            </a:xfrm>
            <a:prstGeom prst="straightConnector1">
              <a:avLst/>
            </a:prstGeom>
            <a:noFill/>
            <a:ln w="38100" cap="flat" cmpd="sng">
              <a:solidFill>
                <a:srgbClr val="F7CA49"/>
              </a:solidFill>
              <a:prstDash val="solid"/>
              <a:round/>
              <a:headEnd type="stealth" w="med" len="med"/>
              <a:tailEnd type="none" w="med" len="med"/>
            </a:ln>
          </p:spPr>
        </p:cxnSp>
        <p:pic>
          <p:nvPicPr>
            <p:cNvPr id="220" name="Shape 220"/>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
        <p:nvSpPr>
          <p:cNvPr id="221" name="Shape 221"/>
          <p:cNvSpPr/>
          <p:nvPr/>
        </p:nvSpPr>
        <p:spPr>
          <a:xfrm>
            <a:off x="1580250" y="3357700"/>
            <a:ext cx="5983500" cy="716400"/>
          </a:xfrm>
          <a:prstGeom prst="horizontalScroll">
            <a:avLst>
              <a:gd name="adj" fmla="val 12500"/>
            </a:avLst>
          </a:prstGeom>
          <a:solidFill>
            <a:srgbClr val="F7CA49"/>
          </a:solidFill>
          <a:ln w="28575" cap="flat" cmpd="sng">
            <a:solidFill>
              <a:srgbClr val="0F0E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2400" b="1" i="1">
                <a:solidFill>
                  <a:srgbClr val="0F0E38"/>
                </a:solidFill>
                <a:latin typeface="Lato"/>
                <a:ea typeface="Lato"/>
                <a:cs typeface="Lato"/>
                <a:sym typeface="Lato"/>
              </a:rPr>
              <a:t>Nossa Alta Vocação, p. 98</a:t>
            </a:r>
            <a:endParaRPr sz="2400" b="1" i="1">
              <a:solidFill>
                <a:srgbClr val="0F0E38"/>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Shape 226"/>
          <p:cNvSpPr txBox="1"/>
          <p:nvPr/>
        </p:nvSpPr>
        <p:spPr>
          <a:xfrm>
            <a:off x="632400" y="1506400"/>
            <a:ext cx="7879200" cy="185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t-BR" sz="2200" b="1">
                <a:solidFill>
                  <a:schemeClr val="lt1"/>
                </a:solidFill>
                <a:latin typeface="Lato"/>
                <a:ea typeface="Lato"/>
                <a:cs typeface="Lato"/>
                <a:sym typeface="Lato"/>
              </a:rPr>
              <a:t>A justiça interior é demonstrada pela exterior. Quem é justo interiormente não é insensível nem indiferente, mas dia a dia cresce na imagem de Cristo, indo de força em força. O que está sendo santificado pela verdade exercerá domínio próprio e seguirá os passos de Cristo até que a graça se una à glória.</a:t>
            </a:r>
            <a:endParaRPr sz="2200" b="1">
              <a:solidFill>
                <a:schemeClr val="lt1"/>
              </a:solidFill>
            </a:endParaRPr>
          </a:p>
        </p:txBody>
      </p:sp>
      <p:grpSp>
        <p:nvGrpSpPr>
          <p:cNvPr id="227" name="Shape 227"/>
          <p:cNvGrpSpPr/>
          <p:nvPr/>
        </p:nvGrpSpPr>
        <p:grpSpPr>
          <a:xfrm>
            <a:off x="1583413" y="202646"/>
            <a:ext cx="5977175" cy="1510253"/>
            <a:chOff x="1586550" y="206571"/>
            <a:chExt cx="5977175" cy="1510253"/>
          </a:xfrm>
        </p:grpSpPr>
        <p:cxnSp>
          <p:nvCxnSpPr>
            <p:cNvPr id="228" name="Shape 228"/>
            <p:cNvCxnSpPr/>
            <p:nvPr/>
          </p:nvCxnSpPr>
          <p:spPr>
            <a:xfrm>
              <a:off x="1586550" y="821775"/>
              <a:ext cx="2502600" cy="9300"/>
            </a:xfrm>
            <a:prstGeom prst="straightConnector1">
              <a:avLst/>
            </a:prstGeom>
            <a:noFill/>
            <a:ln w="38100" cap="flat" cmpd="sng">
              <a:solidFill>
                <a:srgbClr val="F7CA49"/>
              </a:solidFill>
              <a:prstDash val="solid"/>
              <a:round/>
              <a:headEnd type="none" w="med" len="med"/>
              <a:tailEnd type="stealth" w="med" len="med"/>
            </a:ln>
          </p:spPr>
        </p:cxnSp>
        <p:cxnSp>
          <p:nvCxnSpPr>
            <p:cNvPr id="229" name="Shape 229"/>
            <p:cNvCxnSpPr/>
            <p:nvPr/>
          </p:nvCxnSpPr>
          <p:spPr>
            <a:xfrm>
              <a:off x="5061125" y="957050"/>
              <a:ext cx="2502600" cy="9300"/>
            </a:xfrm>
            <a:prstGeom prst="straightConnector1">
              <a:avLst/>
            </a:prstGeom>
            <a:noFill/>
            <a:ln w="38100" cap="flat" cmpd="sng">
              <a:solidFill>
                <a:srgbClr val="F7CA49"/>
              </a:solidFill>
              <a:prstDash val="solid"/>
              <a:round/>
              <a:headEnd type="stealth" w="med" len="med"/>
              <a:tailEnd type="none" w="med" len="med"/>
            </a:ln>
          </p:spPr>
        </p:cxnSp>
        <p:pic>
          <p:nvPicPr>
            <p:cNvPr id="230" name="Shape 230"/>
            <p:cNvPicPr preferRelativeResize="0"/>
            <p:nvPr/>
          </p:nvPicPr>
          <p:blipFill>
            <a:blip r:embed="rId4">
              <a:alphaModFix/>
            </a:blip>
            <a:stretch>
              <a:fillRect/>
            </a:stretch>
          </p:blipFill>
          <p:spPr>
            <a:xfrm rot="1562062">
              <a:off x="4237525" y="333487"/>
              <a:ext cx="868786" cy="1256422"/>
            </a:xfrm>
            <a:prstGeom prst="rect">
              <a:avLst/>
            </a:prstGeom>
            <a:noFill/>
            <a:ln>
              <a:noFill/>
            </a:ln>
          </p:spPr>
        </p:pic>
      </p:grpSp>
      <p:sp>
        <p:nvSpPr>
          <p:cNvPr id="231" name="Shape 231"/>
          <p:cNvSpPr/>
          <p:nvPr/>
        </p:nvSpPr>
        <p:spPr>
          <a:xfrm>
            <a:off x="1580250" y="3448675"/>
            <a:ext cx="5983500" cy="716400"/>
          </a:xfrm>
          <a:prstGeom prst="horizontalScroll">
            <a:avLst>
              <a:gd name="adj" fmla="val 12500"/>
            </a:avLst>
          </a:prstGeom>
          <a:solidFill>
            <a:srgbClr val="F7CA49"/>
          </a:solidFill>
          <a:ln w="28575" cap="flat" cmpd="sng">
            <a:solidFill>
              <a:srgbClr val="0F0E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pt-BR" sz="2400" b="1" i="1">
                <a:solidFill>
                  <a:srgbClr val="0F0E38"/>
                </a:solidFill>
                <a:latin typeface="Lato"/>
                <a:ea typeface="Lato"/>
                <a:cs typeface="Lato"/>
                <a:sym typeface="Lato"/>
              </a:rPr>
              <a:t>Mensagens aos Jovens, p. 35</a:t>
            </a:r>
            <a:endParaRPr sz="2400" b="1" i="1">
              <a:solidFill>
                <a:srgbClr val="0F0E38"/>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Shape 65"/>
          <p:cNvSpPr txBox="1"/>
          <p:nvPr/>
        </p:nvSpPr>
        <p:spPr>
          <a:xfrm>
            <a:off x="632400" y="1448550"/>
            <a:ext cx="7879200" cy="3528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800" b="1">
                <a:solidFill>
                  <a:schemeClr val="lt1"/>
                </a:solidFill>
                <a:latin typeface="Lato"/>
                <a:ea typeface="Lato"/>
                <a:cs typeface="Lato"/>
                <a:sym typeface="Lato"/>
              </a:rPr>
              <a:t>➙ </a:t>
            </a:r>
            <a:r>
              <a:rPr lang="pt-BR" sz="2800" b="1">
                <a:solidFill>
                  <a:srgbClr val="F7CA49"/>
                </a:solidFill>
                <a:latin typeface="Lato"/>
                <a:ea typeface="Lato"/>
                <a:cs typeface="Lato"/>
                <a:sym typeface="Lato"/>
              </a:rPr>
              <a:t>“Não foi um acidente que 17 das 36 parábolas de nosso Senhor Jesus Cristo tinham que ver com propriedade e posses.” </a:t>
            </a:r>
            <a:r>
              <a:rPr lang="pt-BR" sz="2800" i="1">
                <a:solidFill>
                  <a:schemeClr val="lt1"/>
                </a:solidFill>
                <a:latin typeface="Lato"/>
                <a:ea typeface="Lato"/>
                <a:cs typeface="Lato"/>
                <a:sym typeface="Lato"/>
              </a:rPr>
              <a:t>William James Dawson</a:t>
            </a:r>
            <a:endParaRPr sz="2800" i="1">
              <a:solidFill>
                <a:schemeClr val="lt1"/>
              </a:solidFill>
              <a:latin typeface="Lato"/>
              <a:ea typeface="Lato"/>
              <a:cs typeface="Lato"/>
              <a:sym typeface="Lato"/>
            </a:endParaRPr>
          </a:p>
          <a:p>
            <a:pPr marL="0" lvl="0" indent="0">
              <a:spcBef>
                <a:spcPts val="0"/>
              </a:spcBef>
              <a:spcAft>
                <a:spcPts val="0"/>
              </a:spcAft>
              <a:buClr>
                <a:schemeClr val="dk1"/>
              </a:buClr>
              <a:buSzPts val="1100"/>
              <a:buFont typeface="Arial"/>
              <a:buNone/>
            </a:pPr>
            <a:endParaRPr sz="1100"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a:solidFill>
                  <a:schemeClr val="lt1"/>
                </a:solidFill>
                <a:latin typeface="Lato"/>
                <a:ea typeface="Lato"/>
                <a:cs typeface="Lato"/>
                <a:sym typeface="Lato"/>
              </a:rPr>
              <a:t>➙ </a:t>
            </a:r>
            <a:r>
              <a:rPr lang="pt-BR" sz="2800" b="1">
                <a:solidFill>
                  <a:srgbClr val="F7CA49"/>
                </a:solidFill>
                <a:latin typeface="Lato"/>
                <a:ea typeface="Lato"/>
                <a:cs typeface="Lato"/>
                <a:sym typeface="Lato"/>
              </a:rPr>
              <a:t>“A saúde é o maior presente, a alegria, a maior riqueza, a fidelidade, o melhor relacionamento.”  </a:t>
            </a:r>
            <a:r>
              <a:rPr lang="pt-BR" sz="2800" i="1">
                <a:solidFill>
                  <a:schemeClr val="lt1"/>
                </a:solidFill>
                <a:latin typeface="Lato"/>
                <a:ea typeface="Lato"/>
                <a:cs typeface="Lato"/>
                <a:sym typeface="Lato"/>
              </a:rPr>
              <a:t>Buda</a:t>
            </a:r>
            <a:endParaRPr sz="2800" i="1">
              <a:solidFill>
                <a:schemeClr val="lt1"/>
              </a:solidFill>
              <a:latin typeface="Lato"/>
              <a:ea typeface="Lato"/>
              <a:cs typeface="Lato"/>
              <a:sym typeface="Lato"/>
            </a:endParaRPr>
          </a:p>
        </p:txBody>
      </p:sp>
      <p:sp>
        <p:nvSpPr>
          <p:cNvPr id="66" name="Shape 66"/>
          <p:cNvSpPr/>
          <p:nvPr/>
        </p:nvSpPr>
        <p:spPr>
          <a:xfrm>
            <a:off x="2603850" y="513150"/>
            <a:ext cx="3936300" cy="935400"/>
          </a:xfrm>
          <a:prstGeom prst="horizontalScroll">
            <a:avLst>
              <a:gd name="adj" fmla="val 12500"/>
            </a:avLst>
          </a:prstGeom>
          <a:solidFill>
            <a:srgbClr val="F7CA49"/>
          </a:solidFill>
          <a:ln w="28575" cap="flat" cmpd="sng">
            <a:solidFill>
              <a:srgbClr val="0F0E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pt-BR" sz="3600">
                <a:solidFill>
                  <a:srgbClr val="0F0E38"/>
                </a:solidFill>
                <a:latin typeface="Autour One"/>
                <a:ea typeface="Autour One"/>
                <a:cs typeface="Autour One"/>
                <a:sym typeface="Autour One"/>
              </a:rPr>
              <a:t>Citações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Shape 71"/>
          <p:cNvSpPr txBox="1"/>
          <p:nvPr/>
        </p:nvSpPr>
        <p:spPr>
          <a:xfrm>
            <a:off x="632400" y="1448550"/>
            <a:ext cx="7879200" cy="323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3000" b="1">
                <a:solidFill>
                  <a:schemeClr val="lt1"/>
                </a:solidFill>
                <a:latin typeface="Lato"/>
                <a:ea typeface="Lato"/>
                <a:cs typeface="Lato"/>
                <a:sym typeface="Lato"/>
              </a:rPr>
              <a:t>➙ </a:t>
            </a:r>
            <a:r>
              <a:rPr lang="pt-BR" sz="3000" b="1">
                <a:solidFill>
                  <a:srgbClr val="F7CA49"/>
                </a:solidFill>
                <a:latin typeface="Lato"/>
                <a:ea typeface="Lato"/>
                <a:cs typeface="Lato"/>
                <a:sym typeface="Lato"/>
              </a:rPr>
              <a:t>“Um coração grato é o princípio da grandeza. É uma expressão de humildade, o alicerce para o desenvolvimento de virtudes como a oração, fé, coragem, alegria, felicidade, amor e bem-estar.” </a:t>
            </a:r>
            <a:br>
              <a:rPr lang="pt-BR" sz="3000" b="1">
                <a:solidFill>
                  <a:srgbClr val="F7CA49"/>
                </a:solidFill>
                <a:latin typeface="Lato"/>
                <a:ea typeface="Lato"/>
                <a:cs typeface="Lato"/>
                <a:sym typeface="Lato"/>
              </a:rPr>
            </a:br>
            <a:r>
              <a:rPr lang="pt-BR" sz="3000" i="1">
                <a:solidFill>
                  <a:schemeClr val="lt1"/>
                </a:solidFill>
                <a:latin typeface="Lato"/>
                <a:ea typeface="Lato"/>
                <a:cs typeface="Lato"/>
                <a:sym typeface="Lato"/>
              </a:rPr>
              <a:t>James E. Faust</a:t>
            </a:r>
            <a:endParaRPr sz="2000" i="1">
              <a:solidFill>
                <a:schemeClr val="lt1"/>
              </a:solidFill>
              <a:latin typeface="Lato"/>
              <a:ea typeface="Lato"/>
              <a:cs typeface="Lato"/>
              <a:sym typeface="Lato"/>
            </a:endParaRPr>
          </a:p>
        </p:txBody>
      </p:sp>
      <p:sp>
        <p:nvSpPr>
          <p:cNvPr id="72" name="Shape 72"/>
          <p:cNvSpPr/>
          <p:nvPr/>
        </p:nvSpPr>
        <p:spPr>
          <a:xfrm>
            <a:off x="2603850" y="513150"/>
            <a:ext cx="3936300" cy="935400"/>
          </a:xfrm>
          <a:prstGeom prst="horizontalScroll">
            <a:avLst>
              <a:gd name="adj" fmla="val 12500"/>
            </a:avLst>
          </a:prstGeom>
          <a:solidFill>
            <a:srgbClr val="F7CA49"/>
          </a:solidFill>
          <a:ln w="28575" cap="flat" cmpd="sng">
            <a:solidFill>
              <a:srgbClr val="0F0E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pt-BR" sz="3600">
                <a:solidFill>
                  <a:srgbClr val="0F0E38"/>
                </a:solidFill>
                <a:latin typeface="Autour One"/>
                <a:ea typeface="Autour One"/>
                <a:cs typeface="Autour One"/>
                <a:sym typeface="Autour One"/>
              </a:rPr>
              <a:t>Citações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Shape 77"/>
          <p:cNvSpPr txBox="1"/>
          <p:nvPr/>
        </p:nvSpPr>
        <p:spPr>
          <a:xfrm>
            <a:off x="632400" y="1448550"/>
            <a:ext cx="7879200" cy="3047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2800" b="1">
                <a:solidFill>
                  <a:schemeClr val="lt1"/>
                </a:solidFill>
                <a:latin typeface="Lato"/>
                <a:ea typeface="Lato"/>
                <a:cs typeface="Lato"/>
                <a:sym typeface="Lato"/>
              </a:rPr>
              <a:t>➙ </a:t>
            </a:r>
            <a:r>
              <a:rPr lang="pt-BR" sz="2800" b="1">
                <a:solidFill>
                  <a:srgbClr val="F7CA49"/>
                </a:solidFill>
                <a:latin typeface="Lato"/>
                <a:ea typeface="Lato"/>
                <a:cs typeface="Lato"/>
                <a:sym typeface="Lato"/>
              </a:rPr>
              <a:t>“A satisfação não vem de conquistas obtidas. Mas, de um relacionamento íntimo com Deus.” </a:t>
            </a:r>
            <a:r>
              <a:rPr lang="pt-BR" sz="2800" i="1">
                <a:solidFill>
                  <a:schemeClr val="lt1"/>
                </a:solidFill>
                <a:latin typeface="Lato"/>
                <a:ea typeface="Lato"/>
                <a:cs typeface="Lato"/>
                <a:sym typeface="Lato"/>
              </a:rPr>
              <a:t>Paul Henderson</a:t>
            </a:r>
            <a:endParaRPr sz="2800"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100" i="1">
              <a:solidFill>
                <a:schemeClr val="lt1"/>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a:solidFill>
                  <a:schemeClr val="lt1"/>
                </a:solidFill>
                <a:latin typeface="Lato"/>
                <a:ea typeface="Lato"/>
                <a:cs typeface="Lato"/>
                <a:sym typeface="Lato"/>
              </a:rPr>
              <a:t>➙ </a:t>
            </a:r>
            <a:r>
              <a:rPr lang="pt-BR" sz="2800" b="1">
                <a:solidFill>
                  <a:srgbClr val="F7CA49"/>
                </a:solidFill>
                <a:latin typeface="Lato"/>
                <a:ea typeface="Lato"/>
                <a:cs typeface="Lato"/>
                <a:sym typeface="Lato"/>
              </a:rPr>
              <a:t>“Hoje, a chave para uma liderança bem sucedida é a influência, e não a autoridade.” </a:t>
            </a:r>
            <a:br>
              <a:rPr lang="pt-BR" sz="2800" b="1">
                <a:solidFill>
                  <a:srgbClr val="F7CA49"/>
                </a:solidFill>
                <a:latin typeface="Lato"/>
                <a:ea typeface="Lato"/>
                <a:cs typeface="Lato"/>
                <a:sym typeface="Lato"/>
              </a:rPr>
            </a:br>
            <a:r>
              <a:rPr lang="pt-BR" sz="2800" i="1">
                <a:solidFill>
                  <a:schemeClr val="lt1"/>
                </a:solidFill>
                <a:latin typeface="Lato"/>
                <a:ea typeface="Lato"/>
                <a:cs typeface="Lato"/>
                <a:sym typeface="Lato"/>
              </a:rPr>
              <a:t>Ken Blanchard</a:t>
            </a:r>
            <a:endParaRPr sz="2800" i="1">
              <a:solidFill>
                <a:schemeClr val="lt1"/>
              </a:solidFill>
              <a:latin typeface="Lato"/>
              <a:ea typeface="Lato"/>
              <a:cs typeface="Lato"/>
              <a:sym typeface="Lato"/>
            </a:endParaRPr>
          </a:p>
        </p:txBody>
      </p:sp>
      <p:sp>
        <p:nvSpPr>
          <p:cNvPr id="78" name="Shape 78"/>
          <p:cNvSpPr/>
          <p:nvPr/>
        </p:nvSpPr>
        <p:spPr>
          <a:xfrm>
            <a:off x="2603850" y="513150"/>
            <a:ext cx="3936300" cy="935400"/>
          </a:xfrm>
          <a:prstGeom prst="horizontalScroll">
            <a:avLst>
              <a:gd name="adj" fmla="val 12500"/>
            </a:avLst>
          </a:prstGeom>
          <a:solidFill>
            <a:srgbClr val="F7CA49"/>
          </a:solidFill>
          <a:ln w="28575" cap="flat" cmpd="sng">
            <a:solidFill>
              <a:srgbClr val="0F0E3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pt-BR" sz="3600">
                <a:solidFill>
                  <a:srgbClr val="0F0E38"/>
                </a:solidFill>
                <a:latin typeface="Autour One"/>
                <a:ea typeface="Autour One"/>
                <a:cs typeface="Autour One"/>
                <a:sym typeface="Autour One"/>
              </a:rPr>
              <a:t>Citações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Shape 83"/>
          <p:cNvSpPr txBox="1"/>
          <p:nvPr/>
        </p:nvSpPr>
        <p:spPr>
          <a:xfrm>
            <a:off x="861200" y="831050"/>
            <a:ext cx="4132500" cy="3529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pt-BR" sz="2600" b="1" i="1">
                <a:solidFill>
                  <a:schemeClr val="lt1"/>
                </a:solidFill>
                <a:latin typeface="Lato"/>
                <a:ea typeface="Lato"/>
                <a:cs typeface="Lato"/>
                <a:sym typeface="Lato"/>
              </a:rPr>
              <a:t>Ser um mordomo é prosperar no cumprimento do chamado de Deus para ter uma vida piedosa. Deus nos dá a capacidade de praticar um estilo de vida diferente de qualquer outro na Terra (2 Coríntios  6:17).</a:t>
            </a:r>
            <a:endParaRPr sz="2600" b="1"/>
          </a:p>
        </p:txBody>
      </p:sp>
      <p:pic>
        <p:nvPicPr>
          <p:cNvPr id="84" name="Shape 84"/>
          <p:cNvPicPr preferRelativeResize="0"/>
          <p:nvPr/>
        </p:nvPicPr>
        <p:blipFill>
          <a:blip r:embed="rId4">
            <a:alphaModFix/>
          </a:blip>
          <a:stretch>
            <a:fillRect/>
          </a:stretch>
        </p:blipFill>
        <p:spPr>
          <a:xfrm>
            <a:off x="4810650" y="465100"/>
            <a:ext cx="3845501" cy="42616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Shape 89"/>
          <p:cNvSpPr txBox="1"/>
          <p:nvPr/>
        </p:nvSpPr>
        <p:spPr>
          <a:xfrm>
            <a:off x="734550" y="1542725"/>
            <a:ext cx="7590600" cy="2827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600" b="1" i="1">
                <a:solidFill>
                  <a:schemeClr val="lt1"/>
                </a:solidFill>
                <a:latin typeface="Lato"/>
                <a:ea typeface="Lato"/>
                <a:cs typeface="Lato"/>
                <a:sym typeface="Lato"/>
              </a:rPr>
              <a:t>➙ </a:t>
            </a:r>
            <a:r>
              <a:rPr lang="pt-BR" sz="2600" b="1" i="1">
                <a:solidFill>
                  <a:srgbClr val="F7CA49"/>
                </a:solidFill>
                <a:latin typeface="Lato"/>
                <a:ea typeface="Lato"/>
                <a:cs typeface="Lato"/>
                <a:sym typeface="Lato"/>
              </a:rPr>
              <a:t>Como você define os resultados da mordomia?</a:t>
            </a:r>
            <a:br>
              <a:rPr lang="pt-BR" sz="2600" b="1" i="1">
                <a:solidFill>
                  <a:srgbClr val="F7CA49"/>
                </a:solidFill>
                <a:latin typeface="Lato"/>
                <a:ea typeface="Lato"/>
                <a:cs typeface="Lato"/>
                <a:sym typeface="Lato"/>
              </a:rPr>
            </a:br>
            <a:br>
              <a:rPr lang="pt-BR" sz="1200" b="1" i="1">
                <a:solidFill>
                  <a:srgbClr val="F7CA49"/>
                </a:solidFill>
                <a:latin typeface="Lato"/>
                <a:ea typeface="Lato"/>
                <a:cs typeface="Lato"/>
                <a:sym typeface="Lato"/>
              </a:rPr>
            </a:br>
            <a:r>
              <a:rPr lang="pt-BR" sz="2600" b="1" i="1">
                <a:solidFill>
                  <a:schemeClr val="lt1"/>
                </a:solidFill>
                <a:latin typeface="Lato"/>
                <a:ea typeface="Lato"/>
                <a:cs typeface="Lato"/>
                <a:sym typeface="Lato"/>
              </a:rPr>
              <a:t>➙  </a:t>
            </a:r>
            <a:r>
              <a:rPr lang="pt-BR" sz="2600" b="1" i="1">
                <a:solidFill>
                  <a:srgbClr val="F7CA49"/>
                </a:solidFill>
                <a:latin typeface="Lato"/>
                <a:ea typeface="Lato"/>
                <a:cs typeface="Lato"/>
                <a:sym typeface="Lato"/>
              </a:rPr>
              <a:t>Qual é a verdadeira fonte de satisfação?</a:t>
            </a:r>
            <a:endParaRPr sz="26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br>
              <a:rPr lang="pt-BR" sz="1200" b="1" i="1">
                <a:solidFill>
                  <a:srgbClr val="F7CA49"/>
                </a:solidFill>
                <a:latin typeface="Lato"/>
                <a:ea typeface="Lato"/>
                <a:cs typeface="Lato"/>
                <a:sym typeface="Lato"/>
              </a:rPr>
            </a:br>
            <a:r>
              <a:rPr lang="pt-BR" sz="2600" b="1" i="1">
                <a:solidFill>
                  <a:schemeClr val="lt1"/>
                </a:solidFill>
                <a:latin typeface="Lato"/>
                <a:ea typeface="Lato"/>
                <a:cs typeface="Lato"/>
                <a:sym typeface="Lato"/>
              </a:rPr>
              <a:t>➙  </a:t>
            </a:r>
            <a:r>
              <a:rPr lang="pt-BR" sz="2600" b="1" i="1">
                <a:solidFill>
                  <a:srgbClr val="F7CA49"/>
                </a:solidFill>
                <a:latin typeface="Lato"/>
                <a:ea typeface="Lato"/>
                <a:cs typeface="Lato"/>
                <a:sym typeface="Lato"/>
              </a:rPr>
              <a:t>E o mais importante, de que lado estamos no Grande Conflito e qual é o nosso papel?</a:t>
            </a:r>
            <a:endParaRPr sz="26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endParaRPr sz="12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600" b="1" i="1">
                <a:solidFill>
                  <a:schemeClr val="lt1"/>
                </a:solidFill>
                <a:latin typeface="Lato"/>
                <a:ea typeface="Lato"/>
                <a:cs typeface="Lato"/>
                <a:sym typeface="Lato"/>
              </a:rPr>
              <a:t>➙ </a:t>
            </a:r>
            <a:r>
              <a:rPr lang="pt-BR" sz="2600" b="1" i="1">
                <a:solidFill>
                  <a:srgbClr val="F7CA49"/>
                </a:solidFill>
                <a:latin typeface="Lato"/>
                <a:ea typeface="Lato"/>
                <a:cs typeface="Lato"/>
                <a:sym typeface="Lato"/>
              </a:rPr>
              <a:t>Como vivemos realmente para Deus?</a:t>
            </a:r>
            <a:endParaRPr sz="2600" b="1" i="1">
              <a:solidFill>
                <a:srgbClr val="F7CA49"/>
              </a:solidFill>
              <a:latin typeface="Lato"/>
              <a:ea typeface="Lato"/>
              <a:cs typeface="Lato"/>
              <a:sym typeface="Lato"/>
            </a:endParaRPr>
          </a:p>
        </p:txBody>
      </p:sp>
      <p:sp>
        <p:nvSpPr>
          <p:cNvPr id="90" name="Shape 90"/>
          <p:cNvSpPr/>
          <p:nvPr/>
        </p:nvSpPr>
        <p:spPr>
          <a:xfrm>
            <a:off x="309775" y="578075"/>
            <a:ext cx="5309100" cy="606000"/>
          </a:xfrm>
          <a:prstGeom prst="homePlate">
            <a:avLst>
              <a:gd name="adj" fmla="val 50000"/>
            </a:avLst>
          </a:prstGeom>
          <a:solidFill>
            <a:srgbClr val="F7CA49"/>
          </a:solidFill>
          <a:ln>
            <a:noFill/>
          </a:ln>
        </p:spPr>
        <p:txBody>
          <a:bodyPr spcFirstLastPara="1" wrap="square" lIns="91425" tIns="91425" rIns="91425" bIns="91425" anchor="ctr" anchorCtr="0">
            <a:noAutofit/>
          </a:bodyPr>
          <a:lstStyle/>
          <a:p>
            <a:pPr marL="0" lvl="0" indent="0" rtl="0">
              <a:spcBef>
                <a:spcPts val="0"/>
              </a:spcBef>
              <a:spcAft>
                <a:spcPts val="0"/>
              </a:spcAft>
              <a:buNone/>
            </a:pPr>
            <a:r>
              <a:rPr lang="pt-BR" sz="2600" b="1" i="1" dirty="0">
                <a:latin typeface="Lato"/>
                <a:ea typeface="Lato"/>
                <a:cs typeface="Lato"/>
                <a:sym typeface="Lato"/>
              </a:rPr>
              <a:t>Perguntas para refletir</a:t>
            </a:r>
            <a:endParaRPr sz="2600" b="1" i="1" dirty="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Shape 95"/>
          <p:cNvSpPr txBox="1"/>
          <p:nvPr/>
        </p:nvSpPr>
        <p:spPr>
          <a:xfrm>
            <a:off x="624250" y="1347200"/>
            <a:ext cx="8089800" cy="3286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a:t>
            </a:r>
            <a:r>
              <a:rPr lang="pt-BR" sz="2800" b="1" i="1">
                <a:solidFill>
                  <a:srgbClr val="F7CA49"/>
                </a:solidFill>
                <a:latin typeface="Lato"/>
                <a:ea typeface="Lato"/>
                <a:cs typeface="Lato"/>
                <a:sym typeface="Lato"/>
              </a:rPr>
              <a:t> </a:t>
            </a:r>
            <a:r>
              <a:rPr lang="pt-BR" sz="2800" b="1" i="1">
                <a:solidFill>
                  <a:schemeClr val="lt1"/>
                </a:solidFill>
                <a:latin typeface="Lato"/>
                <a:ea typeface="Lato"/>
                <a:cs typeface="Lato"/>
                <a:sym typeface="Lato"/>
              </a:rPr>
              <a:t>2 Timóteo 3: 1-9</a:t>
            </a:r>
            <a:r>
              <a:rPr lang="pt-BR" sz="2800" b="1" i="1">
                <a:solidFill>
                  <a:srgbClr val="F7CA49"/>
                </a:solidFill>
                <a:latin typeface="Lato"/>
                <a:ea typeface="Lato"/>
                <a:cs typeface="Lato"/>
                <a:sym typeface="Lato"/>
              </a:rPr>
              <a:t> nos fala do deplorável estado da sociedade até o final dos tempos.</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0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Somos salvos individualmente (</a:t>
            </a:r>
            <a:r>
              <a:rPr lang="pt-BR" sz="2800" b="1" i="1">
                <a:solidFill>
                  <a:schemeClr val="lt1"/>
                </a:solidFill>
                <a:latin typeface="Lato"/>
                <a:ea typeface="Lato"/>
                <a:cs typeface="Lato"/>
                <a:sym typeface="Lato"/>
              </a:rPr>
              <a:t>Ezequiel 14:14</a:t>
            </a:r>
            <a:r>
              <a:rPr lang="pt-BR" sz="2800" b="1" i="1">
                <a:solidFill>
                  <a:srgbClr val="F7CA49"/>
                </a:solidFill>
                <a:latin typeface="Lato"/>
                <a:ea typeface="Lato"/>
                <a:cs typeface="Lato"/>
                <a:sym typeface="Lato"/>
              </a:rPr>
              <a:t>). </a:t>
            </a:r>
            <a:endParaRPr sz="28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endParaRPr sz="10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Devemos regozijar-nos e pensar em coisas boas (</a:t>
            </a:r>
            <a:r>
              <a:rPr lang="pt-BR" sz="2800" b="1" i="1">
                <a:solidFill>
                  <a:schemeClr val="lt1"/>
                </a:solidFill>
                <a:latin typeface="Lato"/>
                <a:ea typeface="Lato"/>
                <a:cs typeface="Lato"/>
                <a:sym typeface="Lato"/>
              </a:rPr>
              <a:t>Filipenses 4: 4-13</a:t>
            </a:r>
            <a:r>
              <a:rPr lang="pt-BR" sz="2800" b="1" i="1">
                <a:solidFill>
                  <a:srgbClr val="F7CA49"/>
                </a:solidFill>
                <a:latin typeface="Lato"/>
                <a:ea typeface="Lato"/>
                <a:cs typeface="Lato"/>
                <a:sym typeface="Lato"/>
              </a:rPr>
              <a:t>).</a:t>
            </a:r>
            <a:endParaRPr sz="2800" b="1" i="1">
              <a:solidFill>
                <a:schemeClr val="lt1"/>
              </a:solidFill>
              <a:latin typeface="Lato"/>
              <a:ea typeface="Lato"/>
              <a:cs typeface="Lato"/>
              <a:sym typeface="Lato"/>
            </a:endParaRPr>
          </a:p>
        </p:txBody>
      </p:sp>
      <p:sp>
        <p:nvSpPr>
          <p:cNvPr id="96" name="Shape 96"/>
          <p:cNvSpPr/>
          <p:nvPr/>
        </p:nvSpPr>
        <p:spPr>
          <a:xfrm>
            <a:off x="318850" y="450250"/>
            <a:ext cx="3643800" cy="735300"/>
          </a:xfrm>
          <a:prstGeom prst="homePlate">
            <a:avLst>
              <a:gd name="adj" fmla="val 50000"/>
            </a:avLst>
          </a:prstGeom>
          <a:solidFill>
            <a:srgbClr val="F7CA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600" b="1">
                <a:solidFill>
                  <a:srgbClr val="0F0E38"/>
                </a:solidFill>
                <a:latin typeface="Autour One"/>
                <a:ea typeface="Autour One"/>
                <a:cs typeface="Autour One"/>
                <a:sym typeface="Autour One"/>
              </a:rPr>
              <a:t>Resumo bíblico</a:t>
            </a:r>
            <a:endParaRPr sz="26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Shape 101"/>
          <p:cNvSpPr txBox="1"/>
          <p:nvPr/>
        </p:nvSpPr>
        <p:spPr>
          <a:xfrm>
            <a:off x="624250" y="1347200"/>
            <a:ext cx="8089800" cy="328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a:t>
            </a:r>
            <a:r>
              <a:rPr lang="pt-BR" sz="2800" b="1" i="1">
                <a:solidFill>
                  <a:srgbClr val="F7CA49"/>
                </a:solidFill>
                <a:latin typeface="Lato"/>
                <a:ea typeface="Lato"/>
                <a:cs typeface="Lato"/>
                <a:sym typeface="Lato"/>
              </a:rPr>
              <a:t> Confiar totalmente no Senhor e não em nosso próprio pensamento (</a:t>
            </a:r>
            <a:r>
              <a:rPr lang="pt-BR" sz="2800" b="1" i="1">
                <a:solidFill>
                  <a:schemeClr val="lt1"/>
                </a:solidFill>
                <a:latin typeface="Lato"/>
                <a:ea typeface="Lato"/>
                <a:cs typeface="Lato"/>
                <a:sym typeface="Lato"/>
              </a:rPr>
              <a:t>Provérbios 3: 5</a:t>
            </a:r>
            <a:r>
              <a:rPr lang="pt-BR" sz="2800" b="1" i="1">
                <a:solidFill>
                  <a:srgbClr val="F7CA49"/>
                </a:solidFill>
                <a:latin typeface="Lato"/>
                <a:ea typeface="Lato"/>
                <a:cs typeface="Lato"/>
                <a:sym typeface="Lato"/>
              </a:rPr>
              <a:t>).</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11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Temos que viver uma vida exemplar entre os incrédulos (</a:t>
            </a:r>
            <a:r>
              <a:rPr lang="pt-BR" sz="2800" b="1" i="1">
                <a:solidFill>
                  <a:schemeClr val="lt1"/>
                </a:solidFill>
                <a:latin typeface="Lato"/>
                <a:ea typeface="Lato"/>
                <a:cs typeface="Lato"/>
                <a:sym typeface="Lato"/>
              </a:rPr>
              <a:t>1 Pedro 2:11, 12</a:t>
            </a:r>
            <a:r>
              <a:rPr lang="pt-BR" sz="2800" b="1" i="1">
                <a:solidFill>
                  <a:srgbClr val="F7CA49"/>
                </a:solidFill>
                <a:latin typeface="Lato"/>
                <a:ea typeface="Lato"/>
                <a:cs typeface="Lato"/>
                <a:sym typeface="Lato"/>
              </a:rPr>
              <a:t>).</a:t>
            </a:r>
            <a:endParaRPr sz="2800" b="1" i="1">
              <a:solidFill>
                <a:srgbClr val="F7CA49"/>
              </a:solidFill>
              <a:latin typeface="Lato"/>
              <a:ea typeface="Lato"/>
              <a:cs typeface="Lato"/>
              <a:sym typeface="Lato"/>
            </a:endParaRPr>
          </a:p>
          <a:p>
            <a:pPr marL="0" lvl="0" indent="0">
              <a:spcBef>
                <a:spcPts val="0"/>
              </a:spcBef>
              <a:spcAft>
                <a:spcPts val="0"/>
              </a:spcAft>
              <a:buClr>
                <a:schemeClr val="dk1"/>
              </a:buClr>
              <a:buSzPts val="1100"/>
              <a:buFont typeface="Arial"/>
              <a:buNone/>
            </a:pPr>
            <a:r>
              <a:rPr lang="pt-BR" sz="2800" b="1" i="1">
                <a:solidFill>
                  <a:schemeClr val="lt1"/>
                </a:solidFill>
                <a:latin typeface="Lato"/>
                <a:ea typeface="Lato"/>
                <a:cs typeface="Lato"/>
                <a:sym typeface="Lato"/>
              </a:rPr>
              <a:t>➙ </a:t>
            </a:r>
            <a:r>
              <a:rPr lang="pt-BR" sz="2800" b="1" i="1">
                <a:solidFill>
                  <a:srgbClr val="F7CA49"/>
                </a:solidFill>
                <a:latin typeface="Lato"/>
                <a:ea typeface="Lato"/>
                <a:cs typeface="Lato"/>
                <a:sym typeface="Lato"/>
              </a:rPr>
              <a:t>Para aqueles que não estão preparados para o Senhor, Ele diz que nunca os conheceu </a:t>
            </a:r>
            <a:br>
              <a:rPr lang="pt-BR" sz="2800" b="1" i="1">
                <a:solidFill>
                  <a:srgbClr val="F7CA49"/>
                </a:solidFill>
                <a:latin typeface="Lato"/>
                <a:ea typeface="Lato"/>
                <a:cs typeface="Lato"/>
                <a:sym typeface="Lato"/>
              </a:rPr>
            </a:br>
            <a:r>
              <a:rPr lang="pt-BR" sz="2800" b="1" i="1">
                <a:solidFill>
                  <a:srgbClr val="F7CA49"/>
                </a:solidFill>
                <a:latin typeface="Lato"/>
                <a:ea typeface="Lato"/>
                <a:cs typeface="Lato"/>
                <a:sym typeface="Lato"/>
              </a:rPr>
              <a:t>(</a:t>
            </a:r>
            <a:r>
              <a:rPr lang="pt-BR" sz="2800" b="1" i="1">
                <a:solidFill>
                  <a:schemeClr val="lt1"/>
                </a:solidFill>
                <a:latin typeface="Lato"/>
                <a:ea typeface="Lato"/>
                <a:cs typeface="Lato"/>
                <a:sym typeface="Lato"/>
              </a:rPr>
              <a:t>Mateus 7:23</a:t>
            </a:r>
            <a:r>
              <a:rPr lang="pt-BR" sz="2800" b="1" i="1">
                <a:solidFill>
                  <a:srgbClr val="F7CA49"/>
                </a:solidFill>
                <a:latin typeface="Lato"/>
                <a:ea typeface="Lato"/>
                <a:cs typeface="Lato"/>
                <a:sym typeface="Lato"/>
              </a:rPr>
              <a:t>).</a:t>
            </a:r>
            <a:endParaRPr sz="2800" b="1" i="1">
              <a:solidFill>
                <a:srgbClr val="F7CA49"/>
              </a:solidFill>
              <a:latin typeface="Lato"/>
              <a:ea typeface="Lato"/>
              <a:cs typeface="Lato"/>
              <a:sym typeface="Lato"/>
            </a:endParaRPr>
          </a:p>
          <a:p>
            <a:pPr marL="0" lvl="0" indent="0" rtl="0">
              <a:spcBef>
                <a:spcPts val="0"/>
              </a:spcBef>
              <a:spcAft>
                <a:spcPts val="0"/>
              </a:spcAft>
              <a:buClr>
                <a:schemeClr val="dk1"/>
              </a:buClr>
              <a:buSzPts val="1100"/>
              <a:buFont typeface="Arial"/>
              <a:buNone/>
            </a:pPr>
            <a:endParaRPr sz="2800" b="1" i="1">
              <a:solidFill>
                <a:srgbClr val="F7CA49"/>
              </a:solidFill>
              <a:latin typeface="Lato"/>
              <a:ea typeface="Lato"/>
              <a:cs typeface="Lato"/>
              <a:sym typeface="Lato"/>
            </a:endParaRPr>
          </a:p>
        </p:txBody>
      </p:sp>
      <p:sp>
        <p:nvSpPr>
          <p:cNvPr id="102" name="Shape 102"/>
          <p:cNvSpPr/>
          <p:nvPr/>
        </p:nvSpPr>
        <p:spPr>
          <a:xfrm>
            <a:off x="318850" y="450250"/>
            <a:ext cx="3643800" cy="735300"/>
          </a:xfrm>
          <a:prstGeom prst="homePlate">
            <a:avLst>
              <a:gd name="adj" fmla="val 50000"/>
            </a:avLst>
          </a:prstGeom>
          <a:solidFill>
            <a:srgbClr val="F7CA4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2600" b="1">
                <a:solidFill>
                  <a:srgbClr val="0F0E38"/>
                </a:solidFill>
                <a:latin typeface="Autour One"/>
                <a:ea typeface="Autour One"/>
                <a:cs typeface="Autour One"/>
                <a:sym typeface="Autour One"/>
              </a:rPr>
              <a:t>Resumo bíblico</a:t>
            </a:r>
            <a:endParaRPr sz="2600" b="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1394</Words>
  <Application>Microsoft Office PowerPoint</Application>
  <PresentationFormat>Apresentação na tela (16:9)</PresentationFormat>
  <Paragraphs>88</Paragraphs>
  <Slides>28</Slides>
  <Notes>28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28</vt:i4>
      </vt:variant>
    </vt:vector>
  </HeadingPairs>
  <TitlesOfParts>
    <vt:vector size="32" baseType="lpstr">
      <vt:lpstr>Arial</vt:lpstr>
      <vt:lpstr>Lato</vt:lpstr>
      <vt:lpstr>Autour One</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LIÇÃO DA ESCOLA SABATINA 2018 1T</dc:subject>
  <dc:creator>4TONS - Pr. Marcelo Augusto de Carvalho</dc:creator>
  <cp:keywords>www.4tons.com.br</cp:keywords>
  <dc:description>COMÉRCIO PROIBIDO. USO PESSOAL</dc:description>
  <cp:lastModifiedBy>UCB - Marcelo Augusto de Carvalho</cp:lastModifiedBy>
  <cp:revision>2</cp:revision>
  <dcterms:modified xsi:type="dcterms:W3CDTF">2021-08-28T11:05:22Z</dcterms:modified>
  <cp:category>MORDOMIA CRISTÃ</cp:category>
</cp:coreProperties>
</file>