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9" r:id="rId2"/>
    <p:sldId id="296" r:id="rId3"/>
    <p:sldId id="261" r:id="rId4"/>
    <p:sldId id="256" r:id="rId5"/>
    <p:sldId id="260" r:id="rId6"/>
    <p:sldId id="257" r:id="rId7"/>
    <p:sldId id="258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1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2" r:id="rId28"/>
    <p:sldId id="283" r:id="rId29"/>
    <p:sldId id="284" r:id="rId30"/>
    <p:sldId id="285" r:id="rId31"/>
    <p:sldId id="299" r:id="rId32"/>
    <p:sldId id="298" r:id="rId33"/>
    <p:sldId id="286" r:id="rId34"/>
    <p:sldId id="287" r:id="rId35"/>
    <p:sldId id="288" r:id="rId36"/>
    <p:sldId id="289" r:id="rId37"/>
    <p:sldId id="290" r:id="rId38"/>
    <p:sldId id="300" r:id="rId39"/>
    <p:sldId id="291" r:id="rId40"/>
    <p:sldId id="292" r:id="rId41"/>
    <p:sldId id="297" r:id="rId42"/>
    <p:sldId id="293" r:id="rId43"/>
    <p:sldId id="294" r:id="rId44"/>
    <p:sldId id="295" r:id="rId4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8824" autoAdjust="0"/>
  </p:normalViewPr>
  <p:slideViewPr>
    <p:cSldViewPr snapToGrid="0" showGuides="1">
      <p:cViewPr varScale="1">
        <p:scale>
          <a:sx n="60" d="100"/>
          <a:sy n="60" d="100"/>
        </p:scale>
        <p:origin x="918" y="7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11094-4683-4D1D-A2DD-E39632043E0A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7DFFB-9347-4F27-BF59-5FBC55EE40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473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t-BR" b="1" dirty="0" smtClean="0">
                <a:solidFill>
                  <a:srgbClr val="FF0000"/>
                </a:solidFill>
              </a:rPr>
              <a:t>www.4tons.com.br</a:t>
            </a:r>
          </a:p>
          <a:p>
            <a:pPr algn="ctr"/>
            <a:r>
              <a:rPr lang="pt-BR" b="1" dirty="0" smtClean="0">
                <a:solidFill>
                  <a:srgbClr val="FF0000"/>
                </a:solidFill>
              </a:rPr>
              <a:t>Pr. Marcelo Augusto de Carvalho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37DFFB-9347-4F27-BF59-5FBC55EE405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744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DB9C15-E3C1-493D-9720-E9F4A620FE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4BEC09D-DE25-4D9F-A3C1-6B55C8210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94348C-1E23-4759-9A53-D6931E1AA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AA8-DF26-4552-A799-C5B06146FA7B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EF65757-4515-41F3-9E1B-43030A88C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681007-08E6-4597-8111-CB2ABC9D8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5393-C540-4337-99BD-1AFC78FF1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0014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1835E5-FA24-43FC-8FE1-DBBFB3C6E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CC48D24-B8C2-4FBB-8231-A623D6A54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D20C733-5C8D-4AFD-9109-ADAF72D9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AA8-DF26-4552-A799-C5B06146FA7B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10871DC-DDD2-4EED-B6EA-1FB91FCD8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6C28E0-DD3F-4BBA-BC25-78D22AFCC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5393-C540-4337-99BD-1AFC78FF1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877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3C177E-39DE-46A6-AB0B-E84B2B3541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80F79F0-8C6E-4C30-B1F2-F3D212E7AE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04C906-5BAB-4B16-9BCB-522CBA710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AA8-DF26-4552-A799-C5B06146FA7B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4903AA-B6B0-4784-B711-BA0A0B8DF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C5D4776-EA95-4EE3-80AD-7C3F7BA3D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5393-C540-4337-99BD-1AFC78FF1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5906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AE1C77-0BBE-47FB-A92B-BCB6A5A95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A679B2-71E8-4872-9AE1-208383BB0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415C0A-10F9-4B9E-9CB7-8F5EB917C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AA8-DF26-4552-A799-C5B06146FA7B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075B2B2-621C-41E3-8BD0-61AA8378C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7859590-F21F-4000-A5BF-BC455BC51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5393-C540-4337-99BD-1AFC78FF1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61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24894F-917C-4849-967D-63299C2422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566C703-A5E9-413D-8BD3-CEBFDBC12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5A43294-0F7C-41E0-A7D3-7B20D4370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AA8-DF26-4552-A799-C5B06146FA7B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FA64D5-79D2-4C4F-BE4F-C7CD21B85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3277803-91F6-4DB2-A4A1-122C29209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5393-C540-4337-99BD-1AFC78FF1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9918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B2E4B-CF76-446B-A943-563F20826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B407C4-63B3-4B56-90F4-EC569641BA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2EA930D-B4BF-4EE2-982F-5AC57CBB13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75B61D1-6E32-4D2B-B0F8-E497114BD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AA8-DF26-4552-A799-C5B06146FA7B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753118-586E-4D76-996F-2B5744AAC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8301356-60A6-4AF7-8C2F-EF1E5CA5B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5393-C540-4337-99BD-1AFC78FF1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577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597171-50E3-40D9-A495-E38B0E3B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966047E-4E83-4142-9DE8-1E88B35A68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CCAEC93-E220-48CE-8765-8D1FC67EDC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BA2E0AC-AAD7-4DE3-A910-FE1B535B69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F9D32CE-4A71-41AA-83A4-72B5E1E4AE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6D42676-5748-4EE4-B00D-89A7CAA97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AA8-DF26-4552-A799-C5B06146FA7B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A5F85BE-3B6D-4076-BF35-5A0A0947D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8FAE342-3A01-4E25-81AC-8033D87C3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5393-C540-4337-99BD-1AFC78FF1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858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98E3BF-D11B-4EC0-9AFE-84ECDA175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583D719-1CFC-4F20-8232-D21550F4C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AA8-DF26-4552-A799-C5B06146FA7B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3863C1D-FEFE-4B9D-AC01-5B0437992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9A4EFE5-74C0-49C9-B3C5-3C2A4A876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5393-C540-4337-99BD-1AFC78FF1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372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F6D544F-C980-46D3-BE6F-9B5DE6623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AA8-DF26-4552-A799-C5B06146FA7B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7CA97B5-44C3-4A06-98F5-C423E61F9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064C159-B382-4140-9FD9-1968EFE3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5393-C540-4337-99BD-1AFC78FF1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141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69D46B-F398-47BF-AD18-9EB0333A2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7FCAA0B-AB38-410F-B389-FEB52489B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923787F-1A88-4AAA-B1FA-657E3E7799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3ACB67B-1C77-4BBD-A55B-7D25D45C3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AA8-DF26-4552-A799-C5B06146FA7B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426DC67-44E0-4811-9479-EFBBEC31E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79B9D8C-2E92-4CB3-B26D-F331CCD69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5393-C540-4337-99BD-1AFC78FF1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813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2FD66E-7CC2-4685-A340-C04E6360E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8E5C00F-0855-43B3-B6CC-C52443B583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B8EC842-BF40-4AF0-B5AB-B2924BDCC8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FDFB9E7-78FD-4F12-9A9B-7552146FC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5FAA8-DF26-4552-A799-C5B06146FA7B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9E5A2BC-83E2-48E6-A793-02B75D923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067E384-084D-41D2-A573-999C9FD59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55393-C540-4337-99BD-1AFC78FF1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349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A8A3E6A-CCE8-4A20-AFEC-5067DC925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0796247-6AA2-495B-8FCE-F82AD23D4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677B883-DF43-4780-88E4-6848FDDF22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5FAA8-DF26-4552-A799-C5B06146FA7B}" type="datetimeFigureOut">
              <a:rPr lang="pt-BR" smtClean="0"/>
              <a:t>08/02/2019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8DD0E2-76E4-483F-99B3-3FA36E0B1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1EF134-05B7-46A7-9E18-1137263729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55393-C540-4337-99BD-1AFC78FF1F1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5980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>
            <a:extLst>
              <a:ext uri="{FF2B5EF4-FFF2-40B4-BE49-F238E27FC236}">
                <a16:creationId xmlns:a16="http://schemas.microsoft.com/office/drawing/2014/main" id="{142D97B7-4588-42F8-BF41-3A1ADEE1A67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82"/>
          <a:stretch/>
        </p:blipFill>
        <p:spPr>
          <a:xfrm>
            <a:off x="556592" y="0"/>
            <a:ext cx="4735800" cy="6857990"/>
          </a:xfrm>
          <a:prstGeom prst="rect">
            <a:avLst/>
          </a:prstGeom>
        </p:spPr>
      </p:pic>
      <p:pic>
        <p:nvPicPr>
          <p:cNvPr id="17" name="Imagem 16" descr="Uma imagem contendo pessoa, interior, texto, pessoas&#10;&#10;Descrição gerada automaticamente">
            <a:extLst>
              <a:ext uri="{FF2B5EF4-FFF2-40B4-BE49-F238E27FC236}">
                <a16:creationId xmlns:a16="http://schemas.microsoft.com/office/drawing/2014/main" id="{BB955090-3838-4785-93BA-228FB8021E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374" y="0"/>
            <a:ext cx="52245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992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25" b="12625"/>
          <a:stretch/>
        </p:blipFill>
        <p:spPr>
          <a:xfrm>
            <a:off x="20" y="1"/>
            <a:ext cx="12191980" cy="6857999"/>
          </a:xfrm>
          <a:prstGeom prst="rect">
            <a:avLst/>
          </a:prstGeom>
          <a:effectLst/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8234" y="1691360"/>
            <a:ext cx="9144000" cy="2900518"/>
          </a:xfrm>
          <a:effectLst>
            <a:glow rad="12700">
              <a:schemeClr val="accent1">
                <a:alpha val="78000"/>
              </a:schemeClr>
            </a:glow>
            <a:outerShdw blurRad="50800" dist="50800" dir="5400000" algn="ctr" rotWithShape="0">
              <a:srgbClr val="000000">
                <a:alpha val="99000"/>
              </a:srgbClr>
            </a:outerShdw>
          </a:effectLst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Um talento era 6.000 dracmas. </a:t>
            </a:r>
            <a:b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 talento não era uma moeda, mas um peso monetário igual ao peso de 6.000 dracmas.</a:t>
            </a:r>
            <a:endParaRPr lang="pt-BR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784423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25" b="12625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78740"/>
            <a:ext cx="9144000" cy="2900518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Agora, um dracma pesava aproximadamente 3,8 gramas de prata. Então, um talento pesaria cerca de 34 </a:t>
            </a:r>
            <a:r>
              <a:rPr lang="pt-BR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kilos</a:t>
            </a: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Isso é muita prata! E ele era todo de prata. </a:t>
            </a:r>
            <a:endParaRPr lang="pt-BR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5345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25" b="12625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2217" y="1691360"/>
            <a:ext cx="9144000" cy="2900518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Um talento valia 6.000 dias de pagamento, equivalente há 20 anos de salário para um trabalhador.</a:t>
            </a:r>
            <a:endParaRPr lang="pt-BR" sz="48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699564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B2D7C84C-1312-4519-BA95-EA17646846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7" r="3128"/>
          <a:stretch/>
        </p:blipFill>
        <p:spPr>
          <a:xfrm>
            <a:off x="0" y="-4996"/>
            <a:ext cx="9141744" cy="6857990"/>
          </a:xfrm>
          <a:custGeom>
            <a:avLst/>
            <a:gdLst>
              <a:gd name="connsiteX0" fmla="*/ 0 w 9141744"/>
              <a:gd name="connsiteY0" fmla="*/ 0 h 6863485"/>
              <a:gd name="connsiteX1" fmla="*/ 5963051 w 9141744"/>
              <a:gd name="connsiteY1" fmla="*/ 0 h 6863485"/>
              <a:gd name="connsiteX2" fmla="*/ 9141744 w 9141744"/>
              <a:gd name="connsiteY2" fmla="*/ 6863485 h 6863485"/>
              <a:gd name="connsiteX3" fmla="*/ 0 w 9141744"/>
              <a:gd name="connsiteY3" fmla="*/ 6863485 h 6863485"/>
              <a:gd name="connsiteX4" fmla="*/ 0 w 9141744"/>
              <a:gd name="connsiteY4" fmla="*/ 0 h 686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1744" h="6863485">
                <a:moveTo>
                  <a:pt x="0" y="0"/>
                </a:moveTo>
                <a:lnTo>
                  <a:pt x="5963051" y="0"/>
                </a:lnTo>
                <a:lnTo>
                  <a:pt x="9141744" y="6863485"/>
                </a:lnTo>
                <a:lnTo>
                  <a:pt x="0" y="686348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3" r="14852" b="-2"/>
          <a:stretch/>
        </p:blipFill>
        <p:spPr>
          <a:xfrm>
            <a:off x="5790369" y="10"/>
            <a:ext cx="6401647" cy="6852984"/>
          </a:xfrm>
          <a:custGeom>
            <a:avLst/>
            <a:gdLst>
              <a:gd name="connsiteX0" fmla="*/ 354282 w 6401647"/>
              <a:gd name="connsiteY0" fmla="*/ 0 h 6852994"/>
              <a:gd name="connsiteX1" fmla="*/ 6401647 w 6401647"/>
              <a:gd name="connsiteY1" fmla="*/ 0 h 6852994"/>
              <a:gd name="connsiteX2" fmla="*/ 6401647 w 6401647"/>
              <a:gd name="connsiteY2" fmla="*/ 6852994 h 6852994"/>
              <a:gd name="connsiteX3" fmla="*/ 0 w 6401647"/>
              <a:gd name="connsiteY3" fmla="*/ 6852994 h 6852994"/>
              <a:gd name="connsiteX4" fmla="*/ 0 w 6401647"/>
              <a:gd name="connsiteY4" fmla="*/ 6852993 h 6852994"/>
              <a:gd name="connsiteX5" fmla="*/ 3528116 w 6401647"/>
              <a:gd name="connsiteY5" fmla="*/ 6852993 h 68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01647" h="6852994">
                <a:moveTo>
                  <a:pt x="354282" y="0"/>
                </a:moveTo>
                <a:lnTo>
                  <a:pt x="6401647" y="0"/>
                </a:lnTo>
                <a:lnTo>
                  <a:pt x="6401647" y="6852994"/>
                </a:lnTo>
                <a:lnTo>
                  <a:pt x="0" y="6852994"/>
                </a:lnTo>
                <a:lnTo>
                  <a:pt x="0" y="6852993"/>
                </a:lnTo>
                <a:lnTo>
                  <a:pt x="3528116" y="6852993"/>
                </a:lnTo>
                <a:close/>
              </a:path>
            </a:pathLst>
          </a:custGeom>
        </p:spPr>
      </p:pic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557ADA24-F07F-4AF3-A108-8B0538C1BB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73847"/>
            <a:ext cx="6434783" cy="3310306"/>
          </a:xfrm>
          <a:custGeom>
            <a:avLst/>
            <a:gdLst>
              <a:gd name="connsiteX0" fmla="*/ 0 w 6434783"/>
              <a:gd name="connsiteY0" fmla="*/ 0 h 3310306"/>
              <a:gd name="connsiteX1" fmla="*/ 3829872 w 6434783"/>
              <a:gd name="connsiteY1" fmla="*/ 0 h 3310306"/>
              <a:gd name="connsiteX2" fmla="*/ 4896100 w 6434783"/>
              <a:gd name="connsiteY2" fmla="*/ 0 h 3310306"/>
              <a:gd name="connsiteX3" fmla="*/ 4901677 w 6434783"/>
              <a:gd name="connsiteY3" fmla="*/ 0 h 3310306"/>
              <a:gd name="connsiteX4" fmla="*/ 6434783 w 6434783"/>
              <a:gd name="connsiteY4" fmla="*/ 3310306 h 3310306"/>
              <a:gd name="connsiteX5" fmla="*/ 0 w 6434783"/>
              <a:gd name="connsiteY5" fmla="*/ 3310306 h 3310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34783" h="3310306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6434783" y="3310306"/>
                </a:lnTo>
                <a:lnTo>
                  <a:pt x="0" y="3310306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355" y="1773847"/>
            <a:ext cx="4968376" cy="1855246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 o mestre confiou cinco talentos a um servo, 100 anos de salário, dois talentos a outro servo, 40 anos de salário e um talento a um terceiro servo, 20 anos de salário.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793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4175" y="5259710"/>
            <a:ext cx="10923638" cy="1317643"/>
          </a:xfr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00000"/>
              </a:lnSpc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Mateus 25:15. “Para cada um de acordo com sua própria habilidade.” </a:t>
            </a:r>
            <a:b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Essa palavra grega pode ser traduzida como “capacidade” </a:t>
            </a:r>
            <a:b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ou “poder”.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356EE9C-8143-46CC-9B45-5B6A4BB21B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72" b="-1"/>
          <a:stretch/>
        </p:blipFill>
        <p:spPr>
          <a:xfrm>
            <a:off x="20" y="10"/>
            <a:ext cx="6095974" cy="4252522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6" b="1605"/>
          <a:stretch/>
        </p:blipFill>
        <p:spPr>
          <a:xfrm>
            <a:off x="6095999" y="-681"/>
            <a:ext cx="6096001" cy="4253215"/>
          </a:xfrm>
          <a:prstGeom prst="rect">
            <a:avLst/>
          </a:prstGeom>
        </p:spPr>
      </p:pic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BAD6A72-88E8-42F7-88B9-CAF744536BE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-680"/>
            <a:ext cx="0" cy="4242816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800968E-0A99-46C4-A9B2-6A63AC66F4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-2" y="4242136"/>
            <a:ext cx="12192002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6916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2052" y="2711612"/>
            <a:ext cx="5233181" cy="2889114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Aparentemente o mestre avaliava a capacidade de cada funcionário e, dependendo de sua avaliação das competências, ele lhes confiava uma parte de seus bens.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59" r="1094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23347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2" r="-2" b="329"/>
          <a:stretch/>
        </p:blipFill>
        <p:spPr>
          <a:xfrm>
            <a:off x="-182887" y="-164595"/>
            <a:ext cx="6447707" cy="4622292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7E758A58-E94F-4EF8-9FE7-E334D9E18B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6075"/>
          <a:stretch/>
        </p:blipFill>
        <p:spPr>
          <a:xfrm>
            <a:off x="-186572" y="3184611"/>
            <a:ext cx="6447707" cy="3845519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D2C3D0-D5DB-4464-BB3E-2DF035FDB8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68505" y="663239"/>
            <a:ext cx="5101860" cy="163563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z="3600" b="1" dirty="0">
                <a:solidFill>
                  <a:srgbClr val="000000"/>
                </a:solidFill>
                <a:latin typeface="+mn-lt"/>
              </a:rPr>
              <a:t>Como o servo a quem são confiados cinco talentos (ou os salários de 100 anos) responde? Ele diz: “Aleluia! Vamos dar uma festa”? Não. </a:t>
            </a:r>
            <a:br>
              <a:rPr lang="pt-BR" sz="3600" b="1" dirty="0">
                <a:solidFill>
                  <a:srgbClr val="000000"/>
                </a:solidFill>
                <a:latin typeface="+mn-lt"/>
              </a:rPr>
            </a:br>
            <a:r>
              <a:rPr lang="pt-BR" sz="3600" b="1" dirty="0">
                <a:solidFill>
                  <a:srgbClr val="000000"/>
                </a:solidFill>
                <a:latin typeface="+mn-lt"/>
              </a:rPr>
              <a:t>Ele se acomoda para um longo cochilo de inverno? Não. </a:t>
            </a:r>
            <a:br>
              <a:rPr lang="pt-BR" sz="3600" b="1" dirty="0">
                <a:solidFill>
                  <a:srgbClr val="000000"/>
                </a:solidFill>
                <a:latin typeface="+mn-lt"/>
              </a:rPr>
            </a:br>
            <a:r>
              <a:rPr lang="pt-BR" sz="3600" b="1" dirty="0">
                <a:solidFill>
                  <a:srgbClr val="000000"/>
                </a:solidFill>
                <a:latin typeface="+mn-lt"/>
              </a:rPr>
              <a:t>O que esse servo fez?.</a:t>
            </a:r>
            <a:endParaRPr lang="en-US" sz="3600" b="1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8602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2" r="-2" b="329"/>
          <a:stretch/>
        </p:blipFill>
        <p:spPr>
          <a:xfrm>
            <a:off x="-182887" y="-164595"/>
            <a:ext cx="6447707" cy="4622292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04235BC7-62DA-4A0E-BA9E-B054353F5B4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6075"/>
          <a:stretch/>
        </p:blipFill>
        <p:spPr>
          <a:xfrm>
            <a:off x="-186572" y="3184611"/>
            <a:ext cx="6447707" cy="3845519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D2C3D0-D5DB-4464-BB3E-2DF035FDB8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51392" y="2366791"/>
            <a:ext cx="4820134" cy="1635639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pt-BR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Foi confiado a ele o equivalente a US$ 2 milhões.</a:t>
            </a:r>
            <a:endParaRPr 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91022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41891" y="663840"/>
            <a:ext cx="4234375" cy="5530319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t-B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Como o servo a quem foram confiados dois talentos (ou salários de 40 anos) responde? “... aquele com dois talentos ganhou mais dois”, Mateus 25:17..</a:t>
            </a:r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2" r="2653"/>
          <a:stretch/>
        </p:blipFill>
        <p:spPr>
          <a:xfrm>
            <a:off x="20" y="10"/>
            <a:ext cx="7534636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9303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42019" y="663840"/>
            <a:ext cx="3938954" cy="5530319"/>
          </a:xfr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pt-BR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Mais uma vez, isso não aconteceu durante a noite. Ele não foi à mesa de jogo e rolou os dados. </a:t>
            </a:r>
            <a:br>
              <a:rPr lang="pt-BR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Foi preciso diligência para duplicar os bens do seu mestre.</a:t>
            </a:r>
            <a:endParaRPr lang="en-US" sz="3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2" r="2653"/>
          <a:stretch/>
        </p:blipFill>
        <p:spPr>
          <a:xfrm>
            <a:off x="20" y="10"/>
            <a:ext cx="7534636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88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B778B49C-2066-4715-BF02-4CFE22CCF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977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645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2513" y="3131728"/>
            <a:ext cx="5242259" cy="1922251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 o terceiro servo? Algumas pessoas sentem pena desse sujeito.</a:t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Mas lembre-se, um talento equivalia a 20 anos de salário!</a:t>
            </a:r>
            <a:endParaRPr lang="en-US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0B21A5C-062F-46C2-8389-53D40F46AA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83466"/>
            <a:ext cx="5549037" cy="6374535"/>
          </a:xfrm>
          <a:custGeom>
            <a:avLst/>
            <a:gdLst>
              <a:gd name="connsiteX0" fmla="*/ 2203019 w 5549037"/>
              <a:gd name="connsiteY0" fmla="*/ 0 h 6374535"/>
              <a:gd name="connsiteX1" fmla="*/ 5549037 w 5549037"/>
              <a:gd name="connsiteY1" fmla="*/ 3346018 h 6374535"/>
              <a:gd name="connsiteX2" fmla="*/ 3797930 w 5549037"/>
              <a:gd name="connsiteY2" fmla="*/ 6288190 h 6374535"/>
              <a:gd name="connsiteX3" fmla="*/ 3618689 w 5549037"/>
              <a:gd name="connsiteY3" fmla="*/ 6374535 h 6374535"/>
              <a:gd name="connsiteX4" fmla="*/ 779546 w 5549037"/>
              <a:gd name="connsiteY4" fmla="*/ 6374535 h 6374535"/>
              <a:gd name="connsiteX5" fmla="*/ 537516 w 5549037"/>
              <a:gd name="connsiteY5" fmla="*/ 6248727 h 6374535"/>
              <a:gd name="connsiteX6" fmla="*/ 74641 w 5549037"/>
              <a:gd name="connsiteY6" fmla="*/ 5927968 h 6374535"/>
              <a:gd name="connsiteX7" fmla="*/ 0 w 5549037"/>
              <a:gd name="connsiteY7" fmla="*/ 5860130 h 6374535"/>
              <a:gd name="connsiteX8" fmla="*/ 0 w 5549037"/>
              <a:gd name="connsiteY8" fmla="*/ 831906 h 6374535"/>
              <a:gd name="connsiteX9" fmla="*/ 74641 w 5549037"/>
              <a:gd name="connsiteY9" fmla="*/ 764068 h 6374535"/>
              <a:gd name="connsiteX10" fmla="*/ 2203019 w 5549037"/>
              <a:gd name="connsiteY10" fmla="*/ 0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549037" h="6374535">
                <a:moveTo>
                  <a:pt x="2203019" y="0"/>
                </a:moveTo>
                <a:cubicBezTo>
                  <a:pt x="4050974" y="0"/>
                  <a:pt x="5549037" y="1498063"/>
                  <a:pt x="5549037" y="3346018"/>
                </a:cubicBezTo>
                <a:cubicBezTo>
                  <a:pt x="5549037" y="4616487"/>
                  <a:pt x="4840968" y="5721578"/>
                  <a:pt x="3797930" y="6288190"/>
                </a:cubicBezTo>
                <a:lnTo>
                  <a:pt x="3618689" y="6374535"/>
                </a:lnTo>
                <a:lnTo>
                  <a:pt x="779546" y="6374535"/>
                </a:lnTo>
                <a:lnTo>
                  <a:pt x="537516" y="6248727"/>
                </a:lnTo>
                <a:cubicBezTo>
                  <a:pt x="374031" y="6154721"/>
                  <a:pt x="219238" y="6047301"/>
                  <a:pt x="74641" y="5927968"/>
                </a:cubicBezTo>
                <a:lnTo>
                  <a:pt x="0" y="5860130"/>
                </a:lnTo>
                <a:lnTo>
                  <a:pt x="0" y="831906"/>
                </a:lnTo>
                <a:lnTo>
                  <a:pt x="74641" y="764068"/>
                </a:lnTo>
                <a:cubicBezTo>
                  <a:pt x="653030" y="286739"/>
                  <a:pt x="1394539" y="0"/>
                  <a:pt x="2203019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86" r="11365" b="-2"/>
          <a:stretch/>
        </p:blipFill>
        <p:spPr>
          <a:xfrm>
            <a:off x="1" y="647373"/>
            <a:ext cx="5385130" cy="6210629"/>
          </a:xfrm>
          <a:custGeom>
            <a:avLst/>
            <a:gdLst>
              <a:gd name="connsiteX0" fmla="*/ 2203018 w 5385130"/>
              <a:gd name="connsiteY0" fmla="*/ 0 h 6210629"/>
              <a:gd name="connsiteX1" fmla="*/ 5385130 w 5385130"/>
              <a:gd name="connsiteY1" fmla="*/ 3182112 h 6210629"/>
              <a:gd name="connsiteX2" fmla="*/ 3441640 w 5385130"/>
              <a:gd name="connsiteY2" fmla="*/ 6114158 h 6210629"/>
              <a:gd name="connsiteX3" fmla="*/ 3178061 w 5385130"/>
              <a:gd name="connsiteY3" fmla="*/ 6210629 h 6210629"/>
              <a:gd name="connsiteX4" fmla="*/ 1233206 w 5385130"/>
              <a:gd name="connsiteY4" fmla="*/ 6210629 h 6210629"/>
              <a:gd name="connsiteX5" fmla="*/ 1108901 w 5385130"/>
              <a:gd name="connsiteY5" fmla="*/ 6171135 h 6210629"/>
              <a:gd name="connsiteX6" fmla="*/ 178899 w 5385130"/>
              <a:gd name="connsiteY6" fmla="*/ 5637585 h 6210629"/>
              <a:gd name="connsiteX7" fmla="*/ 0 w 5385130"/>
              <a:gd name="connsiteY7" fmla="*/ 5474990 h 6210629"/>
              <a:gd name="connsiteX8" fmla="*/ 0 w 5385130"/>
              <a:gd name="connsiteY8" fmla="*/ 889234 h 6210629"/>
              <a:gd name="connsiteX9" fmla="*/ 178899 w 5385130"/>
              <a:gd name="connsiteY9" fmla="*/ 726640 h 6210629"/>
              <a:gd name="connsiteX10" fmla="*/ 2203018 w 5385130"/>
              <a:gd name="connsiteY10" fmla="*/ 0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385130" h="6210629">
                <a:moveTo>
                  <a:pt x="2203018" y="0"/>
                </a:moveTo>
                <a:cubicBezTo>
                  <a:pt x="3960450" y="0"/>
                  <a:pt x="5385130" y="1424680"/>
                  <a:pt x="5385130" y="3182112"/>
                </a:cubicBezTo>
                <a:cubicBezTo>
                  <a:pt x="5385130" y="4500186"/>
                  <a:pt x="4583748" y="5631087"/>
                  <a:pt x="3441640" y="6114158"/>
                </a:cubicBezTo>
                <a:lnTo>
                  <a:pt x="3178061" y="6210629"/>
                </a:lnTo>
                <a:lnTo>
                  <a:pt x="1233206" y="6210629"/>
                </a:lnTo>
                <a:lnTo>
                  <a:pt x="1108901" y="6171135"/>
                </a:lnTo>
                <a:cubicBezTo>
                  <a:pt x="767738" y="6046219"/>
                  <a:pt x="453928" y="5864559"/>
                  <a:pt x="178899" y="5637585"/>
                </a:cubicBezTo>
                <a:lnTo>
                  <a:pt x="0" y="5474990"/>
                </a:lnTo>
                <a:lnTo>
                  <a:pt x="0" y="889234"/>
                </a:lnTo>
                <a:lnTo>
                  <a:pt x="178899" y="726640"/>
                </a:lnTo>
                <a:cubicBezTo>
                  <a:pt x="728956" y="272693"/>
                  <a:pt x="1434142" y="0"/>
                  <a:pt x="2203018" y="0"/>
                </a:cubicBezTo>
                <a:close/>
              </a:path>
            </a:pathLst>
          </a:cu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A177BCC-4208-4795-8572-4D623BA1E2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33763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4E1312F-EEA4-4D9F-8649-0403383F3C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" b="10873"/>
          <a:stretch/>
        </p:blipFill>
        <p:spPr>
          <a:xfrm>
            <a:off x="5398355" y="1"/>
            <a:ext cx="4151376" cy="2349401"/>
          </a:xfrm>
          <a:custGeom>
            <a:avLst/>
            <a:gdLst>
              <a:gd name="connsiteX0" fmla="*/ 20101 w 4151376"/>
              <a:gd name="connsiteY0" fmla="*/ 0 h 2349401"/>
              <a:gd name="connsiteX1" fmla="*/ 4131276 w 4151376"/>
              <a:gd name="connsiteY1" fmla="*/ 0 h 2349401"/>
              <a:gd name="connsiteX2" fmla="*/ 4140659 w 4151376"/>
              <a:gd name="connsiteY2" fmla="*/ 61486 h 2349401"/>
              <a:gd name="connsiteX3" fmla="*/ 4151376 w 4151376"/>
              <a:gd name="connsiteY3" fmla="*/ 273713 h 2349401"/>
              <a:gd name="connsiteX4" fmla="*/ 2075688 w 4151376"/>
              <a:gd name="connsiteY4" fmla="*/ 2349401 h 2349401"/>
              <a:gd name="connsiteX5" fmla="*/ 0 w 4151376"/>
              <a:gd name="connsiteY5" fmla="*/ 273713 h 2349401"/>
              <a:gd name="connsiteX6" fmla="*/ 10717 w 4151376"/>
              <a:gd name="connsiteY6" fmla="*/ 61486 h 2349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872124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72683" y="2406473"/>
            <a:ext cx="5367724" cy="2889114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Observe como o terceiro servo reage. “Mas o homem que recebera um talento, cavou um buraco no chão e escondeu o dinheiro do seu senhor”, Mateus 25:18</a:t>
            </a:r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59" r="1094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589413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CE036DEE-AFEB-4B21-B881-EDD5258069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1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4298" y="1352667"/>
            <a:ext cx="5021127" cy="207633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“Mestre, eu sabia que você é um homem duro, colhendo onde você não semeou e coletando onde você não espalhou sementes. Então eu estava com medo e saí e escondi seu talento no chão”, </a:t>
            </a:r>
            <a:b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Mateus 25:24-25. 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4" name="Freeform: Shape 19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2" r="7213" b="-1"/>
          <a:stretch/>
        </p:blipFill>
        <p:spPr>
          <a:xfrm>
            <a:off x="6021086" y="544802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442620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CBF46D30-6D09-4D76-92E7-2891EB06AA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0710" y="1352667"/>
            <a:ext cx="5319433" cy="207633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Por que o servo agiu desse modo?</a:t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Tinha algo a ver com o relacionamento dele com o mestre. </a:t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Você vê um padrão emergindo aqui?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826695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25" b="12625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5B704D37-82A5-4BBE-9561-3CAB6DCF1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3894861"/>
            <a:ext cx="10883900" cy="1671361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509" y="3894861"/>
            <a:ext cx="9902881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maneira que cada servo responde depende de seu relacionamento com seu mestre!</a:t>
            </a:r>
            <a:endParaRPr lang="en-US" sz="40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95029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25" b="12625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5B704D37-82A5-4BBE-9561-3CAB6DCF1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3894861"/>
            <a:ext cx="10883900" cy="1671361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2036" y="3894861"/>
            <a:ext cx="10671864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100000"/>
              </a:lnSpc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maneira como você usa os recursos que Deus confiou a você é um indicador do seu relacionamento com Ele. </a:t>
            </a:r>
            <a:endParaRPr lang="en-US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869206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B6713F6-A70C-4763-B001-3D5D2B01EB5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0340" y="1352667"/>
            <a:ext cx="5708530" cy="207633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Bíblia nos diz que tudo pertence a Deus. “A terra é do Senhor e tudo que nela há, o mundo e todos os que nele vivem”, Salmos 24:1. </a:t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Mas Ele nos confia alguns recursos para usar sabiamente.</a:t>
            </a:r>
            <a:endParaRPr lang="en-US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96393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68659A6-86F9-4E3C-BC84-B86D72FDD37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5183" y="1352667"/>
            <a:ext cx="5571221" cy="207633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Quais são alguns desses recursos? Nossa terra, nossa saúde, nosso intelecto, nossas habilidades e talentos naturais.</a:t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Nossos recursos financeiros, nosso tempo, a verdade que Deus nos revelou. </a:t>
            </a:r>
            <a:endParaRPr lang="en-US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321494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B5738DDA-F4D2-411A-BE82-17A37CD36E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94149" y="1569199"/>
            <a:ext cx="5319433" cy="207633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Estes são alguns recursos que Deus nos confiou. </a:t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maneira como usamos os recursos </a:t>
            </a:r>
            <a:r>
              <a:rPr lang="pt-BR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dEle</a:t>
            </a: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é um indicador do nosso relacionamento com Ele.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03247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DFE45590-9708-4F25-9851-13EB9F1131D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1627" y="1834241"/>
            <a:ext cx="5319433" cy="207633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John Wesley foi um grande pregador inglês admirável. Ele fez um diário e escreveu muitos sermões.</a:t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 que muitos não sabem é sobre sua mordomia financeira.</a:t>
            </a:r>
            <a:endParaRPr lang="en-US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47686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60" b="10589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07023"/>
            <a:ext cx="9144000" cy="2900518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t-BR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1- Jesus como Senhor</a:t>
            </a:r>
            <a:endParaRPr lang="pt-BR" sz="8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144CFF-62CA-4518-B2CF-7C0A2821C4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Mateus: 25:14-28</a:t>
            </a:r>
            <a:endParaRPr lang="pt-BR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84426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28F160C-BFCF-409C-82C9-43A91AC68D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6198" y="2492354"/>
            <a:ext cx="5589469" cy="207633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Quando Wesley começou seu ministério, ele ganhava 30 libras (dinheiro da Inglaterra) por ano. </a:t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en-US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84734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3136" y="5091762"/>
            <a:ext cx="7834193" cy="126458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r">
              <a:lnSpc>
                <a:spcPct val="100000"/>
              </a:lnSpc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Ele viveu com 27 libras e deu 3 libras como dízimo. </a:t>
            </a:r>
            <a:br>
              <a:rPr lang="pt-B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Resultado de imagem para John Wesley">
            <a:extLst>
              <a:ext uri="{FF2B5EF4-FFF2-40B4-BE49-F238E27FC236}">
                <a16:creationId xmlns:a16="http://schemas.microsoft.com/office/drawing/2014/main" id="{A1239A96-1CDA-4F2D-B71E-C10C6B75AF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45" b="26888"/>
          <a:stretch/>
        </p:blipFill>
        <p:spPr bwMode="auto">
          <a:xfrm>
            <a:off x="-3983" y="10"/>
            <a:ext cx="12192000" cy="457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51971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3136" y="5091762"/>
            <a:ext cx="7834193" cy="1264588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r">
              <a:lnSpc>
                <a:spcPct val="100000"/>
              </a:lnSpc>
            </a:pPr>
            <a:r>
              <a:rPr lang="pt-BR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Alguns anos depois, ele estava ganhando 90 libras por ano, mas ele ainda preferiu viver com 27 libras e dar o restante.</a:t>
            </a:r>
            <a:endParaRPr lang="en-US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 descr="Resultado de imagem para John Wesley">
            <a:extLst>
              <a:ext uri="{FF2B5EF4-FFF2-40B4-BE49-F238E27FC236}">
                <a16:creationId xmlns:a16="http://schemas.microsoft.com/office/drawing/2014/main" id="{A1239A96-1CDA-4F2D-B71E-C10C6B75AF9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45" b="26888"/>
          <a:stretch/>
        </p:blipFill>
        <p:spPr bwMode="auto">
          <a:xfrm>
            <a:off x="-3983" y="10"/>
            <a:ext cx="12192000" cy="457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E126E481-B945-4179-BD79-05E96E9B29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FFFFFF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54457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22558" y="2923646"/>
            <a:ext cx="4645250" cy="2889114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Perto do fim de seu ministério, a renda de John Wesley chegou a 1.400 libras. </a:t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Mas novamente ele escolheu viver simplesmente com 30 libras por ano e deu o restante.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050" name="Picture 2" descr="Resultado de imagem para John Wesley">
            <a:extLst>
              <a:ext uri="{FF2B5EF4-FFF2-40B4-BE49-F238E27FC236}">
                <a16:creationId xmlns:a16="http://schemas.microsoft.com/office/drawing/2014/main" id="{5CFEED66-6DE7-4A59-9A61-CE3F2B79EC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0" r="48420"/>
          <a:stretch/>
        </p:blipFill>
        <p:spPr bwMode="auto"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7022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25" b="12625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5B704D37-82A5-4BBE-9561-3CAB6DCF1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3894861"/>
            <a:ext cx="10883900" cy="1671361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6366" y="4055729"/>
            <a:ext cx="9902881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</a:t>
            </a:r>
            <a:r>
              <a:rPr lang="en-US" sz="41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maneira</a:t>
            </a:r>
            <a:r>
              <a:rPr lang="en-US" sz="4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41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como</a:t>
            </a:r>
            <a:r>
              <a:rPr lang="en-US" sz="4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41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ele</a:t>
            </a:r>
            <a:r>
              <a:rPr lang="en-US" sz="4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41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usou</a:t>
            </a:r>
            <a:r>
              <a:rPr lang="en-US" sz="4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41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</a:t>
            </a:r>
            <a:r>
              <a:rPr lang="en-US" sz="4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41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recursos</a:t>
            </a:r>
            <a:r>
              <a:rPr lang="en-US" sz="4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41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foi</a:t>
            </a:r>
            <a:r>
              <a:rPr lang="en-US" sz="4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um </a:t>
            </a:r>
            <a:r>
              <a:rPr lang="en-US" sz="41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indicador</a:t>
            </a:r>
            <a:r>
              <a:rPr lang="en-US" sz="4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de </a:t>
            </a:r>
            <a:r>
              <a:rPr lang="en-US" sz="41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seu</a:t>
            </a:r>
            <a:r>
              <a:rPr lang="en-US" sz="4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41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relacionamento</a:t>
            </a:r>
            <a:r>
              <a:rPr lang="en-US" sz="41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com Deus</a:t>
            </a:r>
            <a:r>
              <a:rPr lang="en-US" sz="4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28189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25" b="12625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5B704D37-82A5-4BBE-9561-3CAB6DCF1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3894861"/>
            <a:ext cx="10883900" cy="1671361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6366" y="4055729"/>
            <a:ext cx="9902881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 que a forma como você usa o tempo diz sobre seu relacionamento com Deus</a:t>
            </a:r>
            <a:endParaRPr lang="en-US" sz="42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4181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25" b="12625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5B704D37-82A5-4BBE-9561-3CAB6DCF188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3894861"/>
            <a:ext cx="10883900" cy="1671361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6366" y="4223767"/>
            <a:ext cx="9902881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/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Eu não estou falando apenas sobre o sábado, mas todo o seu tempo. Sete dias por sem</a:t>
            </a: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ana. Vinte e quatro horas por dia.</a:t>
            </a:r>
            <a:endParaRPr lang="en-US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12577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971" y="2723845"/>
            <a:ext cx="4645250" cy="2889114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Marcos 2:3-4 diz que quando Jesus estava aqui havia quatro homens que usaram seus recursos para abençoar a vida de um amigo. </a:t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endParaRPr lang="en-US" sz="3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59" r="1094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049604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5441" y="2750350"/>
            <a:ext cx="4645250" cy="2889114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Eles não eram médicos, mas tinham braços e pernas fortes e determinação. </a:t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Eles estavam dispostos a abrir um buraco no telhado.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59" r="1094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5420301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2F080A8-0945-45EF-82CA-99BC8EA2AA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86915" y="1351618"/>
            <a:ext cx="5319433" cy="207633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Eles tiveram a criatividade de usar seus cintos para abaixar o amigo aos pés de Jesus. </a:t>
            </a:r>
            <a:br>
              <a:rPr lang="pt-B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maneira como usaram os recursos que o Senhor lhes confiou foi um indicador de seu relacionamento com Deus.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023638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Uma imagem contendo água, natureza&#10;&#10;Descrição gerada automaticamente">
            <a:extLst>
              <a:ext uri="{FF2B5EF4-FFF2-40B4-BE49-F238E27FC236}">
                <a16:creationId xmlns:a16="http://schemas.microsoft.com/office/drawing/2014/main" id="{817A3D26-D791-4332-817C-4B33B317DB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1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803" y="943215"/>
            <a:ext cx="4968118" cy="2076333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Introdução</a:t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Você pode aprender muito sobre as pessoas estudando como elas gastam seu dinheiro, seu tempo e sua energia. 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32" r="7213" b="-1"/>
          <a:stretch/>
        </p:blipFill>
        <p:spPr>
          <a:xfrm>
            <a:off x="6021086" y="544802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11670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25" b="1262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1840"/>
            <a:ext cx="9144000" cy="1754326"/>
          </a:xfrm>
          <a:solidFill>
            <a:srgbClr val="FFFFFF">
              <a:alpha val="91000"/>
            </a:srgbClr>
          </a:solidFill>
          <a:ln w="279400" cap="sq" cmpd="thinThick" algn="ctr">
            <a:solidFill>
              <a:srgbClr val="FFFFFF">
                <a:alpha val="91000"/>
              </a:srgbClr>
            </a:solidFill>
            <a:prstDash val="solid"/>
            <a:miter lim="800000"/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 sz="3600" b="1" dirty="0" err="1">
                <a:solidFill>
                  <a:srgbClr val="262626"/>
                </a:solidFill>
                <a:latin typeface="+mn-lt"/>
              </a:rPr>
              <a:t>Faça</a:t>
            </a:r>
            <a:r>
              <a:rPr lang="en-US" sz="3600" b="1" dirty="0">
                <a:solidFill>
                  <a:srgbClr val="262626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262626"/>
                </a:solidFill>
                <a:latin typeface="+mn-lt"/>
              </a:rPr>
              <a:t>uma</a:t>
            </a:r>
            <a:r>
              <a:rPr lang="en-US" sz="3600" b="1" dirty="0">
                <a:solidFill>
                  <a:srgbClr val="262626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262626"/>
                </a:solidFill>
                <a:latin typeface="+mn-lt"/>
              </a:rPr>
              <a:t>avaliação</a:t>
            </a:r>
            <a:r>
              <a:rPr lang="en-US" sz="3600" b="1" dirty="0">
                <a:solidFill>
                  <a:srgbClr val="262626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262626"/>
                </a:solidFill>
                <a:latin typeface="+mn-lt"/>
              </a:rPr>
              <a:t>cuidadosa</a:t>
            </a:r>
            <a:r>
              <a:rPr lang="en-US" sz="3600" b="1" dirty="0">
                <a:solidFill>
                  <a:srgbClr val="262626"/>
                </a:solidFill>
                <a:latin typeface="+mn-lt"/>
              </a:rPr>
              <a:t> de </a:t>
            </a:r>
            <a:r>
              <a:rPr lang="en-US" sz="3600" b="1" dirty="0" err="1">
                <a:solidFill>
                  <a:srgbClr val="262626"/>
                </a:solidFill>
                <a:latin typeface="+mn-lt"/>
              </a:rPr>
              <a:t>como</a:t>
            </a:r>
            <a:r>
              <a:rPr lang="en-US" sz="3600" b="1" dirty="0">
                <a:solidFill>
                  <a:srgbClr val="262626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262626"/>
                </a:solidFill>
                <a:latin typeface="+mn-lt"/>
              </a:rPr>
              <a:t>você</a:t>
            </a:r>
            <a:r>
              <a:rPr lang="en-US" sz="3600" b="1" dirty="0">
                <a:solidFill>
                  <a:srgbClr val="262626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262626"/>
                </a:solidFill>
                <a:latin typeface="+mn-lt"/>
              </a:rPr>
              <a:t>usa</a:t>
            </a:r>
            <a:r>
              <a:rPr lang="en-US" sz="3600" b="1" dirty="0">
                <a:solidFill>
                  <a:srgbClr val="262626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262626"/>
                </a:solidFill>
                <a:latin typeface="+mn-lt"/>
              </a:rPr>
              <a:t>os</a:t>
            </a:r>
            <a:r>
              <a:rPr lang="en-US" sz="3600" b="1" dirty="0">
                <a:solidFill>
                  <a:srgbClr val="262626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262626"/>
                </a:solidFill>
                <a:latin typeface="+mn-lt"/>
              </a:rPr>
              <a:t>recursos</a:t>
            </a:r>
            <a:r>
              <a:rPr lang="en-US" sz="3600" b="1" dirty="0">
                <a:solidFill>
                  <a:srgbClr val="262626"/>
                </a:solidFill>
                <a:latin typeface="+mn-lt"/>
              </a:rPr>
              <a:t> que o </a:t>
            </a:r>
            <a:r>
              <a:rPr lang="en-US" sz="3600" b="1" dirty="0" err="1">
                <a:solidFill>
                  <a:srgbClr val="262626"/>
                </a:solidFill>
                <a:latin typeface="+mn-lt"/>
              </a:rPr>
              <a:t>Senhor</a:t>
            </a:r>
            <a:r>
              <a:rPr lang="en-US" sz="3600" b="1" dirty="0">
                <a:solidFill>
                  <a:srgbClr val="262626"/>
                </a:solidFill>
                <a:latin typeface="+mn-lt"/>
              </a:rPr>
              <a:t> </a:t>
            </a:r>
            <a:r>
              <a:rPr lang="en-US" sz="3600" b="1" dirty="0" err="1">
                <a:solidFill>
                  <a:srgbClr val="262626"/>
                </a:solidFill>
                <a:latin typeface="+mn-lt"/>
              </a:rPr>
              <a:t>confiou</a:t>
            </a:r>
            <a:r>
              <a:rPr lang="en-US" sz="3600" b="1" dirty="0">
                <a:solidFill>
                  <a:srgbClr val="262626"/>
                </a:solidFill>
                <a:latin typeface="+mn-lt"/>
              </a:rPr>
              <a:t> a </a:t>
            </a:r>
            <a:r>
              <a:rPr lang="en-US" sz="3600" b="1" dirty="0" err="1">
                <a:solidFill>
                  <a:srgbClr val="262626"/>
                </a:solidFill>
                <a:latin typeface="+mn-lt"/>
              </a:rPr>
              <a:t>você</a:t>
            </a:r>
            <a:r>
              <a:rPr lang="en-US" sz="3600" b="1" dirty="0">
                <a:solidFill>
                  <a:srgbClr val="262626"/>
                </a:solidFill>
                <a:latin typeface="+mn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645300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25" b="1262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51840"/>
            <a:ext cx="9144000" cy="1754326"/>
          </a:xfrm>
          <a:solidFill>
            <a:srgbClr val="FFFFFF">
              <a:alpha val="91000"/>
            </a:srgbClr>
          </a:solidFill>
          <a:ln w="279400" cap="sq" cmpd="thinThick" algn="ctr">
            <a:solidFill>
              <a:srgbClr val="FFFFFF">
                <a:alpha val="91000"/>
              </a:srgbClr>
            </a:solidFill>
            <a:prstDash val="solid"/>
            <a:miter lim="800000"/>
          </a:ln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n-US" sz="3200" b="1" dirty="0" err="1">
                <a:solidFill>
                  <a:srgbClr val="262626"/>
                </a:solidFill>
                <a:latin typeface="+mn-lt"/>
              </a:rPr>
              <a:t>Você</a:t>
            </a:r>
            <a:r>
              <a:rPr lang="en-US" sz="3200" b="1" dirty="0">
                <a:solidFill>
                  <a:srgbClr val="262626"/>
                </a:solidFill>
                <a:latin typeface="+mn-lt"/>
              </a:rPr>
              <a:t> </a:t>
            </a:r>
            <a:r>
              <a:rPr lang="en-US" sz="3200" b="1" dirty="0" err="1">
                <a:solidFill>
                  <a:srgbClr val="262626"/>
                </a:solidFill>
                <a:latin typeface="+mn-lt"/>
              </a:rPr>
              <a:t>reconhece</a:t>
            </a:r>
            <a:r>
              <a:rPr lang="en-US" sz="3200" b="1" dirty="0">
                <a:solidFill>
                  <a:srgbClr val="262626"/>
                </a:solidFill>
                <a:latin typeface="+mn-lt"/>
              </a:rPr>
              <a:t> que </a:t>
            </a:r>
            <a:r>
              <a:rPr lang="en-US" sz="3200" b="1" dirty="0" err="1">
                <a:solidFill>
                  <a:srgbClr val="262626"/>
                </a:solidFill>
                <a:latin typeface="+mn-lt"/>
              </a:rPr>
              <a:t>tudo</a:t>
            </a:r>
            <a:r>
              <a:rPr lang="en-US" sz="3200" b="1" dirty="0">
                <a:solidFill>
                  <a:srgbClr val="262626"/>
                </a:solidFill>
                <a:latin typeface="+mn-lt"/>
              </a:rPr>
              <a:t> que </a:t>
            </a:r>
            <a:r>
              <a:rPr lang="en-US" sz="3200" b="1" dirty="0" err="1">
                <a:solidFill>
                  <a:srgbClr val="262626"/>
                </a:solidFill>
                <a:latin typeface="+mn-lt"/>
              </a:rPr>
              <a:t>tem</a:t>
            </a:r>
            <a:r>
              <a:rPr lang="en-US" sz="3200" b="1" dirty="0">
                <a:solidFill>
                  <a:srgbClr val="262626"/>
                </a:solidFill>
                <a:latin typeface="+mn-lt"/>
              </a:rPr>
              <a:t> </a:t>
            </a:r>
            <a:r>
              <a:rPr lang="en-US" sz="3200" b="1" dirty="0" err="1">
                <a:solidFill>
                  <a:srgbClr val="262626"/>
                </a:solidFill>
                <a:latin typeface="+mn-lt"/>
              </a:rPr>
              <a:t>vem</a:t>
            </a:r>
            <a:r>
              <a:rPr lang="en-US" sz="3200" b="1" dirty="0">
                <a:solidFill>
                  <a:srgbClr val="262626"/>
                </a:solidFill>
                <a:latin typeface="+mn-lt"/>
              </a:rPr>
              <a:t> de Deus? </a:t>
            </a:r>
            <a:r>
              <a:rPr lang="en-US" sz="3200" b="1" dirty="0" err="1">
                <a:solidFill>
                  <a:srgbClr val="262626"/>
                </a:solidFill>
                <a:latin typeface="+mn-lt"/>
              </a:rPr>
              <a:t>Lembre</a:t>
            </a:r>
            <a:r>
              <a:rPr lang="en-US" sz="3200" b="1" dirty="0">
                <a:solidFill>
                  <a:srgbClr val="262626"/>
                </a:solidFill>
                <a:latin typeface="+mn-lt"/>
              </a:rPr>
              <a:t>-se: a </a:t>
            </a:r>
            <a:r>
              <a:rPr lang="en-US" sz="3200" b="1" dirty="0" err="1">
                <a:solidFill>
                  <a:srgbClr val="262626"/>
                </a:solidFill>
                <a:latin typeface="+mn-lt"/>
              </a:rPr>
              <a:t>maneira</a:t>
            </a:r>
            <a:r>
              <a:rPr lang="en-US" sz="3200" b="1" dirty="0">
                <a:solidFill>
                  <a:srgbClr val="262626"/>
                </a:solidFill>
                <a:latin typeface="+mn-lt"/>
              </a:rPr>
              <a:t> </a:t>
            </a:r>
            <a:r>
              <a:rPr lang="en-US" sz="3200" b="1" dirty="0" err="1">
                <a:solidFill>
                  <a:srgbClr val="262626"/>
                </a:solidFill>
                <a:latin typeface="+mn-lt"/>
              </a:rPr>
              <a:t>como</a:t>
            </a:r>
            <a:r>
              <a:rPr lang="en-US" sz="3200" b="1" dirty="0">
                <a:solidFill>
                  <a:srgbClr val="262626"/>
                </a:solidFill>
                <a:latin typeface="+mn-lt"/>
              </a:rPr>
              <a:t> </a:t>
            </a:r>
            <a:r>
              <a:rPr lang="en-US" sz="3200" b="1" dirty="0" err="1">
                <a:solidFill>
                  <a:srgbClr val="262626"/>
                </a:solidFill>
                <a:latin typeface="+mn-lt"/>
              </a:rPr>
              <a:t>usa</a:t>
            </a:r>
            <a:r>
              <a:rPr lang="en-US" sz="3200" b="1" dirty="0">
                <a:solidFill>
                  <a:srgbClr val="262626"/>
                </a:solidFill>
                <a:latin typeface="+mn-lt"/>
              </a:rPr>
              <a:t> </a:t>
            </a:r>
            <a:r>
              <a:rPr lang="en-US" sz="3200" b="1" dirty="0" err="1">
                <a:solidFill>
                  <a:srgbClr val="262626"/>
                </a:solidFill>
                <a:latin typeface="+mn-lt"/>
              </a:rPr>
              <a:t>esses</a:t>
            </a:r>
            <a:r>
              <a:rPr lang="en-US" sz="3200" b="1" dirty="0">
                <a:solidFill>
                  <a:srgbClr val="262626"/>
                </a:solidFill>
                <a:latin typeface="+mn-lt"/>
              </a:rPr>
              <a:t> </a:t>
            </a:r>
            <a:r>
              <a:rPr lang="en-US" sz="3200" b="1" dirty="0" err="1">
                <a:solidFill>
                  <a:srgbClr val="262626"/>
                </a:solidFill>
                <a:latin typeface="+mn-lt"/>
              </a:rPr>
              <a:t>recursos</a:t>
            </a:r>
            <a:r>
              <a:rPr lang="en-US" sz="3200" b="1" dirty="0">
                <a:solidFill>
                  <a:srgbClr val="262626"/>
                </a:solidFill>
                <a:latin typeface="+mn-lt"/>
              </a:rPr>
              <a:t> é um </a:t>
            </a:r>
            <a:r>
              <a:rPr lang="en-US" sz="3200" b="1" dirty="0" err="1">
                <a:solidFill>
                  <a:srgbClr val="262626"/>
                </a:solidFill>
                <a:latin typeface="+mn-lt"/>
              </a:rPr>
              <a:t>indicador</a:t>
            </a:r>
            <a:r>
              <a:rPr lang="en-US" sz="3200" b="1" dirty="0">
                <a:solidFill>
                  <a:srgbClr val="262626"/>
                </a:solidFill>
                <a:latin typeface="+mn-lt"/>
              </a:rPr>
              <a:t> do </a:t>
            </a:r>
            <a:r>
              <a:rPr lang="en-US" sz="3200" b="1" dirty="0" err="1">
                <a:solidFill>
                  <a:srgbClr val="262626"/>
                </a:solidFill>
                <a:latin typeface="+mn-lt"/>
              </a:rPr>
              <a:t>seu</a:t>
            </a:r>
            <a:r>
              <a:rPr lang="en-US" sz="3200" b="1" dirty="0">
                <a:solidFill>
                  <a:srgbClr val="262626"/>
                </a:solidFill>
                <a:latin typeface="+mn-lt"/>
              </a:rPr>
              <a:t> </a:t>
            </a:r>
            <a:r>
              <a:rPr lang="en-US" sz="3200" b="1" dirty="0" err="1">
                <a:solidFill>
                  <a:srgbClr val="262626"/>
                </a:solidFill>
                <a:latin typeface="+mn-lt"/>
              </a:rPr>
              <a:t>relacionamento</a:t>
            </a:r>
            <a:r>
              <a:rPr lang="en-US" sz="3200" b="1" dirty="0">
                <a:solidFill>
                  <a:srgbClr val="262626"/>
                </a:solidFill>
                <a:latin typeface="+mn-lt"/>
              </a:rPr>
              <a:t> com </a:t>
            </a:r>
            <a:r>
              <a:rPr lang="en-US" sz="3200" b="1" dirty="0" err="1">
                <a:solidFill>
                  <a:srgbClr val="262626"/>
                </a:solidFill>
                <a:latin typeface="+mn-lt"/>
              </a:rPr>
              <a:t>Ele</a:t>
            </a:r>
            <a:r>
              <a:rPr lang="en-US" sz="3200" b="1" dirty="0">
                <a:solidFill>
                  <a:srgbClr val="262626"/>
                </a:solidFill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2483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6D8D702-93BC-40DE-9CC9-FEFF24E937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4937" y="1851507"/>
            <a:ext cx="5319433" cy="315288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Faça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uma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avaliação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cuidadosa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de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como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você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usa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recursos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que o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Senhor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confiou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você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Você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reconhece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que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tudo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que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tem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vem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de Deus? 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093236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09E29B4A-6353-41C0-A98A-F3F22BCFC2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35123" y="1731941"/>
            <a:ext cx="5319433" cy="207633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Lembre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-se: 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maneira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usa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esses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recursos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é um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indicador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do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seu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relacionamento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b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Ele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145093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6ED3CC13-8B9E-4C19-9B3A-F4B8E7E5EE7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5105" y="1352667"/>
            <a:ext cx="5319433" cy="2076333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Os servos que administraram bem (e até o próprio John Wesley) tinham a marca da fidelidade. </a:t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Você deseja tê-la também?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548657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7475" y="3105223"/>
            <a:ext cx="5549037" cy="1922251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Veja as cobranças no extrato do cartão de crédito, analise seu planejamento diário, veja os compromissos que estão lá e os que não estão.</a:t>
            </a: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0B21A5C-062F-46C2-8389-53D40F46AA2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483466"/>
            <a:ext cx="5549037" cy="6374535"/>
          </a:xfrm>
          <a:custGeom>
            <a:avLst/>
            <a:gdLst>
              <a:gd name="connsiteX0" fmla="*/ 2203019 w 5549037"/>
              <a:gd name="connsiteY0" fmla="*/ 0 h 6374535"/>
              <a:gd name="connsiteX1" fmla="*/ 5549037 w 5549037"/>
              <a:gd name="connsiteY1" fmla="*/ 3346018 h 6374535"/>
              <a:gd name="connsiteX2" fmla="*/ 3797930 w 5549037"/>
              <a:gd name="connsiteY2" fmla="*/ 6288190 h 6374535"/>
              <a:gd name="connsiteX3" fmla="*/ 3618689 w 5549037"/>
              <a:gd name="connsiteY3" fmla="*/ 6374535 h 6374535"/>
              <a:gd name="connsiteX4" fmla="*/ 779546 w 5549037"/>
              <a:gd name="connsiteY4" fmla="*/ 6374535 h 6374535"/>
              <a:gd name="connsiteX5" fmla="*/ 537516 w 5549037"/>
              <a:gd name="connsiteY5" fmla="*/ 6248727 h 6374535"/>
              <a:gd name="connsiteX6" fmla="*/ 74641 w 5549037"/>
              <a:gd name="connsiteY6" fmla="*/ 5927968 h 6374535"/>
              <a:gd name="connsiteX7" fmla="*/ 0 w 5549037"/>
              <a:gd name="connsiteY7" fmla="*/ 5860130 h 6374535"/>
              <a:gd name="connsiteX8" fmla="*/ 0 w 5549037"/>
              <a:gd name="connsiteY8" fmla="*/ 831906 h 6374535"/>
              <a:gd name="connsiteX9" fmla="*/ 74641 w 5549037"/>
              <a:gd name="connsiteY9" fmla="*/ 764068 h 6374535"/>
              <a:gd name="connsiteX10" fmla="*/ 2203019 w 5549037"/>
              <a:gd name="connsiteY10" fmla="*/ 0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549037" h="6374535">
                <a:moveTo>
                  <a:pt x="2203019" y="0"/>
                </a:moveTo>
                <a:cubicBezTo>
                  <a:pt x="4050974" y="0"/>
                  <a:pt x="5549037" y="1498063"/>
                  <a:pt x="5549037" y="3346018"/>
                </a:cubicBezTo>
                <a:cubicBezTo>
                  <a:pt x="5549037" y="4616487"/>
                  <a:pt x="4840968" y="5721578"/>
                  <a:pt x="3797930" y="6288190"/>
                </a:cubicBezTo>
                <a:lnTo>
                  <a:pt x="3618689" y="6374535"/>
                </a:lnTo>
                <a:lnTo>
                  <a:pt x="779546" y="6374535"/>
                </a:lnTo>
                <a:lnTo>
                  <a:pt x="537516" y="6248727"/>
                </a:lnTo>
                <a:cubicBezTo>
                  <a:pt x="374031" y="6154721"/>
                  <a:pt x="219238" y="6047301"/>
                  <a:pt x="74641" y="5927968"/>
                </a:cubicBezTo>
                <a:lnTo>
                  <a:pt x="0" y="5860130"/>
                </a:lnTo>
                <a:lnTo>
                  <a:pt x="0" y="831906"/>
                </a:lnTo>
                <a:lnTo>
                  <a:pt x="74641" y="764068"/>
                </a:lnTo>
                <a:cubicBezTo>
                  <a:pt x="653030" y="286739"/>
                  <a:pt x="1394539" y="0"/>
                  <a:pt x="2203019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86" r="11365" b="-2"/>
          <a:stretch/>
        </p:blipFill>
        <p:spPr>
          <a:xfrm>
            <a:off x="1" y="647373"/>
            <a:ext cx="5385130" cy="6210629"/>
          </a:xfrm>
          <a:custGeom>
            <a:avLst/>
            <a:gdLst>
              <a:gd name="connsiteX0" fmla="*/ 2203018 w 5385130"/>
              <a:gd name="connsiteY0" fmla="*/ 0 h 6210629"/>
              <a:gd name="connsiteX1" fmla="*/ 5385130 w 5385130"/>
              <a:gd name="connsiteY1" fmla="*/ 3182112 h 6210629"/>
              <a:gd name="connsiteX2" fmla="*/ 3441640 w 5385130"/>
              <a:gd name="connsiteY2" fmla="*/ 6114158 h 6210629"/>
              <a:gd name="connsiteX3" fmla="*/ 3178061 w 5385130"/>
              <a:gd name="connsiteY3" fmla="*/ 6210629 h 6210629"/>
              <a:gd name="connsiteX4" fmla="*/ 1233206 w 5385130"/>
              <a:gd name="connsiteY4" fmla="*/ 6210629 h 6210629"/>
              <a:gd name="connsiteX5" fmla="*/ 1108901 w 5385130"/>
              <a:gd name="connsiteY5" fmla="*/ 6171135 h 6210629"/>
              <a:gd name="connsiteX6" fmla="*/ 178899 w 5385130"/>
              <a:gd name="connsiteY6" fmla="*/ 5637585 h 6210629"/>
              <a:gd name="connsiteX7" fmla="*/ 0 w 5385130"/>
              <a:gd name="connsiteY7" fmla="*/ 5474990 h 6210629"/>
              <a:gd name="connsiteX8" fmla="*/ 0 w 5385130"/>
              <a:gd name="connsiteY8" fmla="*/ 889234 h 6210629"/>
              <a:gd name="connsiteX9" fmla="*/ 178899 w 5385130"/>
              <a:gd name="connsiteY9" fmla="*/ 726640 h 6210629"/>
              <a:gd name="connsiteX10" fmla="*/ 2203018 w 5385130"/>
              <a:gd name="connsiteY10" fmla="*/ 0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385130" h="6210629">
                <a:moveTo>
                  <a:pt x="2203018" y="0"/>
                </a:moveTo>
                <a:cubicBezTo>
                  <a:pt x="3960450" y="0"/>
                  <a:pt x="5385130" y="1424680"/>
                  <a:pt x="5385130" y="3182112"/>
                </a:cubicBezTo>
                <a:cubicBezTo>
                  <a:pt x="5385130" y="4500186"/>
                  <a:pt x="4583748" y="5631087"/>
                  <a:pt x="3441640" y="6114158"/>
                </a:cubicBezTo>
                <a:lnTo>
                  <a:pt x="3178061" y="6210629"/>
                </a:lnTo>
                <a:lnTo>
                  <a:pt x="1233206" y="6210629"/>
                </a:lnTo>
                <a:lnTo>
                  <a:pt x="1108901" y="6171135"/>
                </a:lnTo>
                <a:cubicBezTo>
                  <a:pt x="767738" y="6046219"/>
                  <a:pt x="453928" y="5864559"/>
                  <a:pt x="178899" y="5637585"/>
                </a:cubicBezTo>
                <a:lnTo>
                  <a:pt x="0" y="5474990"/>
                </a:lnTo>
                <a:lnTo>
                  <a:pt x="0" y="889234"/>
                </a:lnTo>
                <a:lnTo>
                  <a:pt x="178899" y="726640"/>
                </a:lnTo>
                <a:cubicBezTo>
                  <a:pt x="728956" y="272693"/>
                  <a:pt x="1434142" y="0"/>
                  <a:pt x="2203018" y="0"/>
                </a:cubicBezTo>
                <a:close/>
              </a:path>
            </a:pathLst>
          </a:custGeom>
        </p:spPr>
      </p:pic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8A177BCC-4208-4795-8572-4D623BA1E2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33763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E891891-606E-42B0-8FD3-2DFACD1BF04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" b="10873"/>
          <a:stretch/>
        </p:blipFill>
        <p:spPr>
          <a:xfrm>
            <a:off x="5398355" y="1"/>
            <a:ext cx="4151376" cy="2349401"/>
          </a:xfrm>
          <a:custGeom>
            <a:avLst/>
            <a:gdLst>
              <a:gd name="connsiteX0" fmla="*/ 20101 w 4151376"/>
              <a:gd name="connsiteY0" fmla="*/ 0 h 2349401"/>
              <a:gd name="connsiteX1" fmla="*/ 4131276 w 4151376"/>
              <a:gd name="connsiteY1" fmla="*/ 0 h 2349401"/>
              <a:gd name="connsiteX2" fmla="*/ 4140659 w 4151376"/>
              <a:gd name="connsiteY2" fmla="*/ 61486 h 2349401"/>
              <a:gd name="connsiteX3" fmla="*/ 4151376 w 4151376"/>
              <a:gd name="connsiteY3" fmla="*/ 273713 h 2349401"/>
              <a:gd name="connsiteX4" fmla="*/ 2075688 w 4151376"/>
              <a:gd name="connsiteY4" fmla="*/ 2349401 h 2349401"/>
              <a:gd name="connsiteX5" fmla="*/ 0 w 4151376"/>
              <a:gd name="connsiteY5" fmla="*/ 273713 h 2349401"/>
              <a:gd name="connsiteX6" fmla="*/ 10717 w 4151376"/>
              <a:gd name="connsiteY6" fmla="*/ 61486 h 2349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8681223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02" r="-2" b="329"/>
          <a:stretch/>
        </p:blipFill>
        <p:spPr>
          <a:xfrm>
            <a:off x="-182887" y="-164595"/>
            <a:ext cx="6447707" cy="4622292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5B5D65F-F3AC-444D-B383-C055671FEFF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6075"/>
          <a:stretch/>
        </p:blipFill>
        <p:spPr>
          <a:xfrm>
            <a:off x="-186572" y="3184611"/>
            <a:ext cx="6447707" cy="3845519"/>
          </a:xfrm>
          <a:prstGeom prst="rect">
            <a:avLst/>
          </a:prstGeom>
          <a:effectLst>
            <a:softEdge rad="533400"/>
          </a:effec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2D2C3D0-D5DB-4464-BB3E-2DF035FDB8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13800" y="2366791"/>
            <a:ext cx="5273503" cy="1635639"/>
          </a:xfrm>
        </p:spPr>
        <p:txBody>
          <a:bodyPr anchor="t">
            <a:noAutofit/>
          </a:bodyPr>
          <a:lstStyle/>
          <a:p>
            <a:r>
              <a:rPr lang="pt-BR" sz="3600" b="1" dirty="0">
                <a:solidFill>
                  <a:srgbClr val="000000"/>
                </a:solidFill>
                <a:latin typeface="+mn-lt"/>
              </a:rPr>
              <a:t>Jesus entendeu que você pode aprender muito sobre as pessoas analisando o modo como elas usam seus recursos.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C144CFF-62CA-4518-B2CF-7C0A2821C4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7707" y="872152"/>
            <a:ext cx="4805691" cy="838831"/>
          </a:xfrm>
        </p:spPr>
        <p:txBody>
          <a:bodyPr anchor="b">
            <a:normAutofit/>
          </a:bodyPr>
          <a:lstStyle/>
          <a:p>
            <a:r>
              <a:rPr lang="pt-BR" sz="3600" b="1" dirty="0">
                <a:solidFill>
                  <a:srgbClr val="000000"/>
                </a:solidFill>
              </a:rPr>
              <a:t>Mateus 25:14-28</a:t>
            </a:r>
          </a:p>
        </p:txBody>
      </p:sp>
    </p:spTree>
    <p:extLst>
      <p:ext uri="{BB962C8B-B14F-4D97-AF65-F5344CB8AC3E}">
        <p14:creationId xmlns:p14="http://schemas.microsoft.com/office/powerpoint/2010/main" val="3566090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8B0C4FE9-1909-4B8A-A41E-5EC890B11D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27" r="3128"/>
          <a:stretch/>
        </p:blipFill>
        <p:spPr>
          <a:xfrm>
            <a:off x="-16" y="10"/>
            <a:ext cx="9141744" cy="6857990"/>
          </a:xfrm>
          <a:custGeom>
            <a:avLst/>
            <a:gdLst>
              <a:gd name="connsiteX0" fmla="*/ 0 w 9141744"/>
              <a:gd name="connsiteY0" fmla="*/ 0 h 6863485"/>
              <a:gd name="connsiteX1" fmla="*/ 5963051 w 9141744"/>
              <a:gd name="connsiteY1" fmla="*/ 0 h 6863485"/>
              <a:gd name="connsiteX2" fmla="*/ 9141744 w 9141744"/>
              <a:gd name="connsiteY2" fmla="*/ 6863485 h 6863485"/>
              <a:gd name="connsiteX3" fmla="*/ 0 w 9141744"/>
              <a:gd name="connsiteY3" fmla="*/ 6863485 h 6863485"/>
              <a:gd name="connsiteX4" fmla="*/ 0 w 9141744"/>
              <a:gd name="connsiteY4" fmla="*/ 0 h 686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1744" h="6863485">
                <a:moveTo>
                  <a:pt x="0" y="0"/>
                </a:moveTo>
                <a:lnTo>
                  <a:pt x="5963051" y="0"/>
                </a:lnTo>
                <a:lnTo>
                  <a:pt x="9141744" y="6863485"/>
                </a:lnTo>
                <a:lnTo>
                  <a:pt x="0" y="6863485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63" r="8842" b="-2"/>
          <a:stretch/>
        </p:blipFill>
        <p:spPr>
          <a:xfrm>
            <a:off x="5790369" y="10"/>
            <a:ext cx="6401647" cy="6852984"/>
          </a:xfrm>
          <a:custGeom>
            <a:avLst/>
            <a:gdLst>
              <a:gd name="connsiteX0" fmla="*/ 354282 w 6401647"/>
              <a:gd name="connsiteY0" fmla="*/ 0 h 6852994"/>
              <a:gd name="connsiteX1" fmla="*/ 6401647 w 6401647"/>
              <a:gd name="connsiteY1" fmla="*/ 0 h 6852994"/>
              <a:gd name="connsiteX2" fmla="*/ 6401647 w 6401647"/>
              <a:gd name="connsiteY2" fmla="*/ 6852994 h 6852994"/>
              <a:gd name="connsiteX3" fmla="*/ 0 w 6401647"/>
              <a:gd name="connsiteY3" fmla="*/ 6852994 h 6852994"/>
              <a:gd name="connsiteX4" fmla="*/ 0 w 6401647"/>
              <a:gd name="connsiteY4" fmla="*/ 6852993 h 6852994"/>
              <a:gd name="connsiteX5" fmla="*/ 3528116 w 6401647"/>
              <a:gd name="connsiteY5" fmla="*/ 6852993 h 68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01647" h="6852994">
                <a:moveTo>
                  <a:pt x="354282" y="0"/>
                </a:moveTo>
                <a:lnTo>
                  <a:pt x="6401647" y="0"/>
                </a:lnTo>
                <a:lnTo>
                  <a:pt x="6401647" y="6852994"/>
                </a:lnTo>
                <a:lnTo>
                  <a:pt x="0" y="6852994"/>
                </a:lnTo>
                <a:lnTo>
                  <a:pt x="0" y="6852993"/>
                </a:lnTo>
                <a:lnTo>
                  <a:pt x="3528116" y="6852993"/>
                </a:lnTo>
                <a:close/>
              </a:path>
            </a:pathLst>
          </a:cu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557ADA24-F07F-4AF3-A108-8B0538C1BB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773847"/>
            <a:ext cx="6434783" cy="3310306"/>
          </a:xfrm>
          <a:custGeom>
            <a:avLst/>
            <a:gdLst>
              <a:gd name="connsiteX0" fmla="*/ 0 w 6434783"/>
              <a:gd name="connsiteY0" fmla="*/ 0 h 3310306"/>
              <a:gd name="connsiteX1" fmla="*/ 3829872 w 6434783"/>
              <a:gd name="connsiteY1" fmla="*/ 0 h 3310306"/>
              <a:gd name="connsiteX2" fmla="*/ 4896100 w 6434783"/>
              <a:gd name="connsiteY2" fmla="*/ 0 h 3310306"/>
              <a:gd name="connsiteX3" fmla="*/ 4901677 w 6434783"/>
              <a:gd name="connsiteY3" fmla="*/ 0 h 3310306"/>
              <a:gd name="connsiteX4" fmla="*/ 6434783 w 6434783"/>
              <a:gd name="connsiteY4" fmla="*/ 3310306 h 3310306"/>
              <a:gd name="connsiteX5" fmla="*/ 0 w 6434783"/>
              <a:gd name="connsiteY5" fmla="*/ 3310306 h 3310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34783" h="3310306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6434783" y="3310306"/>
                </a:lnTo>
                <a:lnTo>
                  <a:pt x="0" y="3310306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0412" y="1991059"/>
            <a:ext cx="4519338" cy="185524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t-BR" sz="3600" b="1" dirty="0">
                <a:latin typeface="+mn-lt"/>
              </a:rPr>
              <a:t>Existem quatro personagens principais na parábola: o mestre e três de seus servos.</a:t>
            </a:r>
          </a:p>
        </p:txBody>
      </p:sp>
    </p:spTree>
    <p:extLst>
      <p:ext uri="{BB962C8B-B14F-4D97-AF65-F5344CB8AC3E}">
        <p14:creationId xmlns:p14="http://schemas.microsoft.com/office/powerpoint/2010/main" val="22009743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7999" y="2435710"/>
            <a:ext cx="4645250" cy="2889114"/>
          </a:xfrm>
        </p:spPr>
        <p:txBody>
          <a:bodyPr anchor="b">
            <a:noAutofit/>
          </a:bodyPr>
          <a:lstStyle/>
          <a:p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 esta introdução há uma pergunta que nos vêm à mente. </a:t>
            </a:r>
            <a:b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 que é um talento?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59" r="1094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8378006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46B3FEF-5203-4E4C-A988-7D18DE1935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44"/>
          <a:stretch/>
        </p:blipFill>
        <p:spPr>
          <a:xfrm>
            <a:off x="-3" y="-28"/>
            <a:ext cx="12192000" cy="685595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03D4B5B-E7F7-4618-B824-86A50CE97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93338" y="1352667"/>
            <a:ext cx="5764801" cy="2076333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 moeda grega comum usada durante o tempo de Jesus foi chamada de dracma. </a:t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Foi o equivalente do denário romano. </a:t>
            </a:r>
            <a:b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t-BR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Um dracma era o salário de um dia para um trabalhador. 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72D119F-8562-42DA-AE9A-70D44FDCFD1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89868" cy="6374535"/>
          </a:xfrm>
          <a:custGeom>
            <a:avLst/>
            <a:gdLst>
              <a:gd name="connsiteX0" fmla="*/ 620377 w 5389868"/>
              <a:gd name="connsiteY0" fmla="*/ 6374535 h 6374535"/>
              <a:gd name="connsiteX1" fmla="*/ 3459520 w 5389868"/>
              <a:gd name="connsiteY1" fmla="*/ 6374535 h 6374535"/>
              <a:gd name="connsiteX2" fmla="*/ 3638761 w 5389868"/>
              <a:gd name="connsiteY2" fmla="*/ 6288190 h 6374535"/>
              <a:gd name="connsiteX3" fmla="*/ 5389868 w 5389868"/>
              <a:gd name="connsiteY3" fmla="*/ 3346018 h 6374535"/>
              <a:gd name="connsiteX4" fmla="*/ 2043850 w 5389868"/>
              <a:gd name="connsiteY4" fmla="*/ 0 h 6374535"/>
              <a:gd name="connsiteX5" fmla="*/ 139826 w 5389868"/>
              <a:gd name="connsiteY5" fmla="*/ 594192 h 6374535"/>
              <a:gd name="connsiteX6" fmla="*/ 0 w 5389868"/>
              <a:gd name="connsiteY6" fmla="*/ 700065 h 6374535"/>
              <a:gd name="connsiteX7" fmla="*/ 0 w 5389868"/>
              <a:gd name="connsiteY7" fmla="*/ 5991971 h 6374535"/>
              <a:gd name="connsiteX8" fmla="*/ 139827 w 5389868"/>
              <a:gd name="connsiteY8" fmla="*/ 6097845 h 6374535"/>
              <a:gd name="connsiteX9" fmla="*/ 378347 w 5389868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89868" h="6374535">
                <a:moveTo>
                  <a:pt x="620377" y="6374535"/>
                </a:moveTo>
                <a:lnTo>
                  <a:pt x="3459520" y="6374535"/>
                </a:lnTo>
                <a:lnTo>
                  <a:pt x="3638761" y="6288190"/>
                </a:lnTo>
                <a:cubicBezTo>
                  <a:pt x="4681799" y="5721578"/>
                  <a:pt x="5389868" y="4616487"/>
                  <a:pt x="5389868" y="3346018"/>
                </a:cubicBezTo>
                <a:cubicBezTo>
                  <a:pt x="5389868" y="1498063"/>
                  <a:pt x="3891805" y="0"/>
                  <a:pt x="2043850" y="0"/>
                </a:cubicBezTo>
                <a:cubicBezTo>
                  <a:pt x="1336430" y="0"/>
                  <a:pt x="680285" y="219535"/>
                  <a:pt x="139826" y="594192"/>
                </a:cubicBezTo>
                <a:lnTo>
                  <a:pt x="0" y="700065"/>
                </a:lnTo>
                <a:lnTo>
                  <a:pt x="0" y="5991971"/>
                </a:lnTo>
                <a:lnTo>
                  <a:pt x="139827" y="6097845"/>
                </a:lnTo>
                <a:cubicBezTo>
                  <a:pt x="217035" y="6151367"/>
                  <a:pt x="296605" y="6201724"/>
                  <a:pt x="378347" y="624872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7992ABEA-722B-4C68-AD74-66520B61864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98" r="12278" b="-2"/>
          <a:stretch/>
        </p:blipFill>
        <p:spPr>
          <a:xfrm>
            <a:off x="2" y="2"/>
            <a:ext cx="5234519" cy="6210629"/>
          </a:xfrm>
          <a:custGeom>
            <a:avLst/>
            <a:gdLst>
              <a:gd name="connsiteX0" fmla="*/ 1082595 w 5234519"/>
              <a:gd name="connsiteY0" fmla="*/ 0 h 6210629"/>
              <a:gd name="connsiteX1" fmla="*/ 3027450 w 5234519"/>
              <a:gd name="connsiteY1" fmla="*/ 0 h 6210629"/>
              <a:gd name="connsiteX2" fmla="*/ 3291029 w 5234519"/>
              <a:gd name="connsiteY2" fmla="*/ 96471 h 6210629"/>
              <a:gd name="connsiteX3" fmla="*/ 5234519 w 5234519"/>
              <a:gd name="connsiteY3" fmla="*/ 3028517 h 6210629"/>
              <a:gd name="connsiteX4" fmla="*/ 2052407 w 5234519"/>
              <a:gd name="connsiteY4" fmla="*/ 6210629 h 6210629"/>
              <a:gd name="connsiteX5" fmla="*/ 28288 w 5234519"/>
              <a:gd name="connsiteY5" fmla="*/ 5483989 h 6210629"/>
              <a:gd name="connsiteX6" fmla="*/ 0 w 5234519"/>
              <a:gd name="connsiteY6" fmla="*/ 5458279 h 6210629"/>
              <a:gd name="connsiteX7" fmla="*/ 0 w 5234519"/>
              <a:gd name="connsiteY7" fmla="*/ 598754 h 6210629"/>
              <a:gd name="connsiteX8" fmla="*/ 28288 w 5234519"/>
              <a:gd name="connsiteY8" fmla="*/ 573044 h 6210629"/>
              <a:gd name="connsiteX9" fmla="*/ 958290 w 5234519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34519" h="6210629">
                <a:moveTo>
                  <a:pt x="1082595" y="0"/>
                </a:moveTo>
                <a:lnTo>
                  <a:pt x="3027450" y="0"/>
                </a:lnTo>
                <a:lnTo>
                  <a:pt x="3291029" y="96471"/>
                </a:lnTo>
                <a:cubicBezTo>
                  <a:pt x="4433137" y="579542"/>
                  <a:pt x="5234519" y="1710443"/>
                  <a:pt x="5234519" y="3028517"/>
                </a:cubicBezTo>
                <a:cubicBezTo>
                  <a:pt x="5234519" y="4785949"/>
                  <a:pt x="3809839" y="6210629"/>
                  <a:pt x="2052407" y="6210629"/>
                </a:cubicBezTo>
                <a:cubicBezTo>
                  <a:pt x="1283531" y="6210629"/>
                  <a:pt x="578345" y="5937936"/>
                  <a:pt x="28288" y="5483989"/>
                </a:cubicBezTo>
                <a:lnTo>
                  <a:pt x="0" y="5458279"/>
                </a:lnTo>
                <a:lnTo>
                  <a:pt x="0" y="598754"/>
                </a:lnTo>
                <a:lnTo>
                  <a:pt x="28288" y="573044"/>
                </a:lnTo>
                <a:cubicBezTo>
                  <a:pt x="303317" y="346070"/>
                  <a:pt x="617127" y="164410"/>
                  <a:pt x="958290" y="39494"/>
                </a:cubicBezTo>
                <a:close/>
              </a:path>
            </a:pathLst>
          </a:custGeom>
          <a:solidFill>
            <a:schemeClr val="bg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62488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796</Words>
  <Application>Microsoft Office PowerPoint</Application>
  <PresentationFormat>Widescreen</PresentationFormat>
  <Paragraphs>47</Paragraphs>
  <Slides>44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44</vt:i4>
      </vt:variant>
    </vt:vector>
  </HeadingPairs>
  <TitlesOfParts>
    <vt:vector size="4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1- Jesus como Senhor</vt:lpstr>
      <vt:lpstr>Introdução  Você pode aprender muito sobre as pessoas estudando como elas gastam seu dinheiro, seu tempo e sua energia. </vt:lpstr>
      <vt:lpstr>Veja as cobranças no extrato do cartão de crédito, analise seu planejamento diário, veja os compromissos que estão lá e os que não estão.</vt:lpstr>
      <vt:lpstr>Jesus entendeu que você pode aprender muito sobre as pessoas analisando o modo como elas usam seus recursos.</vt:lpstr>
      <vt:lpstr>Existem quatro personagens principais na parábola: o mestre e três de seus servos.</vt:lpstr>
      <vt:lpstr>Com esta introdução há uma pergunta que nos vêm à mente.  O que é um talento?</vt:lpstr>
      <vt:lpstr>A moeda grega comum usada durante o tempo de Jesus foi chamada de dracma.  Foi o equivalente do denário romano.  Um dracma era o salário de um dia para um trabalhador. </vt:lpstr>
      <vt:lpstr>Um talento era 6.000 dracmas.  O talento não era uma moeda, mas um peso monetário igual ao peso de 6.000 dracmas.</vt:lpstr>
      <vt:lpstr>Agora, um dracma pesava aproximadamente 3,8 gramas de prata. Então, um talento pesaria cerca de 34 kilos. Isso é muita prata! E ele era todo de prata. </vt:lpstr>
      <vt:lpstr>Um talento valia 6.000 dias de pagamento, equivalente há 20 anos de salário para um trabalhador.</vt:lpstr>
      <vt:lpstr>E o mestre confiou cinco talentos a um servo, 100 anos de salário, dois talentos a outro servo, 40 anos de salário e um talento a um terceiro servo, 20 anos de salário.</vt:lpstr>
      <vt:lpstr>Mateus 25:15. “Para cada um de acordo com sua própria habilidade.”  Essa palavra grega pode ser traduzida como “capacidade”  ou “poder”. </vt:lpstr>
      <vt:lpstr>Aparentemente o mestre avaliava a capacidade de cada funcionário e, dependendo de sua avaliação das competências, ele lhes confiava uma parte de seus bens.</vt:lpstr>
      <vt:lpstr>Como o servo a quem são confiados cinco talentos (ou os salários de 100 anos) responde? Ele diz: “Aleluia! Vamos dar uma festa”? Não.  Ele se acomoda para um longo cochilo de inverno? Não.  O que esse servo fez?.</vt:lpstr>
      <vt:lpstr>Foi confiado a ele o equivalente a US$ 2 milhões.</vt:lpstr>
      <vt:lpstr>Como o servo a quem foram confiados dois talentos (ou salários de 40 anos) responde? “... aquele com dois talentos ganhou mais dois”, Mateus 25:17..</vt:lpstr>
      <vt:lpstr>Mais uma vez, isso não aconteceu durante a noite. Ele não foi à mesa de jogo e rolou os dados.  Foi preciso diligência para duplicar os bens do seu mestre.</vt:lpstr>
      <vt:lpstr>E o terceiro servo? Algumas pessoas sentem pena desse sujeito. Mas lembre-se, um talento equivalia a 20 anos de salário!</vt:lpstr>
      <vt:lpstr>Observe como o terceiro servo reage. “Mas o homem que recebera um talento, cavou um buraco no chão e escondeu o dinheiro do seu senhor”, Mateus 25:18</vt:lpstr>
      <vt:lpstr>“Mestre, eu sabia que você é um homem duro, colhendo onde você não semeou e coletando onde você não espalhou sementes. Então eu estava com medo e saí e escondi seu talento no chão”,  Mateus 25:24-25. </vt:lpstr>
      <vt:lpstr>Por que o servo agiu desse modo?  Tinha algo a ver com o relacionamento dele com o mestre.  Você vê um padrão emergindo aqui? </vt:lpstr>
      <vt:lpstr>A maneira que cada servo responde depende de seu relacionamento com seu mestre!</vt:lpstr>
      <vt:lpstr>A maneira como você usa os recursos que Deus confiou a você é um indicador do seu relacionamento com Ele. </vt:lpstr>
      <vt:lpstr>A Bíblia nos diz que tudo pertence a Deus. “A terra é do Senhor e tudo que nela há, o mundo e todos os que nele vivem”, Salmos 24:1.  Mas Ele nos confia alguns recursos para usar sabiamente.</vt:lpstr>
      <vt:lpstr>Quais são alguns desses recursos? Nossa terra, nossa saúde, nosso intelecto, nossas habilidades e talentos naturais.  Nossos recursos financeiros, nosso tempo, a verdade que Deus nos revelou. </vt:lpstr>
      <vt:lpstr>Estes são alguns recursos que Deus nos confiou.  A maneira como usamos os recursos dEle é um indicador do nosso relacionamento com Ele.</vt:lpstr>
      <vt:lpstr>John Wesley foi um grande pregador inglês admirável. Ele fez um diário e escreveu muitos sermões. O que muitos não sabem é sobre sua mordomia financeira.</vt:lpstr>
      <vt:lpstr>Quando Wesley começou seu ministério, ele ganhava 30 libras (dinheiro da Inglaterra) por ano.  </vt:lpstr>
      <vt:lpstr> Ele viveu com 27 libras e deu 3 libras como dízimo.  </vt:lpstr>
      <vt:lpstr>Alguns anos depois, ele estava ganhando 90 libras por ano, mas ele ainda preferiu viver com 27 libras e dar o restante.</vt:lpstr>
      <vt:lpstr>Perto do fim de seu ministério, a renda de John Wesley chegou a 1.400 libras.  Mas novamente ele escolheu viver simplesmente com 30 libras por ano e deu o restante.</vt:lpstr>
      <vt:lpstr>A maneira como ele usou os recursos foi um indicador de seu relacionamento com Deus.</vt:lpstr>
      <vt:lpstr>O que a forma como você usa o tempo diz sobre seu relacionamento com Deus</vt:lpstr>
      <vt:lpstr>Eu não estou falando apenas sobre o sábado, mas todo o seu tempo. Sete dias por semana. Vinte e quatro horas por dia.</vt:lpstr>
      <vt:lpstr>Marcos 2:3-4 diz que quando Jesus estava aqui havia quatro homens que usaram seus recursos para abençoar a vida de um amigo.  </vt:lpstr>
      <vt:lpstr> Eles não eram médicos, mas tinham braços e pernas fortes e determinação.   Eles estavam dispostos a abrir um buraco no telhado.</vt:lpstr>
      <vt:lpstr>Eles tiveram a criatividade de usar seus cintos para abaixar o amigo aos pés de Jesus.  A maneira como usaram os recursos que o Senhor lhes confiou foi um indicador de seu relacionamento com Deus.</vt:lpstr>
      <vt:lpstr>Faça uma avaliação cuidadosa de como você usa os recursos que o Senhor confiou a você. </vt:lpstr>
      <vt:lpstr>Você reconhece que tudo que tem vem de Deus? Lembre-se: a maneira como usa esses recursos é um indicador do seu relacionamento com Ele.</vt:lpstr>
      <vt:lpstr>Faça uma avaliação cuidadosa de como você usa os recursos que o Senhor confiou a você. Você reconhece que tudo que tem vem de Deus? </vt:lpstr>
      <vt:lpstr>Lembre-se:  a maneira como usa esses recursos é um indicador do seu relacionamento  com Ele.</vt:lpstr>
      <vt:lpstr>Os servos que administraram bem (e até o próprio John Wesley) tinham a marca da fidelidade.   Você deseja tê-la também?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MARCAS DA FIDELIDADE</dc:title>
  <dc:subject>SEMANA DE MORDOMIA 2019</dc:subject>
  <dc:creator>Pr. MARCELO AUGUSTO DE CARVALHO</dc:creator>
  <cp:keywords>www.4tons.com.br</cp:keywords>
  <dc:description>COMÉRCIO PROIBIDO. USO PESSOAL</dc:description>
  <cp:lastModifiedBy>Pr. Marcelo Carvalho</cp:lastModifiedBy>
  <cp:revision>2</cp:revision>
  <dcterms:created xsi:type="dcterms:W3CDTF">2019-02-08T12:46:44Z</dcterms:created>
  <dcterms:modified xsi:type="dcterms:W3CDTF">2019-02-08T16:14:54Z</dcterms:modified>
  <cp:category>SM-SERMÕES</cp:category>
</cp:coreProperties>
</file>