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8"/>
  </p:notesMasterIdLst>
  <p:sldIdLst>
    <p:sldId id="259" r:id="rId2"/>
    <p:sldId id="299" r:id="rId3"/>
    <p:sldId id="256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301" r:id="rId24"/>
    <p:sldId id="279" r:id="rId25"/>
    <p:sldId id="300" r:id="rId26"/>
    <p:sldId id="280" r:id="rId27"/>
    <p:sldId id="281" r:id="rId28"/>
    <p:sldId id="284" r:id="rId29"/>
    <p:sldId id="282" r:id="rId30"/>
    <p:sldId id="285" r:id="rId31"/>
    <p:sldId id="286" r:id="rId32"/>
    <p:sldId id="287" r:id="rId33"/>
    <p:sldId id="288" r:id="rId34"/>
    <p:sldId id="289" r:id="rId35"/>
    <p:sldId id="283" r:id="rId36"/>
    <p:sldId id="290" r:id="rId37"/>
    <p:sldId id="302" r:id="rId38"/>
    <p:sldId id="291" r:id="rId39"/>
    <p:sldId id="293" r:id="rId40"/>
    <p:sldId id="292" r:id="rId41"/>
    <p:sldId id="294" r:id="rId42"/>
    <p:sldId id="295" r:id="rId43"/>
    <p:sldId id="296" r:id="rId44"/>
    <p:sldId id="297" r:id="rId45"/>
    <p:sldId id="298" r:id="rId46"/>
    <p:sldId id="303" r:id="rId4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7843" autoAdjust="0"/>
  </p:normalViewPr>
  <p:slideViewPr>
    <p:cSldViewPr snapToGrid="0" showGuides="1">
      <p:cViewPr varScale="1">
        <p:scale>
          <a:sx n="60" d="100"/>
          <a:sy n="60" d="100"/>
        </p:scale>
        <p:origin x="91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C8E0E1-C91D-49B9-80AC-3370BBF99310}" type="datetimeFigureOut">
              <a:rPr lang="pt-BR" smtClean="0"/>
              <a:t>08/02/2019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BE6EA0-AE29-42D6-9DA0-38B492F950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43061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www.4tons.com.br</a:t>
            </a:r>
          </a:p>
          <a:p>
            <a:pPr algn="ctr"/>
            <a:r>
              <a:rPr lang="pt-BR" b="1" dirty="0" smtClean="0">
                <a:solidFill>
                  <a:srgbClr val="FF0000"/>
                </a:solidFill>
              </a:rPr>
              <a:t>Pr. </a:t>
            </a:r>
            <a:r>
              <a:rPr lang="pt-BR" b="1" smtClean="0">
                <a:solidFill>
                  <a:srgbClr val="FF0000"/>
                </a:solidFill>
              </a:rPr>
              <a:t>Marcelo Augusto de Carvalho</a:t>
            </a:r>
          </a:p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BE6EA0-AE29-42D6-9DA0-38B492F950CA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6244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AF1F34-8E29-4F10-ACCD-D4EAEEA42A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5792B24-9B50-48CB-938A-2F42850590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405F678-E50E-4346-8637-443E25A3B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14B60-622D-42F3-80B3-D2FDD0EF7338}" type="datetimeFigureOut">
              <a:rPr lang="pt-BR" smtClean="0"/>
              <a:t>08/02/2019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81B9654-ABB6-4126-B9FB-2A9D31E7D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1B44A4C-0CAE-44B7-9EE2-CAC96AD14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FF308-3DB2-44CE-BE54-FBE18C90D6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44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42C358-230A-40CC-98F8-63F9E6E15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AD72479-BBBF-4D87-9EB7-70473F9558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502E750-B941-4F99-9E20-7FC254080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14B60-622D-42F3-80B3-D2FDD0EF7338}" type="datetimeFigureOut">
              <a:rPr lang="pt-BR" smtClean="0"/>
              <a:t>08/02/2019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2423576-ED23-4E6F-B2E0-456BCE294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F5DAB23-C52E-4851-92F6-49C610B6C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FF308-3DB2-44CE-BE54-FBE18C90D6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49188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C694DC5-B66C-4D60-9030-9FE24DD83C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B1CD8FF-F186-47FF-AC99-87479C2A72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252F302-BC6D-4EE0-9E91-C8F72F2939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14B60-622D-42F3-80B3-D2FDD0EF7338}" type="datetimeFigureOut">
              <a:rPr lang="pt-BR" smtClean="0"/>
              <a:t>08/02/2019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1888F1A-154E-4FB9-98E5-B8571DAE5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9D22B54-2CA4-4ACA-85B4-81B13BE7B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FF308-3DB2-44CE-BE54-FBE18C90D6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705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0C55CB-A7B2-479D-AA66-54DED088A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484AD23-1926-4F28-9B0D-9445F4D34A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F6A3F45-ACE5-4028-8D81-57CECA524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14B60-622D-42F3-80B3-D2FDD0EF7338}" type="datetimeFigureOut">
              <a:rPr lang="pt-BR" smtClean="0"/>
              <a:t>08/02/2019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CCBA81D-74CF-4E41-9D4D-268723881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596FFD3-2A7B-4072-BBDF-630FDC5D6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FF308-3DB2-44CE-BE54-FBE18C90D6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1337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5033F0-36A4-404E-AC89-231B2706D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663449F-B39A-435E-BC76-16B5DFD6CA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9D858FF-C991-4A79-9664-F4DD9771E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14B60-622D-42F3-80B3-D2FDD0EF7338}" type="datetimeFigureOut">
              <a:rPr lang="pt-BR" smtClean="0"/>
              <a:t>08/02/2019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D1D73BF-1E06-43B9-9E8D-2AF6A012C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EE14E06-D4BD-4E02-9A2F-5B94FCE00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FF308-3DB2-44CE-BE54-FBE18C90D6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8566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F9AC7B-F3C6-4498-8691-BEBF7A6D7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8715DE6-32C0-4827-86F7-081D54A9B8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80D637D-09BC-45D3-AE1D-6C5B222269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8E67818-D5B1-463C-BC89-95D3821B5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14B60-622D-42F3-80B3-D2FDD0EF7338}" type="datetimeFigureOut">
              <a:rPr lang="pt-BR" smtClean="0"/>
              <a:t>08/02/2019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12EE98A-9E63-4E55-8B4C-1FEA2C8CB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71DD77B-5312-4CD0-B7D8-C0B228390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FF308-3DB2-44CE-BE54-FBE18C90D6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2866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2B2D33-B10D-4F9C-AFBF-1A0C1E44BE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659231D-1334-45B4-B97E-DAE4B2B9C9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E58AF37-6FC4-463F-952B-2006E9DE24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C528C3E-BAF1-4A7E-827D-0CFB482E54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DC224877-0005-49FA-B009-9DA94C4DEC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546F69E0-EE35-4D2C-9D60-CC26E2598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14B60-622D-42F3-80B3-D2FDD0EF7338}" type="datetimeFigureOut">
              <a:rPr lang="pt-BR" smtClean="0"/>
              <a:t>08/02/2019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89A6F8CB-B843-4DAE-A92E-A75DBF16B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E4F686FE-21F9-4613-B0EF-3AFCBE424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FF308-3DB2-44CE-BE54-FBE18C90D6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5112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7C2113-9F47-4A9B-BD41-5C7EAF54F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325F74FF-A363-4F5A-BE88-37ED78111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14B60-622D-42F3-80B3-D2FDD0EF7338}" type="datetimeFigureOut">
              <a:rPr lang="pt-BR" smtClean="0"/>
              <a:t>08/02/2019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47DC3CBF-31A0-4ECF-8DBE-FD5916B8B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2B156727-0F42-4557-A9BF-C699E8A61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FF308-3DB2-44CE-BE54-FBE18C90D6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2937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DB4FF7C7-DC98-46A7-AB36-DFF821286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14B60-622D-42F3-80B3-D2FDD0EF7338}" type="datetimeFigureOut">
              <a:rPr lang="pt-BR" smtClean="0"/>
              <a:t>08/02/2019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FA21BB75-11A2-4FAA-9D22-22B8CA6D2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9BDE850F-1781-4B35-94F5-4CCC4D14A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FF308-3DB2-44CE-BE54-FBE18C90D6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5084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B76259-C5C1-4CF0-9894-151A575D1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CF42C0D-5E8D-47C4-9D1F-03DFCE607E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6D6A23D-FAE3-4F03-BF56-B26A9177A8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27630C3-F01A-4DF4-90F8-128BD3860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14B60-622D-42F3-80B3-D2FDD0EF7338}" type="datetimeFigureOut">
              <a:rPr lang="pt-BR" smtClean="0"/>
              <a:t>08/02/2019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DC7E43B-4302-41E1-8739-3FF773D9B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678679F-37DF-4233-9FFE-2F763B78C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FF308-3DB2-44CE-BE54-FBE18C90D6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8042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A2C565-2CBE-4EB7-A43F-655A463C0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7A2801A9-AC80-4589-915A-EF7DB9A42E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CFFCDF3-7CB0-4666-BBCA-AC804C168A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44D2B67-1AA2-40DD-AFE5-31B317DE3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14B60-622D-42F3-80B3-D2FDD0EF7338}" type="datetimeFigureOut">
              <a:rPr lang="pt-BR" smtClean="0"/>
              <a:t>08/02/2019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DF3C8D1-51D4-472D-B095-3D14B23AE1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0777FFE-59D1-4362-9EF7-2FD775B20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FF308-3DB2-44CE-BE54-FBE18C90D6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77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046069C2-6BD3-466D-8399-6D6EC8AE6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7FCA297-2177-437A-A23A-036A19FB25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070B040-6E5E-4926-8AE8-2CA5E3043B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314B60-622D-42F3-80B3-D2FDD0EF7338}" type="datetimeFigureOut">
              <a:rPr lang="pt-BR" smtClean="0"/>
              <a:t>08/02/2019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B5584B-014A-4B2D-827F-4603556963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4987AE5-70E6-48C0-A067-5E29F038AA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6FF308-3DB2-44CE-BE54-FBE18C90D6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2083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53582ECA-D1BE-4546-919F-B39F56D79B3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2329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59929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Uma imagem contendo água, natureza&#10;&#10;Descrição gerada automaticamente">
            <a:extLst>
              <a:ext uri="{FF2B5EF4-FFF2-40B4-BE49-F238E27FC236}">
                <a16:creationId xmlns:a16="http://schemas.microsoft.com/office/drawing/2014/main" id="{A4A00AB4-B086-4B2C-B75C-669797935BF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444"/>
          <a:stretch/>
        </p:blipFill>
        <p:spPr>
          <a:xfrm>
            <a:off x="-1" y="-28"/>
            <a:ext cx="12192000" cy="685595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03D4B5B-E7F7-4618-B824-86A50CE978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7308" y="1801548"/>
            <a:ext cx="4666470" cy="2076333"/>
          </a:xfrm>
        </p:spPr>
        <p:txBody>
          <a:bodyPr anchor="t">
            <a:noAutofit/>
          </a:bodyPr>
          <a:lstStyle/>
          <a:p>
            <a:pPr algn="l">
              <a:lnSpc>
                <a:spcPct val="100000"/>
              </a:lnSpc>
            </a:pPr>
            <a:r>
              <a:rPr lang="pt-BR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Em visão um homem apareceu a Paulo “e rogou-lhe: Vem à Macedônia e ajuda-nos”, Atos 16:9</a:t>
            </a:r>
          </a:p>
        </p:txBody>
      </p:sp>
      <p:sp>
        <p:nvSpPr>
          <p:cNvPr id="135" name="Freeform: Shape 134">
            <a:extLst>
              <a:ext uri="{FF2B5EF4-FFF2-40B4-BE49-F238E27FC236}">
                <a16:creationId xmlns:a16="http://schemas.microsoft.com/office/drawing/2014/main" id="{BCC55ACC-A2F6-403C-A3A4-D59B3734D45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57312" y="381000"/>
            <a:ext cx="6334689" cy="6477000"/>
          </a:xfrm>
          <a:custGeom>
            <a:avLst/>
            <a:gdLst>
              <a:gd name="connsiteX0" fmla="*/ 3561588 w 6334689"/>
              <a:gd name="connsiteY0" fmla="*/ 0 h 6477000"/>
              <a:gd name="connsiteX1" fmla="*/ 6309883 w 6334689"/>
              <a:gd name="connsiteY1" fmla="*/ 1296087 h 6477000"/>
              <a:gd name="connsiteX2" fmla="*/ 6334689 w 6334689"/>
              <a:gd name="connsiteY2" fmla="*/ 1329261 h 6477000"/>
              <a:gd name="connsiteX3" fmla="*/ 6334689 w 6334689"/>
              <a:gd name="connsiteY3" fmla="*/ 5793916 h 6477000"/>
              <a:gd name="connsiteX4" fmla="*/ 6309883 w 6334689"/>
              <a:gd name="connsiteY4" fmla="*/ 5827089 h 6477000"/>
              <a:gd name="connsiteX5" fmla="*/ 5760467 w 6334689"/>
              <a:gd name="connsiteY5" fmla="*/ 6363539 h 6477000"/>
              <a:gd name="connsiteX6" fmla="*/ 5607796 w 6334689"/>
              <a:gd name="connsiteY6" fmla="*/ 6477000 h 6477000"/>
              <a:gd name="connsiteX7" fmla="*/ 1519571 w 6334689"/>
              <a:gd name="connsiteY7" fmla="*/ 6477000 h 6477000"/>
              <a:gd name="connsiteX8" fmla="*/ 1296088 w 6334689"/>
              <a:gd name="connsiteY8" fmla="*/ 6309883 h 6477000"/>
              <a:gd name="connsiteX9" fmla="*/ 0 w 6334689"/>
              <a:gd name="connsiteY9" fmla="*/ 3561588 h 6477000"/>
              <a:gd name="connsiteX10" fmla="*/ 3561588 w 6334689"/>
              <a:gd name="connsiteY10" fmla="*/ 0 h 647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334689" h="6477000">
                <a:moveTo>
                  <a:pt x="3561588" y="0"/>
                </a:moveTo>
                <a:cubicBezTo>
                  <a:pt x="4668032" y="0"/>
                  <a:pt x="5656635" y="504534"/>
                  <a:pt x="6309883" y="1296087"/>
                </a:cubicBezTo>
                <a:lnTo>
                  <a:pt x="6334689" y="1329261"/>
                </a:lnTo>
                <a:lnTo>
                  <a:pt x="6334689" y="5793916"/>
                </a:lnTo>
                <a:lnTo>
                  <a:pt x="6309883" y="5827089"/>
                </a:lnTo>
                <a:cubicBezTo>
                  <a:pt x="6146571" y="6024977"/>
                  <a:pt x="5962299" y="6204927"/>
                  <a:pt x="5760467" y="6363539"/>
                </a:cubicBezTo>
                <a:lnTo>
                  <a:pt x="5607796" y="6477000"/>
                </a:lnTo>
                <a:lnTo>
                  <a:pt x="1519571" y="6477000"/>
                </a:lnTo>
                <a:lnTo>
                  <a:pt x="1296088" y="6309883"/>
                </a:lnTo>
                <a:cubicBezTo>
                  <a:pt x="504535" y="5656635"/>
                  <a:pt x="0" y="4668032"/>
                  <a:pt x="0" y="3561588"/>
                </a:cubicBezTo>
                <a:cubicBezTo>
                  <a:pt x="0" y="1594577"/>
                  <a:pt x="1594577" y="0"/>
                  <a:pt x="3561588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Resultado de imagem para macedonia">
            <a:extLst>
              <a:ext uri="{FF2B5EF4-FFF2-40B4-BE49-F238E27FC236}">
                <a16:creationId xmlns:a16="http://schemas.microsoft.com/office/drawing/2014/main" id="{3B540C2F-6A55-4DCC-98AF-A3769A75B55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 b="12310"/>
          <a:stretch/>
        </p:blipFill>
        <p:spPr bwMode="auto">
          <a:xfrm>
            <a:off x="6021086" y="544802"/>
            <a:ext cx="6170914" cy="6313225"/>
          </a:xfrm>
          <a:custGeom>
            <a:avLst/>
            <a:gdLst>
              <a:gd name="connsiteX0" fmla="*/ 3397813 w 6170914"/>
              <a:gd name="connsiteY0" fmla="*/ 0 h 6313225"/>
              <a:gd name="connsiteX1" fmla="*/ 6019731 w 6170914"/>
              <a:gd name="connsiteY1" fmla="*/ 1236489 h 6313225"/>
              <a:gd name="connsiteX2" fmla="*/ 6170914 w 6170914"/>
              <a:gd name="connsiteY2" fmla="*/ 1438663 h 6313225"/>
              <a:gd name="connsiteX3" fmla="*/ 6170914 w 6170914"/>
              <a:gd name="connsiteY3" fmla="*/ 5356963 h 6313225"/>
              <a:gd name="connsiteX4" fmla="*/ 6019731 w 6170914"/>
              <a:gd name="connsiteY4" fmla="*/ 5559138 h 6313225"/>
              <a:gd name="connsiteX5" fmla="*/ 5194591 w 6170914"/>
              <a:gd name="connsiteY5" fmla="*/ 6282226 h 6313225"/>
              <a:gd name="connsiteX6" fmla="*/ 5141791 w 6170914"/>
              <a:gd name="connsiteY6" fmla="*/ 6313225 h 6313225"/>
              <a:gd name="connsiteX7" fmla="*/ 1659199 w 6170914"/>
              <a:gd name="connsiteY7" fmla="*/ 6313225 h 6313225"/>
              <a:gd name="connsiteX8" fmla="*/ 1498064 w 6170914"/>
              <a:gd name="connsiteY8" fmla="*/ 6215333 h 6313225"/>
              <a:gd name="connsiteX9" fmla="*/ 0 w 6170914"/>
              <a:gd name="connsiteY9" fmla="*/ 3397813 h 6313225"/>
              <a:gd name="connsiteX10" fmla="*/ 3397813 w 6170914"/>
              <a:gd name="connsiteY10" fmla="*/ 0 h 6313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170914" h="6313225">
                <a:moveTo>
                  <a:pt x="3397813" y="0"/>
                </a:moveTo>
                <a:cubicBezTo>
                  <a:pt x="4453378" y="0"/>
                  <a:pt x="5396522" y="481334"/>
                  <a:pt x="6019731" y="1236489"/>
                </a:cubicBezTo>
                <a:lnTo>
                  <a:pt x="6170914" y="1438663"/>
                </a:lnTo>
                <a:lnTo>
                  <a:pt x="6170914" y="5356963"/>
                </a:lnTo>
                <a:lnTo>
                  <a:pt x="6019731" y="5559138"/>
                </a:lnTo>
                <a:cubicBezTo>
                  <a:pt x="5786028" y="5842321"/>
                  <a:pt x="5507333" y="6086998"/>
                  <a:pt x="5194591" y="6282226"/>
                </a:cubicBezTo>
                <a:lnTo>
                  <a:pt x="5141791" y="6313225"/>
                </a:lnTo>
                <a:lnTo>
                  <a:pt x="1659199" y="6313225"/>
                </a:lnTo>
                <a:lnTo>
                  <a:pt x="1498064" y="6215333"/>
                </a:lnTo>
                <a:cubicBezTo>
                  <a:pt x="594240" y="5604721"/>
                  <a:pt x="0" y="4570663"/>
                  <a:pt x="0" y="3397813"/>
                </a:cubicBezTo>
                <a:cubicBezTo>
                  <a:pt x="0" y="1521253"/>
                  <a:pt x="1521253" y="0"/>
                  <a:pt x="3397813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10912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Uma imagem contendo água, natureza&#10;&#10;Descrição gerada automaticamente">
            <a:extLst>
              <a:ext uri="{FF2B5EF4-FFF2-40B4-BE49-F238E27FC236}">
                <a16:creationId xmlns:a16="http://schemas.microsoft.com/office/drawing/2014/main" id="{8C5828ED-11E8-4387-8CD6-AEE8B7A5491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444"/>
          <a:stretch/>
        </p:blipFill>
        <p:spPr>
          <a:xfrm>
            <a:off x="-3" y="-28"/>
            <a:ext cx="12192000" cy="685595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03D4B5B-E7F7-4618-B824-86A50CE978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97215" y="1453644"/>
            <a:ext cx="5319433" cy="2076333"/>
          </a:xfrm>
        </p:spPr>
        <p:txBody>
          <a:bodyPr anchor="t">
            <a:noAutofit/>
          </a:bodyPr>
          <a:lstStyle/>
          <a:p>
            <a:pPr algn="l">
              <a:lnSpc>
                <a:spcPct val="100000"/>
              </a:lnSpc>
            </a:pPr>
            <a:r>
              <a:rPr lang="pt-BR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Os Macedônios foram condenados ao ostracismo e perseguidos por acreditarem no Senhor Jesus, por abandonarem falsos deuses e por deixarem seu antigo e vazio estilo de vida. </a:t>
            </a:r>
          </a:p>
        </p:txBody>
      </p:sp>
      <p:sp>
        <p:nvSpPr>
          <p:cNvPr id="135" name="Freeform: Shape 134">
            <a:extLst>
              <a:ext uri="{FF2B5EF4-FFF2-40B4-BE49-F238E27FC236}">
                <a16:creationId xmlns:a16="http://schemas.microsoft.com/office/drawing/2014/main" id="{F72D119F-8562-42DA-AE9A-70D44FDCFD1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5389868" cy="6374535"/>
          </a:xfrm>
          <a:custGeom>
            <a:avLst/>
            <a:gdLst>
              <a:gd name="connsiteX0" fmla="*/ 620377 w 5389868"/>
              <a:gd name="connsiteY0" fmla="*/ 6374535 h 6374535"/>
              <a:gd name="connsiteX1" fmla="*/ 3459520 w 5389868"/>
              <a:gd name="connsiteY1" fmla="*/ 6374535 h 6374535"/>
              <a:gd name="connsiteX2" fmla="*/ 3638761 w 5389868"/>
              <a:gd name="connsiteY2" fmla="*/ 6288190 h 6374535"/>
              <a:gd name="connsiteX3" fmla="*/ 5389868 w 5389868"/>
              <a:gd name="connsiteY3" fmla="*/ 3346018 h 6374535"/>
              <a:gd name="connsiteX4" fmla="*/ 2043850 w 5389868"/>
              <a:gd name="connsiteY4" fmla="*/ 0 h 6374535"/>
              <a:gd name="connsiteX5" fmla="*/ 139826 w 5389868"/>
              <a:gd name="connsiteY5" fmla="*/ 594192 h 6374535"/>
              <a:gd name="connsiteX6" fmla="*/ 0 w 5389868"/>
              <a:gd name="connsiteY6" fmla="*/ 700065 h 6374535"/>
              <a:gd name="connsiteX7" fmla="*/ 0 w 5389868"/>
              <a:gd name="connsiteY7" fmla="*/ 5991971 h 6374535"/>
              <a:gd name="connsiteX8" fmla="*/ 139827 w 5389868"/>
              <a:gd name="connsiteY8" fmla="*/ 6097845 h 6374535"/>
              <a:gd name="connsiteX9" fmla="*/ 378347 w 5389868"/>
              <a:gd name="connsiteY9" fmla="*/ 6248727 h 6374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389868" h="6374535">
                <a:moveTo>
                  <a:pt x="620377" y="6374535"/>
                </a:moveTo>
                <a:lnTo>
                  <a:pt x="3459520" y="6374535"/>
                </a:lnTo>
                <a:lnTo>
                  <a:pt x="3638761" y="6288190"/>
                </a:lnTo>
                <a:cubicBezTo>
                  <a:pt x="4681799" y="5721578"/>
                  <a:pt x="5389868" y="4616487"/>
                  <a:pt x="5389868" y="3346018"/>
                </a:cubicBezTo>
                <a:cubicBezTo>
                  <a:pt x="5389868" y="1498063"/>
                  <a:pt x="3891805" y="0"/>
                  <a:pt x="2043850" y="0"/>
                </a:cubicBezTo>
                <a:cubicBezTo>
                  <a:pt x="1336430" y="0"/>
                  <a:pt x="680285" y="219535"/>
                  <a:pt x="139826" y="594192"/>
                </a:cubicBezTo>
                <a:lnTo>
                  <a:pt x="0" y="700065"/>
                </a:lnTo>
                <a:lnTo>
                  <a:pt x="0" y="5991971"/>
                </a:lnTo>
                <a:lnTo>
                  <a:pt x="139827" y="6097845"/>
                </a:lnTo>
                <a:cubicBezTo>
                  <a:pt x="217035" y="6151367"/>
                  <a:pt x="296605" y="6201724"/>
                  <a:pt x="378347" y="6248727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Resultado de imagem para macedonia">
            <a:extLst>
              <a:ext uri="{FF2B5EF4-FFF2-40B4-BE49-F238E27FC236}">
                <a16:creationId xmlns:a16="http://schemas.microsoft.com/office/drawing/2014/main" id="{3B540C2F-6A55-4DCC-98AF-A3769A75B55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71" b="2"/>
          <a:stretch/>
        </p:blipFill>
        <p:spPr bwMode="auto">
          <a:xfrm>
            <a:off x="2" y="2"/>
            <a:ext cx="5234519" cy="6210629"/>
          </a:xfrm>
          <a:custGeom>
            <a:avLst/>
            <a:gdLst>
              <a:gd name="connsiteX0" fmla="*/ 1082595 w 5234519"/>
              <a:gd name="connsiteY0" fmla="*/ 0 h 6210629"/>
              <a:gd name="connsiteX1" fmla="*/ 3027450 w 5234519"/>
              <a:gd name="connsiteY1" fmla="*/ 0 h 6210629"/>
              <a:gd name="connsiteX2" fmla="*/ 3291029 w 5234519"/>
              <a:gd name="connsiteY2" fmla="*/ 96471 h 6210629"/>
              <a:gd name="connsiteX3" fmla="*/ 5234519 w 5234519"/>
              <a:gd name="connsiteY3" fmla="*/ 3028517 h 6210629"/>
              <a:gd name="connsiteX4" fmla="*/ 2052407 w 5234519"/>
              <a:gd name="connsiteY4" fmla="*/ 6210629 h 6210629"/>
              <a:gd name="connsiteX5" fmla="*/ 28288 w 5234519"/>
              <a:gd name="connsiteY5" fmla="*/ 5483989 h 6210629"/>
              <a:gd name="connsiteX6" fmla="*/ 0 w 5234519"/>
              <a:gd name="connsiteY6" fmla="*/ 5458279 h 6210629"/>
              <a:gd name="connsiteX7" fmla="*/ 0 w 5234519"/>
              <a:gd name="connsiteY7" fmla="*/ 598754 h 6210629"/>
              <a:gd name="connsiteX8" fmla="*/ 28288 w 5234519"/>
              <a:gd name="connsiteY8" fmla="*/ 573044 h 6210629"/>
              <a:gd name="connsiteX9" fmla="*/ 958290 w 5234519"/>
              <a:gd name="connsiteY9" fmla="*/ 39494 h 6210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234519" h="6210629">
                <a:moveTo>
                  <a:pt x="1082595" y="0"/>
                </a:moveTo>
                <a:lnTo>
                  <a:pt x="3027450" y="0"/>
                </a:lnTo>
                <a:lnTo>
                  <a:pt x="3291029" y="96471"/>
                </a:lnTo>
                <a:cubicBezTo>
                  <a:pt x="4433137" y="579542"/>
                  <a:pt x="5234519" y="1710443"/>
                  <a:pt x="5234519" y="3028517"/>
                </a:cubicBezTo>
                <a:cubicBezTo>
                  <a:pt x="5234519" y="4785949"/>
                  <a:pt x="3809839" y="6210629"/>
                  <a:pt x="2052407" y="6210629"/>
                </a:cubicBezTo>
                <a:cubicBezTo>
                  <a:pt x="1283531" y="6210629"/>
                  <a:pt x="578345" y="5937936"/>
                  <a:pt x="28288" y="5483989"/>
                </a:cubicBezTo>
                <a:lnTo>
                  <a:pt x="0" y="5458279"/>
                </a:lnTo>
                <a:lnTo>
                  <a:pt x="0" y="598754"/>
                </a:lnTo>
                <a:lnTo>
                  <a:pt x="28288" y="573044"/>
                </a:lnTo>
                <a:cubicBezTo>
                  <a:pt x="303317" y="346070"/>
                  <a:pt x="617127" y="164410"/>
                  <a:pt x="958290" y="39494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15192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Uma imagem contendo água, natureza&#10;&#10;Descrição gerada automaticamente">
            <a:extLst>
              <a:ext uri="{FF2B5EF4-FFF2-40B4-BE49-F238E27FC236}">
                <a16:creationId xmlns:a16="http://schemas.microsoft.com/office/drawing/2014/main" id="{D9FCC02F-5D88-4B7C-8C2E-CB5226B9128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444"/>
          <a:stretch/>
        </p:blipFill>
        <p:spPr>
          <a:xfrm>
            <a:off x="-3" y="-28"/>
            <a:ext cx="12192000" cy="685595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03D4B5B-E7F7-4618-B824-86A50CE978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73663" y="1352667"/>
            <a:ext cx="5319433" cy="2076333"/>
          </a:xfrm>
        </p:spPr>
        <p:txBody>
          <a:bodyPr anchor="t">
            <a:noAutofit/>
          </a:bodyPr>
          <a:lstStyle/>
          <a:p>
            <a:pPr algn="l">
              <a:lnSpc>
                <a:spcPct val="100000"/>
              </a:lnSpc>
            </a:pPr>
            <a:r>
              <a:rPr lang="pt-BR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Os cristãos macedônios enfrentaram maus tratos que os reduziram à pobreza profunda; todavia, como tinham abundância de alegria no meio da tribulação, abundavam em sua liberalidade. </a:t>
            </a: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F72D119F-8562-42DA-AE9A-70D44FDCFD1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5389868" cy="6374535"/>
          </a:xfrm>
          <a:custGeom>
            <a:avLst/>
            <a:gdLst>
              <a:gd name="connsiteX0" fmla="*/ 620377 w 5389868"/>
              <a:gd name="connsiteY0" fmla="*/ 6374535 h 6374535"/>
              <a:gd name="connsiteX1" fmla="*/ 3459520 w 5389868"/>
              <a:gd name="connsiteY1" fmla="*/ 6374535 h 6374535"/>
              <a:gd name="connsiteX2" fmla="*/ 3638761 w 5389868"/>
              <a:gd name="connsiteY2" fmla="*/ 6288190 h 6374535"/>
              <a:gd name="connsiteX3" fmla="*/ 5389868 w 5389868"/>
              <a:gd name="connsiteY3" fmla="*/ 3346018 h 6374535"/>
              <a:gd name="connsiteX4" fmla="*/ 2043850 w 5389868"/>
              <a:gd name="connsiteY4" fmla="*/ 0 h 6374535"/>
              <a:gd name="connsiteX5" fmla="*/ 139826 w 5389868"/>
              <a:gd name="connsiteY5" fmla="*/ 594192 h 6374535"/>
              <a:gd name="connsiteX6" fmla="*/ 0 w 5389868"/>
              <a:gd name="connsiteY6" fmla="*/ 700065 h 6374535"/>
              <a:gd name="connsiteX7" fmla="*/ 0 w 5389868"/>
              <a:gd name="connsiteY7" fmla="*/ 5991971 h 6374535"/>
              <a:gd name="connsiteX8" fmla="*/ 139827 w 5389868"/>
              <a:gd name="connsiteY8" fmla="*/ 6097845 h 6374535"/>
              <a:gd name="connsiteX9" fmla="*/ 378347 w 5389868"/>
              <a:gd name="connsiteY9" fmla="*/ 6248727 h 6374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389868" h="6374535">
                <a:moveTo>
                  <a:pt x="620377" y="6374535"/>
                </a:moveTo>
                <a:lnTo>
                  <a:pt x="3459520" y="6374535"/>
                </a:lnTo>
                <a:lnTo>
                  <a:pt x="3638761" y="6288190"/>
                </a:lnTo>
                <a:cubicBezTo>
                  <a:pt x="4681799" y="5721578"/>
                  <a:pt x="5389868" y="4616487"/>
                  <a:pt x="5389868" y="3346018"/>
                </a:cubicBezTo>
                <a:cubicBezTo>
                  <a:pt x="5389868" y="1498063"/>
                  <a:pt x="3891805" y="0"/>
                  <a:pt x="2043850" y="0"/>
                </a:cubicBezTo>
                <a:cubicBezTo>
                  <a:pt x="1336430" y="0"/>
                  <a:pt x="680285" y="219535"/>
                  <a:pt x="139826" y="594192"/>
                </a:cubicBezTo>
                <a:lnTo>
                  <a:pt x="0" y="700065"/>
                </a:lnTo>
                <a:lnTo>
                  <a:pt x="0" y="5991971"/>
                </a:lnTo>
                <a:lnTo>
                  <a:pt x="139827" y="6097845"/>
                </a:lnTo>
                <a:cubicBezTo>
                  <a:pt x="217035" y="6151367"/>
                  <a:pt x="296605" y="6201724"/>
                  <a:pt x="378347" y="6248727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7992ABEA-722B-4C68-AD74-66520B61864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98" r="12278" b="-2"/>
          <a:stretch/>
        </p:blipFill>
        <p:spPr>
          <a:xfrm>
            <a:off x="2" y="2"/>
            <a:ext cx="5234519" cy="6210629"/>
          </a:xfrm>
          <a:custGeom>
            <a:avLst/>
            <a:gdLst>
              <a:gd name="connsiteX0" fmla="*/ 1082595 w 5234519"/>
              <a:gd name="connsiteY0" fmla="*/ 0 h 6210629"/>
              <a:gd name="connsiteX1" fmla="*/ 3027450 w 5234519"/>
              <a:gd name="connsiteY1" fmla="*/ 0 h 6210629"/>
              <a:gd name="connsiteX2" fmla="*/ 3291029 w 5234519"/>
              <a:gd name="connsiteY2" fmla="*/ 96471 h 6210629"/>
              <a:gd name="connsiteX3" fmla="*/ 5234519 w 5234519"/>
              <a:gd name="connsiteY3" fmla="*/ 3028517 h 6210629"/>
              <a:gd name="connsiteX4" fmla="*/ 2052407 w 5234519"/>
              <a:gd name="connsiteY4" fmla="*/ 6210629 h 6210629"/>
              <a:gd name="connsiteX5" fmla="*/ 28288 w 5234519"/>
              <a:gd name="connsiteY5" fmla="*/ 5483989 h 6210629"/>
              <a:gd name="connsiteX6" fmla="*/ 0 w 5234519"/>
              <a:gd name="connsiteY6" fmla="*/ 5458279 h 6210629"/>
              <a:gd name="connsiteX7" fmla="*/ 0 w 5234519"/>
              <a:gd name="connsiteY7" fmla="*/ 598754 h 6210629"/>
              <a:gd name="connsiteX8" fmla="*/ 28288 w 5234519"/>
              <a:gd name="connsiteY8" fmla="*/ 573044 h 6210629"/>
              <a:gd name="connsiteX9" fmla="*/ 958290 w 5234519"/>
              <a:gd name="connsiteY9" fmla="*/ 39494 h 6210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234519" h="6210629">
                <a:moveTo>
                  <a:pt x="1082595" y="0"/>
                </a:moveTo>
                <a:lnTo>
                  <a:pt x="3027450" y="0"/>
                </a:lnTo>
                <a:lnTo>
                  <a:pt x="3291029" y="96471"/>
                </a:lnTo>
                <a:cubicBezTo>
                  <a:pt x="4433137" y="579542"/>
                  <a:pt x="5234519" y="1710443"/>
                  <a:pt x="5234519" y="3028517"/>
                </a:cubicBezTo>
                <a:cubicBezTo>
                  <a:pt x="5234519" y="4785949"/>
                  <a:pt x="3809839" y="6210629"/>
                  <a:pt x="2052407" y="6210629"/>
                </a:cubicBezTo>
                <a:cubicBezTo>
                  <a:pt x="1283531" y="6210629"/>
                  <a:pt x="578345" y="5937936"/>
                  <a:pt x="28288" y="5483989"/>
                </a:cubicBezTo>
                <a:lnTo>
                  <a:pt x="0" y="5458279"/>
                </a:lnTo>
                <a:lnTo>
                  <a:pt x="0" y="598754"/>
                </a:lnTo>
                <a:lnTo>
                  <a:pt x="28288" y="573044"/>
                </a:lnTo>
                <a:cubicBezTo>
                  <a:pt x="303317" y="346070"/>
                  <a:pt x="617127" y="164410"/>
                  <a:pt x="958290" y="3949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8505184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Uma imagem contendo água, natureza&#10;&#10;Descrição gerada automaticamente">
            <a:extLst>
              <a:ext uri="{FF2B5EF4-FFF2-40B4-BE49-F238E27FC236}">
                <a16:creationId xmlns:a16="http://schemas.microsoft.com/office/drawing/2014/main" id="{72A88A9B-9215-45FB-BED8-C2E7F4D6CFA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444"/>
          <a:stretch/>
        </p:blipFill>
        <p:spPr>
          <a:xfrm>
            <a:off x="-1" y="-28"/>
            <a:ext cx="12192000" cy="685595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03D4B5B-E7F7-4618-B824-86A50CE978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7308" y="1154435"/>
            <a:ext cx="4666470" cy="2076333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anchor="t">
            <a:normAutofit/>
          </a:bodyPr>
          <a:lstStyle/>
          <a:p>
            <a:pPr algn="l"/>
            <a:r>
              <a:rPr lang="pt-BR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Eles abriram mão de uma parte confiando em Deus para provê-los</a:t>
            </a: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BCC55ACC-A2F6-403C-A3A4-D59B3734D45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57312" y="381000"/>
            <a:ext cx="6334689" cy="6477000"/>
          </a:xfrm>
          <a:custGeom>
            <a:avLst/>
            <a:gdLst>
              <a:gd name="connsiteX0" fmla="*/ 3561588 w 6334689"/>
              <a:gd name="connsiteY0" fmla="*/ 0 h 6477000"/>
              <a:gd name="connsiteX1" fmla="*/ 6309883 w 6334689"/>
              <a:gd name="connsiteY1" fmla="*/ 1296087 h 6477000"/>
              <a:gd name="connsiteX2" fmla="*/ 6334689 w 6334689"/>
              <a:gd name="connsiteY2" fmla="*/ 1329261 h 6477000"/>
              <a:gd name="connsiteX3" fmla="*/ 6334689 w 6334689"/>
              <a:gd name="connsiteY3" fmla="*/ 5793916 h 6477000"/>
              <a:gd name="connsiteX4" fmla="*/ 6309883 w 6334689"/>
              <a:gd name="connsiteY4" fmla="*/ 5827089 h 6477000"/>
              <a:gd name="connsiteX5" fmla="*/ 5760467 w 6334689"/>
              <a:gd name="connsiteY5" fmla="*/ 6363539 h 6477000"/>
              <a:gd name="connsiteX6" fmla="*/ 5607796 w 6334689"/>
              <a:gd name="connsiteY6" fmla="*/ 6477000 h 6477000"/>
              <a:gd name="connsiteX7" fmla="*/ 1519571 w 6334689"/>
              <a:gd name="connsiteY7" fmla="*/ 6477000 h 6477000"/>
              <a:gd name="connsiteX8" fmla="*/ 1296088 w 6334689"/>
              <a:gd name="connsiteY8" fmla="*/ 6309883 h 6477000"/>
              <a:gd name="connsiteX9" fmla="*/ 0 w 6334689"/>
              <a:gd name="connsiteY9" fmla="*/ 3561588 h 6477000"/>
              <a:gd name="connsiteX10" fmla="*/ 3561588 w 6334689"/>
              <a:gd name="connsiteY10" fmla="*/ 0 h 647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334689" h="6477000">
                <a:moveTo>
                  <a:pt x="3561588" y="0"/>
                </a:moveTo>
                <a:cubicBezTo>
                  <a:pt x="4668032" y="0"/>
                  <a:pt x="5656635" y="504534"/>
                  <a:pt x="6309883" y="1296087"/>
                </a:cubicBezTo>
                <a:lnTo>
                  <a:pt x="6334689" y="1329261"/>
                </a:lnTo>
                <a:lnTo>
                  <a:pt x="6334689" y="5793916"/>
                </a:lnTo>
                <a:lnTo>
                  <a:pt x="6309883" y="5827089"/>
                </a:lnTo>
                <a:cubicBezTo>
                  <a:pt x="6146571" y="6024977"/>
                  <a:pt x="5962299" y="6204927"/>
                  <a:pt x="5760467" y="6363539"/>
                </a:cubicBezTo>
                <a:lnTo>
                  <a:pt x="5607796" y="6477000"/>
                </a:lnTo>
                <a:lnTo>
                  <a:pt x="1519571" y="6477000"/>
                </a:lnTo>
                <a:lnTo>
                  <a:pt x="1296088" y="6309883"/>
                </a:lnTo>
                <a:cubicBezTo>
                  <a:pt x="504535" y="5656635"/>
                  <a:pt x="0" y="4668032"/>
                  <a:pt x="0" y="3561588"/>
                </a:cubicBezTo>
                <a:cubicBezTo>
                  <a:pt x="0" y="1594577"/>
                  <a:pt x="1594577" y="0"/>
                  <a:pt x="3561588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7992ABEA-722B-4C68-AD74-66520B61864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32" r="7213" b="-1"/>
          <a:stretch/>
        </p:blipFill>
        <p:spPr>
          <a:xfrm>
            <a:off x="6021086" y="544802"/>
            <a:ext cx="6170914" cy="6313225"/>
          </a:xfrm>
          <a:custGeom>
            <a:avLst/>
            <a:gdLst>
              <a:gd name="connsiteX0" fmla="*/ 3397813 w 6170914"/>
              <a:gd name="connsiteY0" fmla="*/ 0 h 6313225"/>
              <a:gd name="connsiteX1" fmla="*/ 6019731 w 6170914"/>
              <a:gd name="connsiteY1" fmla="*/ 1236489 h 6313225"/>
              <a:gd name="connsiteX2" fmla="*/ 6170914 w 6170914"/>
              <a:gd name="connsiteY2" fmla="*/ 1438663 h 6313225"/>
              <a:gd name="connsiteX3" fmla="*/ 6170914 w 6170914"/>
              <a:gd name="connsiteY3" fmla="*/ 5356963 h 6313225"/>
              <a:gd name="connsiteX4" fmla="*/ 6019731 w 6170914"/>
              <a:gd name="connsiteY4" fmla="*/ 5559138 h 6313225"/>
              <a:gd name="connsiteX5" fmla="*/ 5194591 w 6170914"/>
              <a:gd name="connsiteY5" fmla="*/ 6282226 h 6313225"/>
              <a:gd name="connsiteX6" fmla="*/ 5141791 w 6170914"/>
              <a:gd name="connsiteY6" fmla="*/ 6313225 h 6313225"/>
              <a:gd name="connsiteX7" fmla="*/ 1659199 w 6170914"/>
              <a:gd name="connsiteY7" fmla="*/ 6313225 h 6313225"/>
              <a:gd name="connsiteX8" fmla="*/ 1498064 w 6170914"/>
              <a:gd name="connsiteY8" fmla="*/ 6215333 h 6313225"/>
              <a:gd name="connsiteX9" fmla="*/ 0 w 6170914"/>
              <a:gd name="connsiteY9" fmla="*/ 3397813 h 6313225"/>
              <a:gd name="connsiteX10" fmla="*/ 3397813 w 6170914"/>
              <a:gd name="connsiteY10" fmla="*/ 0 h 6313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170914" h="6313225">
                <a:moveTo>
                  <a:pt x="3397813" y="0"/>
                </a:moveTo>
                <a:cubicBezTo>
                  <a:pt x="4453378" y="0"/>
                  <a:pt x="5396522" y="481334"/>
                  <a:pt x="6019731" y="1236489"/>
                </a:cubicBezTo>
                <a:lnTo>
                  <a:pt x="6170914" y="1438663"/>
                </a:lnTo>
                <a:lnTo>
                  <a:pt x="6170914" y="5356963"/>
                </a:lnTo>
                <a:lnTo>
                  <a:pt x="6019731" y="5559138"/>
                </a:lnTo>
                <a:cubicBezTo>
                  <a:pt x="5786028" y="5842321"/>
                  <a:pt x="5507333" y="6086998"/>
                  <a:pt x="5194591" y="6282226"/>
                </a:cubicBezTo>
                <a:lnTo>
                  <a:pt x="5141791" y="6313225"/>
                </a:lnTo>
                <a:lnTo>
                  <a:pt x="1659199" y="6313225"/>
                </a:lnTo>
                <a:lnTo>
                  <a:pt x="1498064" y="6215333"/>
                </a:lnTo>
                <a:cubicBezTo>
                  <a:pt x="594240" y="5604721"/>
                  <a:pt x="0" y="4570663"/>
                  <a:pt x="0" y="3397813"/>
                </a:cubicBezTo>
                <a:cubicBezTo>
                  <a:pt x="0" y="1521253"/>
                  <a:pt x="1521253" y="0"/>
                  <a:pt x="3397813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329629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3D4B5B-E7F7-4618-B824-86A50CE978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87118" y="2912166"/>
            <a:ext cx="5286345" cy="2889114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anchor="b"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pt-B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Precisamos aprender com eles e imitar o exemplo. </a:t>
            </a:r>
            <a:br>
              <a:rPr lang="pt-B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t-B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 fato nós sofremos severas provações, mas, pelo exemplo macedônio, esses julgamentos não deveriam se tornar desculpas para sermos relutantes e egoístas</a:t>
            </a:r>
            <a:endParaRPr lang="pt-B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7992ABEA-722B-4C68-AD74-66520B61864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59" r="10941"/>
          <a:stretch/>
        </p:blipFill>
        <p:spPr>
          <a:xfrm>
            <a:off x="20" y="10"/>
            <a:ext cx="6024134" cy="685799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6835855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3D4B5B-E7F7-4618-B824-86A50CE978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34539" y="2552585"/>
            <a:ext cx="4977826" cy="2889114"/>
          </a:xfrm>
        </p:spPr>
        <p:txBody>
          <a:bodyPr anchor="b">
            <a:noAutofit/>
          </a:bodyPr>
          <a:lstStyle/>
          <a:p>
            <a:pPr algn="l">
              <a:lnSpc>
                <a:spcPct val="100000"/>
              </a:lnSpc>
            </a:pPr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Alguns países estão envolvidos em guerras que deslocam numerosos indivíduos tornando-os sem-teto e reduzindo-os a uma pobreza extrema. Muitos membros são refugiados. </a:t>
            </a:r>
          </a:p>
        </p:txBody>
      </p:sp>
      <p:sp>
        <p:nvSpPr>
          <p:cNvPr id="71" name="Freeform: Shape 70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050" name="Picture 2" descr="Resultado de imagem para refugiados">
            <a:extLst>
              <a:ext uri="{FF2B5EF4-FFF2-40B4-BE49-F238E27FC236}">
                <a16:creationId xmlns:a16="http://schemas.microsoft.com/office/drawing/2014/main" id="{B8E83BE9-D32D-45A4-B972-942B1D261E6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87" r="34083"/>
          <a:stretch/>
        </p:blipFill>
        <p:spPr bwMode="auto">
          <a:xfrm>
            <a:off x="20" y="10"/>
            <a:ext cx="6024134" cy="685799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18814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Uma imagem contendo água, natureza&#10;&#10;Descrição gerada automaticamente">
            <a:extLst>
              <a:ext uri="{FF2B5EF4-FFF2-40B4-BE49-F238E27FC236}">
                <a16:creationId xmlns:a16="http://schemas.microsoft.com/office/drawing/2014/main" id="{A52D82CD-CA65-41FC-A998-DE12D8C4151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444"/>
          <a:stretch/>
        </p:blipFill>
        <p:spPr>
          <a:xfrm>
            <a:off x="-1" y="-28"/>
            <a:ext cx="12192000" cy="685595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03D4B5B-E7F7-4618-B824-86A50CE978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5503" y="1625081"/>
            <a:ext cx="4666470" cy="2076333"/>
          </a:xfrm>
        </p:spPr>
        <p:txBody>
          <a:bodyPr anchor="t">
            <a:noAutofit/>
          </a:bodyPr>
          <a:lstStyle/>
          <a:p>
            <a:pPr algn="l">
              <a:lnSpc>
                <a:spcPct val="100000"/>
              </a:lnSpc>
            </a:pPr>
            <a:r>
              <a:rPr lang="pt-BR" sz="3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É em nossa triste condição que o exemplo macedônio resplandece como uma luz na escuridão profunda: que possamos ser generosos apesar de nossas provações. </a:t>
            </a: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BCC55ACC-A2F6-403C-A3A4-D59B3734D45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57312" y="381000"/>
            <a:ext cx="6334689" cy="6477000"/>
          </a:xfrm>
          <a:custGeom>
            <a:avLst/>
            <a:gdLst>
              <a:gd name="connsiteX0" fmla="*/ 3561588 w 6334689"/>
              <a:gd name="connsiteY0" fmla="*/ 0 h 6477000"/>
              <a:gd name="connsiteX1" fmla="*/ 6309883 w 6334689"/>
              <a:gd name="connsiteY1" fmla="*/ 1296087 h 6477000"/>
              <a:gd name="connsiteX2" fmla="*/ 6334689 w 6334689"/>
              <a:gd name="connsiteY2" fmla="*/ 1329261 h 6477000"/>
              <a:gd name="connsiteX3" fmla="*/ 6334689 w 6334689"/>
              <a:gd name="connsiteY3" fmla="*/ 5793916 h 6477000"/>
              <a:gd name="connsiteX4" fmla="*/ 6309883 w 6334689"/>
              <a:gd name="connsiteY4" fmla="*/ 5827089 h 6477000"/>
              <a:gd name="connsiteX5" fmla="*/ 5760467 w 6334689"/>
              <a:gd name="connsiteY5" fmla="*/ 6363539 h 6477000"/>
              <a:gd name="connsiteX6" fmla="*/ 5607796 w 6334689"/>
              <a:gd name="connsiteY6" fmla="*/ 6477000 h 6477000"/>
              <a:gd name="connsiteX7" fmla="*/ 1519571 w 6334689"/>
              <a:gd name="connsiteY7" fmla="*/ 6477000 h 6477000"/>
              <a:gd name="connsiteX8" fmla="*/ 1296088 w 6334689"/>
              <a:gd name="connsiteY8" fmla="*/ 6309883 h 6477000"/>
              <a:gd name="connsiteX9" fmla="*/ 0 w 6334689"/>
              <a:gd name="connsiteY9" fmla="*/ 3561588 h 6477000"/>
              <a:gd name="connsiteX10" fmla="*/ 3561588 w 6334689"/>
              <a:gd name="connsiteY10" fmla="*/ 0 h 647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334689" h="6477000">
                <a:moveTo>
                  <a:pt x="3561588" y="0"/>
                </a:moveTo>
                <a:cubicBezTo>
                  <a:pt x="4668032" y="0"/>
                  <a:pt x="5656635" y="504534"/>
                  <a:pt x="6309883" y="1296087"/>
                </a:cubicBezTo>
                <a:lnTo>
                  <a:pt x="6334689" y="1329261"/>
                </a:lnTo>
                <a:lnTo>
                  <a:pt x="6334689" y="5793916"/>
                </a:lnTo>
                <a:lnTo>
                  <a:pt x="6309883" y="5827089"/>
                </a:lnTo>
                <a:cubicBezTo>
                  <a:pt x="6146571" y="6024977"/>
                  <a:pt x="5962299" y="6204927"/>
                  <a:pt x="5760467" y="6363539"/>
                </a:cubicBezTo>
                <a:lnTo>
                  <a:pt x="5607796" y="6477000"/>
                </a:lnTo>
                <a:lnTo>
                  <a:pt x="1519571" y="6477000"/>
                </a:lnTo>
                <a:lnTo>
                  <a:pt x="1296088" y="6309883"/>
                </a:lnTo>
                <a:cubicBezTo>
                  <a:pt x="504535" y="5656635"/>
                  <a:pt x="0" y="4668032"/>
                  <a:pt x="0" y="3561588"/>
                </a:cubicBezTo>
                <a:cubicBezTo>
                  <a:pt x="0" y="1594577"/>
                  <a:pt x="1594577" y="0"/>
                  <a:pt x="3561588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7992ABEA-722B-4C68-AD74-66520B61864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32" r="7213" b="-1"/>
          <a:stretch/>
        </p:blipFill>
        <p:spPr>
          <a:xfrm>
            <a:off x="6021086" y="544802"/>
            <a:ext cx="6170914" cy="6313225"/>
          </a:xfrm>
          <a:custGeom>
            <a:avLst/>
            <a:gdLst>
              <a:gd name="connsiteX0" fmla="*/ 3397813 w 6170914"/>
              <a:gd name="connsiteY0" fmla="*/ 0 h 6313225"/>
              <a:gd name="connsiteX1" fmla="*/ 6019731 w 6170914"/>
              <a:gd name="connsiteY1" fmla="*/ 1236489 h 6313225"/>
              <a:gd name="connsiteX2" fmla="*/ 6170914 w 6170914"/>
              <a:gd name="connsiteY2" fmla="*/ 1438663 h 6313225"/>
              <a:gd name="connsiteX3" fmla="*/ 6170914 w 6170914"/>
              <a:gd name="connsiteY3" fmla="*/ 5356963 h 6313225"/>
              <a:gd name="connsiteX4" fmla="*/ 6019731 w 6170914"/>
              <a:gd name="connsiteY4" fmla="*/ 5559138 h 6313225"/>
              <a:gd name="connsiteX5" fmla="*/ 5194591 w 6170914"/>
              <a:gd name="connsiteY5" fmla="*/ 6282226 h 6313225"/>
              <a:gd name="connsiteX6" fmla="*/ 5141791 w 6170914"/>
              <a:gd name="connsiteY6" fmla="*/ 6313225 h 6313225"/>
              <a:gd name="connsiteX7" fmla="*/ 1659199 w 6170914"/>
              <a:gd name="connsiteY7" fmla="*/ 6313225 h 6313225"/>
              <a:gd name="connsiteX8" fmla="*/ 1498064 w 6170914"/>
              <a:gd name="connsiteY8" fmla="*/ 6215333 h 6313225"/>
              <a:gd name="connsiteX9" fmla="*/ 0 w 6170914"/>
              <a:gd name="connsiteY9" fmla="*/ 3397813 h 6313225"/>
              <a:gd name="connsiteX10" fmla="*/ 3397813 w 6170914"/>
              <a:gd name="connsiteY10" fmla="*/ 0 h 6313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170914" h="6313225">
                <a:moveTo>
                  <a:pt x="3397813" y="0"/>
                </a:moveTo>
                <a:cubicBezTo>
                  <a:pt x="4453378" y="0"/>
                  <a:pt x="5396522" y="481334"/>
                  <a:pt x="6019731" y="1236489"/>
                </a:cubicBezTo>
                <a:lnTo>
                  <a:pt x="6170914" y="1438663"/>
                </a:lnTo>
                <a:lnTo>
                  <a:pt x="6170914" y="5356963"/>
                </a:lnTo>
                <a:lnTo>
                  <a:pt x="6019731" y="5559138"/>
                </a:lnTo>
                <a:cubicBezTo>
                  <a:pt x="5786028" y="5842321"/>
                  <a:pt x="5507333" y="6086998"/>
                  <a:pt x="5194591" y="6282226"/>
                </a:cubicBezTo>
                <a:lnTo>
                  <a:pt x="5141791" y="6313225"/>
                </a:lnTo>
                <a:lnTo>
                  <a:pt x="1659199" y="6313225"/>
                </a:lnTo>
                <a:lnTo>
                  <a:pt x="1498064" y="6215333"/>
                </a:lnTo>
                <a:cubicBezTo>
                  <a:pt x="594240" y="5604721"/>
                  <a:pt x="0" y="4570663"/>
                  <a:pt x="0" y="3397813"/>
                </a:cubicBezTo>
                <a:cubicBezTo>
                  <a:pt x="0" y="1521253"/>
                  <a:pt x="1521253" y="0"/>
                  <a:pt x="3397813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1246682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Uma imagem contendo água, natureza&#10;&#10;Descrição gerada automaticamente">
            <a:extLst>
              <a:ext uri="{FF2B5EF4-FFF2-40B4-BE49-F238E27FC236}">
                <a16:creationId xmlns:a16="http://schemas.microsoft.com/office/drawing/2014/main" id="{F71450DE-97AE-49FA-BC2B-1572192C64D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444"/>
          <a:stretch/>
        </p:blipFill>
        <p:spPr>
          <a:xfrm>
            <a:off x="-3" y="-28"/>
            <a:ext cx="12192000" cy="685595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03D4B5B-E7F7-4618-B824-86A50CE978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97214" y="1110934"/>
            <a:ext cx="5319433" cy="2076333"/>
          </a:xfrm>
        </p:spPr>
        <p:txBody>
          <a:bodyPr anchor="t">
            <a:noAutofit/>
          </a:bodyPr>
          <a:lstStyle/>
          <a:p>
            <a:pPr algn="l">
              <a:lnSpc>
                <a:spcPct val="100000"/>
              </a:lnSpc>
            </a:pPr>
            <a:r>
              <a:rPr lang="pt-BR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Como os macedônios, podemos permitir que nossas provações nos ensinem uma lição importante: este mundo não é nosso lar e tudo o que passa por nossas mãos é temporal.</a:t>
            </a: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F72D119F-8562-42DA-AE9A-70D44FDCFD1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5389868" cy="6374535"/>
          </a:xfrm>
          <a:custGeom>
            <a:avLst/>
            <a:gdLst>
              <a:gd name="connsiteX0" fmla="*/ 620377 w 5389868"/>
              <a:gd name="connsiteY0" fmla="*/ 6374535 h 6374535"/>
              <a:gd name="connsiteX1" fmla="*/ 3459520 w 5389868"/>
              <a:gd name="connsiteY1" fmla="*/ 6374535 h 6374535"/>
              <a:gd name="connsiteX2" fmla="*/ 3638761 w 5389868"/>
              <a:gd name="connsiteY2" fmla="*/ 6288190 h 6374535"/>
              <a:gd name="connsiteX3" fmla="*/ 5389868 w 5389868"/>
              <a:gd name="connsiteY3" fmla="*/ 3346018 h 6374535"/>
              <a:gd name="connsiteX4" fmla="*/ 2043850 w 5389868"/>
              <a:gd name="connsiteY4" fmla="*/ 0 h 6374535"/>
              <a:gd name="connsiteX5" fmla="*/ 139826 w 5389868"/>
              <a:gd name="connsiteY5" fmla="*/ 594192 h 6374535"/>
              <a:gd name="connsiteX6" fmla="*/ 0 w 5389868"/>
              <a:gd name="connsiteY6" fmla="*/ 700065 h 6374535"/>
              <a:gd name="connsiteX7" fmla="*/ 0 w 5389868"/>
              <a:gd name="connsiteY7" fmla="*/ 5991971 h 6374535"/>
              <a:gd name="connsiteX8" fmla="*/ 139827 w 5389868"/>
              <a:gd name="connsiteY8" fmla="*/ 6097845 h 6374535"/>
              <a:gd name="connsiteX9" fmla="*/ 378347 w 5389868"/>
              <a:gd name="connsiteY9" fmla="*/ 6248727 h 6374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389868" h="6374535">
                <a:moveTo>
                  <a:pt x="620377" y="6374535"/>
                </a:moveTo>
                <a:lnTo>
                  <a:pt x="3459520" y="6374535"/>
                </a:lnTo>
                <a:lnTo>
                  <a:pt x="3638761" y="6288190"/>
                </a:lnTo>
                <a:cubicBezTo>
                  <a:pt x="4681799" y="5721578"/>
                  <a:pt x="5389868" y="4616487"/>
                  <a:pt x="5389868" y="3346018"/>
                </a:cubicBezTo>
                <a:cubicBezTo>
                  <a:pt x="5389868" y="1498063"/>
                  <a:pt x="3891805" y="0"/>
                  <a:pt x="2043850" y="0"/>
                </a:cubicBezTo>
                <a:cubicBezTo>
                  <a:pt x="1336430" y="0"/>
                  <a:pt x="680285" y="219535"/>
                  <a:pt x="139826" y="594192"/>
                </a:cubicBezTo>
                <a:lnTo>
                  <a:pt x="0" y="700065"/>
                </a:lnTo>
                <a:lnTo>
                  <a:pt x="0" y="5991971"/>
                </a:lnTo>
                <a:lnTo>
                  <a:pt x="139827" y="6097845"/>
                </a:lnTo>
                <a:cubicBezTo>
                  <a:pt x="217035" y="6151367"/>
                  <a:pt x="296605" y="6201724"/>
                  <a:pt x="378347" y="6248727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7992ABEA-722B-4C68-AD74-66520B61864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98" r="12278" b="-2"/>
          <a:stretch/>
        </p:blipFill>
        <p:spPr>
          <a:xfrm>
            <a:off x="2" y="2"/>
            <a:ext cx="5234519" cy="6210629"/>
          </a:xfrm>
          <a:custGeom>
            <a:avLst/>
            <a:gdLst>
              <a:gd name="connsiteX0" fmla="*/ 1082595 w 5234519"/>
              <a:gd name="connsiteY0" fmla="*/ 0 h 6210629"/>
              <a:gd name="connsiteX1" fmla="*/ 3027450 w 5234519"/>
              <a:gd name="connsiteY1" fmla="*/ 0 h 6210629"/>
              <a:gd name="connsiteX2" fmla="*/ 3291029 w 5234519"/>
              <a:gd name="connsiteY2" fmla="*/ 96471 h 6210629"/>
              <a:gd name="connsiteX3" fmla="*/ 5234519 w 5234519"/>
              <a:gd name="connsiteY3" fmla="*/ 3028517 h 6210629"/>
              <a:gd name="connsiteX4" fmla="*/ 2052407 w 5234519"/>
              <a:gd name="connsiteY4" fmla="*/ 6210629 h 6210629"/>
              <a:gd name="connsiteX5" fmla="*/ 28288 w 5234519"/>
              <a:gd name="connsiteY5" fmla="*/ 5483989 h 6210629"/>
              <a:gd name="connsiteX6" fmla="*/ 0 w 5234519"/>
              <a:gd name="connsiteY6" fmla="*/ 5458279 h 6210629"/>
              <a:gd name="connsiteX7" fmla="*/ 0 w 5234519"/>
              <a:gd name="connsiteY7" fmla="*/ 598754 h 6210629"/>
              <a:gd name="connsiteX8" fmla="*/ 28288 w 5234519"/>
              <a:gd name="connsiteY8" fmla="*/ 573044 h 6210629"/>
              <a:gd name="connsiteX9" fmla="*/ 958290 w 5234519"/>
              <a:gd name="connsiteY9" fmla="*/ 39494 h 6210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234519" h="6210629">
                <a:moveTo>
                  <a:pt x="1082595" y="0"/>
                </a:moveTo>
                <a:lnTo>
                  <a:pt x="3027450" y="0"/>
                </a:lnTo>
                <a:lnTo>
                  <a:pt x="3291029" y="96471"/>
                </a:lnTo>
                <a:cubicBezTo>
                  <a:pt x="4433137" y="579542"/>
                  <a:pt x="5234519" y="1710443"/>
                  <a:pt x="5234519" y="3028517"/>
                </a:cubicBezTo>
                <a:cubicBezTo>
                  <a:pt x="5234519" y="4785949"/>
                  <a:pt x="3809839" y="6210629"/>
                  <a:pt x="2052407" y="6210629"/>
                </a:cubicBezTo>
                <a:cubicBezTo>
                  <a:pt x="1283531" y="6210629"/>
                  <a:pt x="578345" y="5937936"/>
                  <a:pt x="28288" y="5483989"/>
                </a:cubicBezTo>
                <a:lnTo>
                  <a:pt x="0" y="5458279"/>
                </a:lnTo>
                <a:lnTo>
                  <a:pt x="0" y="598754"/>
                </a:lnTo>
                <a:lnTo>
                  <a:pt x="28288" y="573044"/>
                </a:lnTo>
                <a:cubicBezTo>
                  <a:pt x="303317" y="346070"/>
                  <a:pt x="617127" y="164410"/>
                  <a:pt x="958290" y="3949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3716473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3D4B5B-E7F7-4618-B824-86A50CE978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99860" y="1812164"/>
            <a:ext cx="5286345" cy="2889114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anchor="b"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pt-B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Paulo ressalta o fato de que os macedônios não eram apenas pobres, eram extremamente pobres</a:t>
            </a:r>
            <a:endParaRPr lang="pt-B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7992ABEA-722B-4C68-AD74-66520B61864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59" r="10941"/>
          <a:stretch/>
        </p:blipFill>
        <p:spPr>
          <a:xfrm>
            <a:off x="20" y="10"/>
            <a:ext cx="6024134" cy="685799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4F38B798-B11B-451B-80D2-DC1154820EA1}"/>
              </a:ext>
            </a:extLst>
          </p:cNvPr>
          <p:cNvSpPr txBox="1"/>
          <p:nvPr/>
        </p:nvSpPr>
        <p:spPr>
          <a:xfrm>
            <a:off x="6997148" y="522911"/>
            <a:ext cx="38917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Extrema  pobreza</a:t>
            </a:r>
          </a:p>
        </p:txBody>
      </p:sp>
    </p:spTree>
    <p:extLst>
      <p:ext uri="{BB962C8B-B14F-4D97-AF65-F5344CB8AC3E}">
        <p14:creationId xmlns:p14="http://schemas.microsoft.com/office/powerpoint/2010/main" val="391068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3D4B5B-E7F7-4618-B824-86A50CE978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73356" y="3031365"/>
            <a:ext cx="5286345" cy="2889114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anchor="b">
            <a:normAutofit fontScale="90000"/>
          </a:bodyPr>
          <a:lstStyle/>
          <a:p>
            <a:pPr algn="l">
              <a:lnSpc>
                <a:spcPct val="100000"/>
              </a:lnSpc>
            </a:pPr>
            <a:r>
              <a:rPr lang="pt-B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Havia alguns macedônios, como </a:t>
            </a:r>
            <a:r>
              <a:rPr lang="pt-BR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Lidia</a:t>
            </a:r>
            <a:r>
              <a:rPr lang="pt-B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, que estavam bem de vida. </a:t>
            </a:r>
            <a:br>
              <a:rPr lang="pt-B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t-B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Em todo lugar há alguns que estão bem, mas apenas alguns. </a:t>
            </a:r>
            <a:br>
              <a:rPr lang="pt-B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t-B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Para aqueles que estavam bem, Paulo apresenta o desafio: 1 Timóteo 6:17-19.</a:t>
            </a:r>
            <a:endParaRPr lang="pt-B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7992ABEA-722B-4C68-AD74-66520B61864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59" r="10941"/>
          <a:stretch/>
        </p:blipFill>
        <p:spPr>
          <a:xfrm>
            <a:off x="20" y="10"/>
            <a:ext cx="6024134" cy="685799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3934008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10">
            <a:extLst>
              <a:ext uri="{FF2B5EF4-FFF2-40B4-BE49-F238E27FC236}">
                <a16:creationId xmlns:a16="http://schemas.microsoft.com/office/drawing/2014/main" id="{142D97B7-4588-42F8-BF41-3A1ADEE1A67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82"/>
          <a:stretch/>
        </p:blipFill>
        <p:spPr>
          <a:xfrm>
            <a:off x="556592" y="0"/>
            <a:ext cx="4735800" cy="6857990"/>
          </a:xfrm>
          <a:prstGeom prst="rect">
            <a:avLst/>
          </a:prstGeom>
        </p:spPr>
      </p:pic>
      <p:pic>
        <p:nvPicPr>
          <p:cNvPr id="17" name="Imagem 16" descr="Uma imagem contendo pessoa, interior, texto, pessoas&#10;&#10;Descrição gerada automaticamente">
            <a:extLst>
              <a:ext uri="{FF2B5EF4-FFF2-40B4-BE49-F238E27FC236}">
                <a16:creationId xmlns:a16="http://schemas.microsoft.com/office/drawing/2014/main" id="{BB955090-3838-4785-93BA-228FB8021E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3374" y="0"/>
            <a:ext cx="522452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50755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Resultado de imagem para biblia">
            <a:extLst>
              <a:ext uri="{FF2B5EF4-FFF2-40B4-BE49-F238E27FC236}">
                <a16:creationId xmlns:a16="http://schemas.microsoft.com/office/drawing/2014/main" id="{641C0C1D-C722-4611-B360-774830CF14A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085" b="1"/>
          <a:stretch/>
        </p:blipFill>
        <p:spPr bwMode="auto">
          <a:xfrm>
            <a:off x="-3" y="-28"/>
            <a:ext cx="12192000" cy="6855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03D4B5B-E7F7-4618-B824-86A50CE978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23" y="380219"/>
            <a:ext cx="5750733" cy="2076333"/>
          </a:xfrm>
        </p:spPr>
        <p:txBody>
          <a:bodyPr anchor="t">
            <a:noAutofit/>
          </a:bodyPr>
          <a:lstStyle/>
          <a:p>
            <a:pPr algn="l">
              <a:lnSpc>
                <a:spcPct val="100000"/>
              </a:lnSpc>
            </a:pPr>
            <a:r>
              <a:rPr lang="pt-BR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“Ordene aos que são ricos no presente mundo que não sejam arrogantes, nem ponham sua esperança na incerteza da riqueza, mas em Deus, que de tudo nos provê ricamente, para a nossa satisfação. Ordene-lhes que pratiquem o bem, sejam ricos em boas obras, generosos e prontos para repartir. </a:t>
            </a:r>
          </a:p>
        </p:txBody>
      </p:sp>
      <p:sp>
        <p:nvSpPr>
          <p:cNvPr id="135" name="Freeform: Shape 134">
            <a:extLst>
              <a:ext uri="{FF2B5EF4-FFF2-40B4-BE49-F238E27FC236}">
                <a16:creationId xmlns:a16="http://schemas.microsoft.com/office/drawing/2014/main" id="{F72D119F-8562-42DA-AE9A-70D44FDCFD1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5389868" cy="6374535"/>
          </a:xfrm>
          <a:custGeom>
            <a:avLst/>
            <a:gdLst>
              <a:gd name="connsiteX0" fmla="*/ 620377 w 5389868"/>
              <a:gd name="connsiteY0" fmla="*/ 6374535 h 6374535"/>
              <a:gd name="connsiteX1" fmla="*/ 3459520 w 5389868"/>
              <a:gd name="connsiteY1" fmla="*/ 6374535 h 6374535"/>
              <a:gd name="connsiteX2" fmla="*/ 3638761 w 5389868"/>
              <a:gd name="connsiteY2" fmla="*/ 6288190 h 6374535"/>
              <a:gd name="connsiteX3" fmla="*/ 5389868 w 5389868"/>
              <a:gd name="connsiteY3" fmla="*/ 3346018 h 6374535"/>
              <a:gd name="connsiteX4" fmla="*/ 2043850 w 5389868"/>
              <a:gd name="connsiteY4" fmla="*/ 0 h 6374535"/>
              <a:gd name="connsiteX5" fmla="*/ 139826 w 5389868"/>
              <a:gd name="connsiteY5" fmla="*/ 594192 h 6374535"/>
              <a:gd name="connsiteX6" fmla="*/ 0 w 5389868"/>
              <a:gd name="connsiteY6" fmla="*/ 700065 h 6374535"/>
              <a:gd name="connsiteX7" fmla="*/ 0 w 5389868"/>
              <a:gd name="connsiteY7" fmla="*/ 5991971 h 6374535"/>
              <a:gd name="connsiteX8" fmla="*/ 139827 w 5389868"/>
              <a:gd name="connsiteY8" fmla="*/ 6097845 h 6374535"/>
              <a:gd name="connsiteX9" fmla="*/ 378347 w 5389868"/>
              <a:gd name="connsiteY9" fmla="*/ 6248727 h 6374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389868" h="6374535">
                <a:moveTo>
                  <a:pt x="620377" y="6374535"/>
                </a:moveTo>
                <a:lnTo>
                  <a:pt x="3459520" y="6374535"/>
                </a:lnTo>
                <a:lnTo>
                  <a:pt x="3638761" y="6288190"/>
                </a:lnTo>
                <a:cubicBezTo>
                  <a:pt x="4681799" y="5721578"/>
                  <a:pt x="5389868" y="4616487"/>
                  <a:pt x="5389868" y="3346018"/>
                </a:cubicBezTo>
                <a:cubicBezTo>
                  <a:pt x="5389868" y="1498063"/>
                  <a:pt x="3891805" y="0"/>
                  <a:pt x="2043850" y="0"/>
                </a:cubicBezTo>
                <a:cubicBezTo>
                  <a:pt x="1336430" y="0"/>
                  <a:pt x="680285" y="219535"/>
                  <a:pt x="139826" y="594192"/>
                </a:cubicBezTo>
                <a:lnTo>
                  <a:pt x="0" y="700065"/>
                </a:lnTo>
                <a:lnTo>
                  <a:pt x="0" y="5991971"/>
                </a:lnTo>
                <a:lnTo>
                  <a:pt x="139827" y="6097845"/>
                </a:lnTo>
                <a:cubicBezTo>
                  <a:pt x="217035" y="6151367"/>
                  <a:pt x="296605" y="6201724"/>
                  <a:pt x="378347" y="6248727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Imagem 3" descr="Uma imagem contendo água, natureza&#10;&#10;Descrição gerada automaticamente">
            <a:extLst>
              <a:ext uri="{FF2B5EF4-FFF2-40B4-BE49-F238E27FC236}">
                <a16:creationId xmlns:a16="http://schemas.microsoft.com/office/drawing/2014/main" id="{BDBB3FFD-1D89-4A41-98BC-469F5DB4361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2" r="43698" b="-1"/>
          <a:stretch/>
        </p:blipFill>
        <p:spPr>
          <a:xfrm>
            <a:off x="2" y="2"/>
            <a:ext cx="5234519" cy="6210629"/>
          </a:xfrm>
          <a:custGeom>
            <a:avLst/>
            <a:gdLst>
              <a:gd name="connsiteX0" fmla="*/ 1082595 w 5234519"/>
              <a:gd name="connsiteY0" fmla="*/ 0 h 6210629"/>
              <a:gd name="connsiteX1" fmla="*/ 3027450 w 5234519"/>
              <a:gd name="connsiteY1" fmla="*/ 0 h 6210629"/>
              <a:gd name="connsiteX2" fmla="*/ 3291029 w 5234519"/>
              <a:gd name="connsiteY2" fmla="*/ 96471 h 6210629"/>
              <a:gd name="connsiteX3" fmla="*/ 5234519 w 5234519"/>
              <a:gd name="connsiteY3" fmla="*/ 3028517 h 6210629"/>
              <a:gd name="connsiteX4" fmla="*/ 2052407 w 5234519"/>
              <a:gd name="connsiteY4" fmla="*/ 6210629 h 6210629"/>
              <a:gd name="connsiteX5" fmla="*/ 28288 w 5234519"/>
              <a:gd name="connsiteY5" fmla="*/ 5483989 h 6210629"/>
              <a:gd name="connsiteX6" fmla="*/ 0 w 5234519"/>
              <a:gd name="connsiteY6" fmla="*/ 5458279 h 6210629"/>
              <a:gd name="connsiteX7" fmla="*/ 0 w 5234519"/>
              <a:gd name="connsiteY7" fmla="*/ 598754 h 6210629"/>
              <a:gd name="connsiteX8" fmla="*/ 28288 w 5234519"/>
              <a:gd name="connsiteY8" fmla="*/ 573044 h 6210629"/>
              <a:gd name="connsiteX9" fmla="*/ 958290 w 5234519"/>
              <a:gd name="connsiteY9" fmla="*/ 39494 h 6210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234519" h="6210629">
                <a:moveTo>
                  <a:pt x="1082595" y="0"/>
                </a:moveTo>
                <a:lnTo>
                  <a:pt x="3027450" y="0"/>
                </a:lnTo>
                <a:lnTo>
                  <a:pt x="3291029" y="96471"/>
                </a:lnTo>
                <a:cubicBezTo>
                  <a:pt x="4433137" y="579542"/>
                  <a:pt x="5234519" y="1710443"/>
                  <a:pt x="5234519" y="3028517"/>
                </a:cubicBezTo>
                <a:cubicBezTo>
                  <a:pt x="5234519" y="4785949"/>
                  <a:pt x="3809839" y="6210629"/>
                  <a:pt x="2052407" y="6210629"/>
                </a:cubicBezTo>
                <a:cubicBezTo>
                  <a:pt x="1283531" y="6210629"/>
                  <a:pt x="578345" y="5937936"/>
                  <a:pt x="28288" y="5483989"/>
                </a:cubicBezTo>
                <a:lnTo>
                  <a:pt x="0" y="5458279"/>
                </a:lnTo>
                <a:lnTo>
                  <a:pt x="0" y="598754"/>
                </a:lnTo>
                <a:lnTo>
                  <a:pt x="28288" y="573044"/>
                </a:lnTo>
                <a:cubicBezTo>
                  <a:pt x="303317" y="346070"/>
                  <a:pt x="617127" y="164410"/>
                  <a:pt x="958290" y="3949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0324174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3D4B5B-E7F7-4618-B824-86A50CE978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53379" y="2488096"/>
            <a:ext cx="5573578" cy="2889114"/>
          </a:xfrm>
        </p:spPr>
        <p:txBody>
          <a:bodyPr anchor="b">
            <a:noAutofit/>
          </a:bodyPr>
          <a:lstStyle/>
          <a:p>
            <a:pPr algn="l">
              <a:lnSpc>
                <a:spcPct val="100000"/>
              </a:lnSpc>
            </a:pPr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Dessa forma, eles acumularão um tesouro para si mesmos, um firme fundamento para a era que há de vir, e assim alcançarão a verdadeira vida”</a:t>
            </a:r>
            <a:b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1 Timóteo 6:17-19.</a:t>
            </a:r>
            <a:endParaRPr lang="pt-B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71" name="Freeform: Shape 70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122" name="Picture 2" descr="Resultado de imagem para biblia">
            <a:extLst>
              <a:ext uri="{FF2B5EF4-FFF2-40B4-BE49-F238E27FC236}">
                <a16:creationId xmlns:a16="http://schemas.microsoft.com/office/drawing/2014/main" id="{641C0C1D-C722-4611-B360-774830CF14A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19" r="34160"/>
          <a:stretch/>
        </p:blipFill>
        <p:spPr bwMode="auto">
          <a:xfrm>
            <a:off x="20" y="10"/>
            <a:ext cx="6024134" cy="685799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93838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Uma imagem contendo água, natureza&#10;&#10;Descrição gerada automaticamente">
            <a:extLst>
              <a:ext uri="{FF2B5EF4-FFF2-40B4-BE49-F238E27FC236}">
                <a16:creationId xmlns:a16="http://schemas.microsoft.com/office/drawing/2014/main" id="{709F9F52-BDBE-44DD-9DE5-FF3979D9934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444"/>
          <a:stretch/>
        </p:blipFill>
        <p:spPr>
          <a:xfrm>
            <a:off x="-3" y="-28"/>
            <a:ext cx="12192000" cy="685595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03D4B5B-E7F7-4618-B824-86A50CE978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7646" y="1837958"/>
            <a:ext cx="5319433" cy="2076333"/>
          </a:xfrm>
        </p:spPr>
        <p:txBody>
          <a:bodyPr anchor="t">
            <a:noAutofit/>
          </a:bodyPr>
          <a:lstStyle/>
          <a:p>
            <a:pPr algn="l">
              <a:lnSpc>
                <a:spcPct val="100000"/>
              </a:lnSpc>
            </a:pPr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Se quisermos seguir os macedônios na graça de dar, precisamos aprender seu segredo e torná-lo nosso também. </a:t>
            </a:r>
          </a:p>
        </p:txBody>
      </p:sp>
      <p:sp>
        <p:nvSpPr>
          <p:cNvPr id="76" name="Freeform: Shape 75">
            <a:extLst>
              <a:ext uri="{FF2B5EF4-FFF2-40B4-BE49-F238E27FC236}">
                <a16:creationId xmlns:a16="http://schemas.microsoft.com/office/drawing/2014/main" id="{F72D119F-8562-42DA-AE9A-70D44FDCFD1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5389868" cy="6374535"/>
          </a:xfrm>
          <a:custGeom>
            <a:avLst/>
            <a:gdLst>
              <a:gd name="connsiteX0" fmla="*/ 620377 w 5389868"/>
              <a:gd name="connsiteY0" fmla="*/ 6374535 h 6374535"/>
              <a:gd name="connsiteX1" fmla="*/ 3459520 w 5389868"/>
              <a:gd name="connsiteY1" fmla="*/ 6374535 h 6374535"/>
              <a:gd name="connsiteX2" fmla="*/ 3638761 w 5389868"/>
              <a:gd name="connsiteY2" fmla="*/ 6288190 h 6374535"/>
              <a:gd name="connsiteX3" fmla="*/ 5389868 w 5389868"/>
              <a:gd name="connsiteY3" fmla="*/ 3346018 h 6374535"/>
              <a:gd name="connsiteX4" fmla="*/ 2043850 w 5389868"/>
              <a:gd name="connsiteY4" fmla="*/ 0 h 6374535"/>
              <a:gd name="connsiteX5" fmla="*/ 139826 w 5389868"/>
              <a:gd name="connsiteY5" fmla="*/ 594192 h 6374535"/>
              <a:gd name="connsiteX6" fmla="*/ 0 w 5389868"/>
              <a:gd name="connsiteY6" fmla="*/ 700065 h 6374535"/>
              <a:gd name="connsiteX7" fmla="*/ 0 w 5389868"/>
              <a:gd name="connsiteY7" fmla="*/ 5991971 h 6374535"/>
              <a:gd name="connsiteX8" fmla="*/ 139827 w 5389868"/>
              <a:gd name="connsiteY8" fmla="*/ 6097845 h 6374535"/>
              <a:gd name="connsiteX9" fmla="*/ 378347 w 5389868"/>
              <a:gd name="connsiteY9" fmla="*/ 6248727 h 6374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389868" h="6374535">
                <a:moveTo>
                  <a:pt x="620377" y="6374535"/>
                </a:moveTo>
                <a:lnTo>
                  <a:pt x="3459520" y="6374535"/>
                </a:lnTo>
                <a:lnTo>
                  <a:pt x="3638761" y="6288190"/>
                </a:lnTo>
                <a:cubicBezTo>
                  <a:pt x="4681799" y="5721578"/>
                  <a:pt x="5389868" y="4616487"/>
                  <a:pt x="5389868" y="3346018"/>
                </a:cubicBezTo>
                <a:cubicBezTo>
                  <a:pt x="5389868" y="1498063"/>
                  <a:pt x="3891805" y="0"/>
                  <a:pt x="2043850" y="0"/>
                </a:cubicBezTo>
                <a:cubicBezTo>
                  <a:pt x="1336430" y="0"/>
                  <a:pt x="680285" y="219535"/>
                  <a:pt x="139826" y="594192"/>
                </a:cubicBezTo>
                <a:lnTo>
                  <a:pt x="0" y="700065"/>
                </a:lnTo>
                <a:lnTo>
                  <a:pt x="0" y="5991971"/>
                </a:lnTo>
                <a:lnTo>
                  <a:pt x="139827" y="6097845"/>
                </a:lnTo>
                <a:cubicBezTo>
                  <a:pt x="217035" y="6151367"/>
                  <a:pt x="296605" y="6201724"/>
                  <a:pt x="378347" y="6248727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FD0D3949-6635-49FE-BDFF-608D2C1F5FD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98" r="12278" b="-2"/>
          <a:stretch/>
        </p:blipFill>
        <p:spPr>
          <a:xfrm>
            <a:off x="2" y="2"/>
            <a:ext cx="5234519" cy="6210629"/>
          </a:xfrm>
          <a:custGeom>
            <a:avLst/>
            <a:gdLst>
              <a:gd name="connsiteX0" fmla="*/ 1082595 w 5234519"/>
              <a:gd name="connsiteY0" fmla="*/ 0 h 6210629"/>
              <a:gd name="connsiteX1" fmla="*/ 3027450 w 5234519"/>
              <a:gd name="connsiteY1" fmla="*/ 0 h 6210629"/>
              <a:gd name="connsiteX2" fmla="*/ 3291029 w 5234519"/>
              <a:gd name="connsiteY2" fmla="*/ 96471 h 6210629"/>
              <a:gd name="connsiteX3" fmla="*/ 5234519 w 5234519"/>
              <a:gd name="connsiteY3" fmla="*/ 3028517 h 6210629"/>
              <a:gd name="connsiteX4" fmla="*/ 2052407 w 5234519"/>
              <a:gd name="connsiteY4" fmla="*/ 6210629 h 6210629"/>
              <a:gd name="connsiteX5" fmla="*/ 28288 w 5234519"/>
              <a:gd name="connsiteY5" fmla="*/ 5483989 h 6210629"/>
              <a:gd name="connsiteX6" fmla="*/ 0 w 5234519"/>
              <a:gd name="connsiteY6" fmla="*/ 5458279 h 6210629"/>
              <a:gd name="connsiteX7" fmla="*/ 0 w 5234519"/>
              <a:gd name="connsiteY7" fmla="*/ 598754 h 6210629"/>
              <a:gd name="connsiteX8" fmla="*/ 28288 w 5234519"/>
              <a:gd name="connsiteY8" fmla="*/ 573044 h 6210629"/>
              <a:gd name="connsiteX9" fmla="*/ 958290 w 5234519"/>
              <a:gd name="connsiteY9" fmla="*/ 39494 h 6210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234519" h="6210629">
                <a:moveTo>
                  <a:pt x="1082595" y="0"/>
                </a:moveTo>
                <a:lnTo>
                  <a:pt x="3027450" y="0"/>
                </a:lnTo>
                <a:lnTo>
                  <a:pt x="3291029" y="96471"/>
                </a:lnTo>
                <a:cubicBezTo>
                  <a:pt x="4433137" y="579542"/>
                  <a:pt x="5234519" y="1710443"/>
                  <a:pt x="5234519" y="3028517"/>
                </a:cubicBezTo>
                <a:cubicBezTo>
                  <a:pt x="5234519" y="4785949"/>
                  <a:pt x="3809839" y="6210629"/>
                  <a:pt x="2052407" y="6210629"/>
                </a:cubicBezTo>
                <a:cubicBezTo>
                  <a:pt x="1283531" y="6210629"/>
                  <a:pt x="578345" y="5937936"/>
                  <a:pt x="28288" y="5483989"/>
                </a:cubicBezTo>
                <a:lnTo>
                  <a:pt x="0" y="5458279"/>
                </a:lnTo>
                <a:lnTo>
                  <a:pt x="0" y="598754"/>
                </a:lnTo>
                <a:lnTo>
                  <a:pt x="28288" y="573044"/>
                </a:lnTo>
                <a:cubicBezTo>
                  <a:pt x="303317" y="346070"/>
                  <a:pt x="617127" y="164410"/>
                  <a:pt x="958290" y="3949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5196479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Uma imagem contendo água, natureza&#10;&#10;Descrição gerada automaticamente">
            <a:extLst>
              <a:ext uri="{FF2B5EF4-FFF2-40B4-BE49-F238E27FC236}">
                <a16:creationId xmlns:a16="http://schemas.microsoft.com/office/drawing/2014/main" id="{709F9F52-BDBE-44DD-9DE5-FF3979D9934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444"/>
          <a:stretch/>
        </p:blipFill>
        <p:spPr>
          <a:xfrm>
            <a:off x="-3" y="-28"/>
            <a:ext cx="12192000" cy="685595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03D4B5B-E7F7-4618-B824-86A50CE978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08619" y="862337"/>
            <a:ext cx="5319433" cy="2076333"/>
          </a:xfrm>
        </p:spPr>
        <p:txBody>
          <a:bodyPr anchor="t">
            <a:noAutofit/>
          </a:bodyPr>
          <a:lstStyle/>
          <a:p>
            <a:pPr algn="l">
              <a:lnSpc>
                <a:spcPct val="100000"/>
              </a:lnSpc>
            </a:pPr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Só assim seremos capazes de dar além de nossa capacidade e além da expectativa.</a:t>
            </a:r>
            <a:b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Vejo um segredo quádruplo por trás de suas doações.</a:t>
            </a:r>
          </a:p>
        </p:txBody>
      </p:sp>
      <p:sp>
        <p:nvSpPr>
          <p:cNvPr id="76" name="Freeform: Shape 75">
            <a:extLst>
              <a:ext uri="{FF2B5EF4-FFF2-40B4-BE49-F238E27FC236}">
                <a16:creationId xmlns:a16="http://schemas.microsoft.com/office/drawing/2014/main" id="{F72D119F-8562-42DA-AE9A-70D44FDCFD1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5389868" cy="6374535"/>
          </a:xfrm>
          <a:custGeom>
            <a:avLst/>
            <a:gdLst>
              <a:gd name="connsiteX0" fmla="*/ 620377 w 5389868"/>
              <a:gd name="connsiteY0" fmla="*/ 6374535 h 6374535"/>
              <a:gd name="connsiteX1" fmla="*/ 3459520 w 5389868"/>
              <a:gd name="connsiteY1" fmla="*/ 6374535 h 6374535"/>
              <a:gd name="connsiteX2" fmla="*/ 3638761 w 5389868"/>
              <a:gd name="connsiteY2" fmla="*/ 6288190 h 6374535"/>
              <a:gd name="connsiteX3" fmla="*/ 5389868 w 5389868"/>
              <a:gd name="connsiteY3" fmla="*/ 3346018 h 6374535"/>
              <a:gd name="connsiteX4" fmla="*/ 2043850 w 5389868"/>
              <a:gd name="connsiteY4" fmla="*/ 0 h 6374535"/>
              <a:gd name="connsiteX5" fmla="*/ 139826 w 5389868"/>
              <a:gd name="connsiteY5" fmla="*/ 594192 h 6374535"/>
              <a:gd name="connsiteX6" fmla="*/ 0 w 5389868"/>
              <a:gd name="connsiteY6" fmla="*/ 700065 h 6374535"/>
              <a:gd name="connsiteX7" fmla="*/ 0 w 5389868"/>
              <a:gd name="connsiteY7" fmla="*/ 5991971 h 6374535"/>
              <a:gd name="connsiteX8" fmla="*/ 139827 w 5389868"/>
              <a:gd name="connsiteY8" fmla="*/ 6097845 h 6374535"/>
              <a:gd name="connsiteX9" fmla="*/ 378347 w 5389868"/>
              <a:gd name="connsiteY9" fmla="*/ 6248727 h 6374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389868" h="6374535">
                <a:moveTo>
                  <a:pt x="620377" y="6374535"/>
                </a:moveTo>
                <a:lnTo>
                  <a:pt x="3459520" y="6374535"/>
                </a:lnTo>
                <a:lnTo>
                  <a:pt x="3638761" y="6288190"/>
                </a:lnTo>
                <a:cubicBezTo>
                  <a:pt x="4681799" y="5721578"/>
                  <a:pt x="5389868" y="4616487"/>
                  <a:pt x="5389868" y="3346018"/>
                </a:cubicBezTo>
                <a:cubicBezTo>
                  <a:pt x="5389868" y="1498063"/>
                  <a:pt x="3891805" y="0"/>
                  <a:pt x="2043850" y="0"/>
                </a:cubicBezTo>
                <a:cubicBezTo>
                  <a:pt x="1336430" y="0"/>
                  <a:pt x="680285" y="219535"/>
                  <a:pt x="139826" y="594192"/>
                </a:cubicBezTo>
                <a:lnTo>
                  <a:pt x="0" y="700065"/>
                </a:lnTo>
                <a:lnTo>
                  <a:pt x="0" y="5991971"/>
                </a:lnTo>
                <a:lnTo>
                  <a:pt x="139827" y="6097845"/>
                </a:lnTo>
                <a:cubicBezTo>
                  <a:pt x="217035" y="6151367"/>
                  <a:pt x="296605" y="6201724"/>
                  <a:pt x="378347" y="6248727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FD0D3949-6635-49FE-BDFF-608D2C1F5FD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98" r="12278" b="-2"/>
          <a:stretch/>
        </p:blipFill>
        <p:spPr>
          <a:xfrm>
            <a:off x="2" y="2"/>
            <a:ext cx="5234519" cy="6210629"/>
          </a:xfrm>
          <a:custGeom>
            <a:avLst/>
            <a:gdLst>
              <a:gd name="connsiteX0" fmla="*/ 1082595 w 5234519"/>
              <a:gd name="connsiteY0" fmla="*/ 0 h 6210629"/>
              <a:gd name="connsiteX1" fmla="*/ 3027450 w 5234519"/>
              <a:gd name="connsiteY1" fmla="*/ 0 h 6210629"/>
              <a:gd name="connsiteX2" fmla="*/ 3291029 w 5234519"/>
              <a:gd name="connsiteY2" fmla="*/ 96471 h 6210629"/>
              <a:gd name="connsiteX3" fmla="*/ 5234519 w 5234519"/>
              <a:gd name="connsiteY3" fmla="*/ 3028517 h 6210629"/>
              <a:gd name="connsiteX4" fmla="*/ 2052407 w 5234519"/>
              <a:gd name="connsiteY4" fmla="*/ 6210629 h 6210629"/>
              <a:gd name="connsiteX5" fmla="*/ 28288 w 5234519"/>
              <a:gd name="connsiteY5" fmla="*/ 5483989 h 6210629"/>
              <a:gd name="connsiteX6" fmla="*/ 0 w 5234519"/>
              <a:gd name="connsiteY6" fmla="*/ 5458279 h 6210629"/>
              <a:gd name="connsiteX7" fmla="*/ 0 w 5234519"/>
              <a:gd name="connsiteY7" fmla="*/ 598754 h 6210629"/>
              <a:gd name="connsiteX8" fmla="*/ 28288 w 5234519"/>
              <a:gd name="connsiteY8" fmla="*/ 573044 h 6210629"/>
              <a:gd name="connsiteX9" fmla="*/ 958290 w 5234519"/>
              <a:gd name="connsiteY9" fmla="*/ 39494 h 6210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234519" h="6210629">
                <a:moveTo>
                  <a:pt x="1082595" y="0"/>
                </a:moveTo>
                <a:lnTo>
                  <a:pt x="3027450" y="0"/>
                </a:lnTo>
                <a:lnTo>
                  <a:pt x="3291029" y="96471"/>
                </a:lnTo>
                <a:cubicBezTo>
                  <a:pt x="4433137" y="579542"/>
                  <a:pt x="5234519" y="1710443"/>
                  <a:pt x="5234519" y="3028517"/>
                </a:cubicBezTo>
                <a:cubicBezTo>
                  <a:pt x="5234519" y="4785949"/>
                  <a:pt x="3809839" y="6210629"/>
                  <a:pt x="2052407" y="6210629"/>
                </a:cubicBezTo>
                <a:cubicBezTo>
                  <a:pt x="1283531" y="6210629"/>
                  <a:pt x="578345" y="5937936"/>
                  <a:pt x="28288" y="5483989"/>
                </a:cubicBezTo>
                <a:lnTo>
                  <a:pt x="0" y="5458279"/>
                </a:lnTo>
                <a:lnTo>
                  <a:pt x="0" y="598754"/>
                </a:lnTo>
                <a:lnTo>
                  <a:pt x="28288" y="573044"/>
                </a:lnTo>
                <a:cubicBezTo>
                  <a:pt x="303317" y="346070"/>
                  <a:pt x="617127" y="164410"/>
                  <a:pt x="958290" y="3949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718918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Uma imagem contendo água, natureza&#10;&#10;Descrição gerada automaticamente">
            <a:extLst>
              <a:ext uri="{FF2B5EF4-FFF2-40B4-BE49-F238E27FC236}">
                <a16:creationId xmlns:a16="http://schemas.microsoft.com/office/drawing/2014/main" id="{CC6B8CDC-AC49-4B44-B9F5-4CFD99B5E82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444"/>
          <a:stretch/>
        </p:blipFill>
        <p:spPr>
          <a:xfrm>
            <a:off x="-1" y="-28"/>
            <a:ext cx="12192000" cy="685595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03D4B5B-E7F7-4618-B824-86A50CE978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4055" y="1719470"/>
            <a:ext cx="4963837" cy="2076333"/>
          </a:xfrm>
        </p:spPr>
        <p:txBody>
          <a:bodyPr anchor="t">
            <a:noAutofit/>
          </a:bodyPr>
          <a:lstStyle/>
          <a:p>
            <a:pPr algn="l">
              <a:lnSpc>
                <a:spcPct val="100000"/>
              </a:lnSpc>
            </a:pPr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1. Eles receberam a graça de Deus. </a:t>
            </a:r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Por natureza, somos egocêntricos e podemos ser motivados por segundas intenções</a:t>
            </a:r>
          </a:p>
        </p:txBody>
      </p:sp>
      <p:sp>
        <p:nvSpPr>
          <p:cNvPr id="88" name="Freeform: Shape 87">
            <a:extLst>
              <a:ext uri="{FF2B5EF4-FFF2-40B4-BE49-F238E27FC236}">
                <a16:creationId xmlns:a16="http://schemas.microsoft.com/office/drawing/2014/main" id="{BCC55ACC-A2F6-403C-A3A4-D59B3734D45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57312" y="381000"/>
            <a:ext cx="6334689" cy="6477000"/>
          </a:xfrm>
          <a:custGeom>
            <a:avLst/>
            <a:gdLst>
              <a:gd name="connsiteX0" fmla="*/ 3561588 w 6334689"/>
              <a:gd name="connsiteY0" fmla="*/ 0 h 6477000"/>
              <a:gd name="connsiteX1" fmla="*/ 6309883 w 6334689"/>
              <a:gd name="connsiteY1" fmla="*/ 1296087 h 6477000"/>
              <a:gd name="connsiteX2" fmla="*/ 6334689 w 6334689"/>
              <a:gd name="connsiteY2" fmla="*/ 1329261 h 6477000"/>
              <a:gd name="connsiteX3" fmla="*/ 6334689 w 6334689"/>
              <a:gd name="connsiteY3" fmla="*/ 5793916 h 6477000"/>
              <a:gd name="connsiteX4" fmla="*/ 6309883 w 6334689"/>
              <a:gd name="connsiteY4" fmla="*/ 5827089 h 6477000"/>
              <a:gd name="connsiteX5" fmla="*/ 5760467 w 6334689"/>
              <a:gd name="connsiteY5" fmla="*/ 6363539 h 6477000"/>
              <a:gd name="connsiteX6" fmla="*/ 5607796 w 6334689"/>
              <a:gd name="connsiteY6" fmla="*/ 6477000 h 6477000"/>
              <a:gd name="connsiteX7" fmla="*/ 1519571 w 6334689"/>
              <a:gd name="connsiteY7" fmla="*/ 6477000 h 6477000"/>
              <a:gd name="connsiteX8" fmla="*/ 1296088 w 6334689"/>
              <a:gd name="connsiteY8" fmla="*/ 6309883 h 6477000"/>
              <a:gd name="connsiteX9" fmla="*/ 0 w 6334689"/>
              <a:gd name="connsiteY9" fmla="*/ 3561588 h 6477000"/>
              <a:gd name="connsiteX10" fmla="*/ 3561588 w 6334689"/>
              <a:gd name="connsiteY10" fmla="*/ 0 h 647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334689" h="6477000">
                <a:moveTo>
                  <a:pt x="3561588" y="0"/>
                </a:moveTo>
                <a:cubicBezTo>
                  <a:pt x="4668032" y="0"/>
                  <a:pt x="5656635" y="504534"/>
                  <a:pt x="6309883" y="1296087"/>
                </a:cubicBezTo>
                <a:lnTo>
                  <a:pt x="6334689" y="1329261"/>
                </a:lnTo>
                <a:lnTo>
                  <a:pt x="6334689" y="5793916"/>
                </a:lnTo>
                <a:lnTo>
                  <a:pt x="6309883" y="5827089"/>
                </a:lnTo>
                <a:cubicBezTo>
                  <a:pt x="6146571" y="6024977"/>
                  <a:pt x="5962299" y="6204927"/>
                  <a:pt x="5760467" y="6363539"/>
                </a:cubicBezTo>
                <a:lnTo>
                  <a:pt x="5607796" y="6477000"/>
                </a:lnTo>
                <a:lnTo>
                  <a:pt x="1519571" y="6477000"/>
                </a:lnTo>
                <a:lnTo>
                  <a:pt x="1296088" y="6309883"/>
                </a:lnTo>
                <a:cubicBezTo>
                  <a:pt x="504535" y="5656635"/>
                  <a:pt x="0" y="4668032"/>
                  <a:pt x="0" y="3561588"/>
                </a:cubicBezTo>
                <a:cubicBezTo>
                  <a:pt x="0" y="1594577"/>
                  <a:pt x="1594577" y="0"/>
                  <a:pt x="3561588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FD0D3949-6635-49FE-BDFF-608D2C1F5FD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32" r="7213" b="-1"/>
          <a:stretch/>
        </p:blipFill>
        <p:spPr>
          <a:xfrm>
            <a:off x="6021086" y="544802"/>
            <a:ext cx="6170914" cy="6313225"/>
          </a:xfrm>
          <a:custGeom>
            <a:avLst/>
            <a:gdLst>
              <a:gd name="connsiteX0" fmla="*/ 3397813 w 6170914"/>
              <a:gd name="connsiteY0" fmla="*/ 0 h 6313225"/>
              <a:gd name="connsiteX1" fmla="*/ 6019731 w 6170914"/>
              <a:gd name="connsiteY1" fmla="*/ 1236489 h 6313225"/>
              <a:gd name="connsiteX2" fmla="*/ 6170914 w 6170914"/>
              <a:gd name="connsiteY2" fmla="*/ 1438663 h 6313225"/>
              <a:gd name="connsiteX3" fmla="*/ 6170914 w 6170914"/>
              <a:gd name="connsiteY3" fmla="*/ 5356963 h 6313225"/>
              <a:gd name="connsiteX4" fmla="*/ 6019731 w 6170914"/>
              <a:gd name="connsiteY4" fmla="*/ 5559138 h 6313225"/>
              <a:gd name="connsiteX5" fmla="*/ 5194591 w 6170914"/>
              <a:gd name="connsiteY5" fmla="*/ 6282226 h 6313225"/>
              <a:gd name="connsiteX6" fmla="*/ 5141791 w 6170914"/>
              <a:gd name="connsiteY6" fmla="*/ 6313225 h 6313225"/>
              <a:gd name="connsiteX7" fmla="*/ 1659199 w 6170914"/>
              <a:gd name="connsiteY7" fmla="*/ 6313225 h 6313225"/>
              <a:gd name="connsiteX8" fmla="*/ 1498064 w 6170914"/>
              <a:gd name="connsiteY8" fmla="*/ 6215333 h 6313225"/>
              <a:gd name="connsiteX9" fmla="*/ 0 w 6170914"/>
              <a:gd name="connsiteY9" fmla="*/ 3397813 h 6313225"/>
              <a:gd name="connsiteX10" fmla="*/ 3397813 w 6170914"/>
              <a:gd name="connsiteY10" fmla="*/ 0 h 6313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170914" h="6313225">
                <a:moveTo>
                  <a:pt x="3397813" y="0"/>
                </a:moveTo>
                <a:cubicBezTo>
                  <a:pt x="4453378" y="0"/>
                  <a:pt x="5396522" y="481334"/>
                  <a:pt x="6019731" y="1236489"/>
                </a:cubicBezTo>
                <a:lnTo>
                  <a:pt x="6170914" y="1438663"/>
                </a:lnTo>
                <a:lnTo>
                  <a:pt x="6170914" y="5356963"/>
                </a:lnTo>
                <a:lnTo>
                  <a:pt x="6019731" y="5559138"/>
                </a:lnTo>
                <a:cubicBezTo>
                  <a:pt x="5786028" y="5842321"/>
                  <a:pt x="5507333" y="6086998"/>
                  <a:pt x="5194591" y="6282226"/>
                </a:cubicBezTo>
                <a:lnTo>
                  <a:pt x="5141791" y="6313225"/>
                </a:lnTo>
                <a:lnTo>
                  <a:pt x="1659199" y="6313225"/>
                </a:lnTo>
                <a:lnTo>
                  <a:pt x="1498064" y="6215333"/>
                </a:lnTo>
                <a:cubicBezTo>
                  <a:pt x="594240" y="5604721"/>
                  <a:pt x="0" y="4570663"/>
                  <a:pt x="0" y="3397813"/>
                </a:cubicBezTo>
                <a:cubicBezTo>
                  <a:pt x="0" y="1521253"/>
                  <a:pt x="1521253" y="0"/>
                  <a:pt x="3397813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558007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Uma imagem contendo água, natureza&#10;&#10;Descrição gerada automaticamente">
            <a:extLst>
              <a:ext uri="{FF2B5EF4-FFF2-40B4-BE49-F238E27FC236}">
                <a16:creationId xmlns:a16="http://schemas.microsoft.com/office/drawing/2014/main" id="{CC6B8CDC-AC49-4B44-B9F5-4CFD99B5E82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444"/>
          <a:stretch/>
        </p:blipFill>
        <p:spPr>
          <a:xfrm>
            <a:off x="-1" y="-28"/>
            <a:ext cx="12192000" cy="685595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03D4B5B-E7F7-4618-B824-86A50CE978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3473" y="1030357"/>
            <a:ext cx="4963837" cy="2076333"/>
          </a:xfrm>
        </p:spPr>
        <p:txBody>
          <a:bodyPr anchor="t">
            <a:noAutofit/>
          </a:bodyPr>
          <a:lstStyle/>
          <a:p>
            <a:pPr algn="l">
              <a:lnSpc>
                <a:spcPct val="100000"/>
              </a:lnSpc>
            </a:pPr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É somente quando olhamos para a cruz e percebemos que o Seu custoso sacrifício foi feito justamente por nós que nosso coração é movido a retribuir, pois o amor desperta o amor. </a:t>
            </a:r>
          </a:p>
        </p:txBody>
      </p:sp>
      <p:sp>
        <p:nvSpPr>
          <p:cNvPr id="88" name="Freeform: Shape 87">
            <a:extLst>
              <a:ext uri="{FF2B5EF4-FFF2-40B4-BE49-F238E27FC236}">
                <a16:creationId xmlns:a16="http://schemas.microsoft.com/office/drawing/2014/main" id="{BCC55ACC-A2F6-403C-A3A4-D59B3734D45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57312" y="381000"/>
            <a:ext cx="6334689" cy="6477000"/>
          </a:xfrm>
          <a:custGeom>
            <a:avLst/>
            <a:gdLst>
              <a:gd name="connsiteX0" fmla="*/ 3561588 w 6334689"/>
              <a:gd name="connsiteY0" fmla="*/ 0 h 6477000"/>
              <a:gd name="connsiteX1" fmla="*/ 6309883 w 6334689"/>
              <a:gd name="connsiteY1" fmla="*/ 1296087 h 6477000"/>
              <a:gd name="connsiteX2" fmla="*/ 6334689 w 6334689"/>
              <a:gd name="connsiteY2" fmla="*/ 1329261 h 6477000"/>
              <a:gd name="connsiteX3" fmla="*/ 6334689 w 6334689"/>
              <a:gd name="connsiteY3" fmla="*/ 5793916 h 6477000"/>
              <a:gd name="connsiteX4" fmla="*/ 6309883 w 6334689"/>
              <a:gd name="connsiteY4" fmla="*/ 5827089 h 6477000"/>
              <a:gd name="connsiteX5" fmla="*/ 5760467 w 6334689"/>
              <a:gd name="connsiteY5" fmla="*/ 6363539 h 6477000"/>
              <a:gd name="connsiteX6" fmla="*/ 5607796 w 6334689"/>
              <a:gd name="connsiteY6" fmla="*/ 6477000 h 6477000"/>
              <a:gd name="connsiteX7" fmla="*/ 1519571 w 6334689"/>
              <a:gd name="connsiteY7" fmla="*/ 6477000 h 6477000"/>
              <a:gd name="connsiteX8" fmla="*/ 1296088 w 6334689"/>
              <a:gd name="connsiteY8" fmla="*/ 6309883 h 6477000"/>
              <a:gd name="connsiteX9" fmla="*/ 0 w 6334689"/>
              <a:gd name="connsiteY9" fmla="*/ 3561588 h 6477000"/>
              <a:gd name="connsiteX10" fmla="*/ 3561588 w 6334689"/>
              <a:gd name="connsiteY10" fmla="*/ 0 h 647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334689" h="6477000">
                <a:moveTo>
                  <a:pt x="3561588" y="0"/>
                </a:moveTo>
                <a:cubicBezTo>
                  <a:pt x="4668032" y="0"/>
                  <a:pt x="5656635" y="504534"/>
                  <a:pt x="6309883" y="1296087"/>
                </a:cubicBezTo>
                <a:lnTo>
                  <a:pt x="6334689" y="1329261"/>
                </a:lnTo>
                <a:lnTo>
                  <a:pt x="6334689" y="5793916"/>
                </a:lnTo>
                <a:lnTo>
                  <a:pt x="6309883" y="5827089"/>
                </a:lnTo>
                <a:cubicBezTo>
                  <a:pt x="6146571" y="6024977"/>
                  <a:pt x="5962299" y="6204927"/>
                  <a:pt x="5760467" y="6363539"/>
                </a:cubicBezTo>
                <a:lnTo>
                  <a:pt x="5607796" y="6477000"/>
                </a:lnTo>
                <a:lnTo>
                  <a:pt x="1519571" y="6477000"/>
                </a:lnTo>
                <a:lnTo>
                  <a:pt x="1296088" y="6309883"/>
                </a:lnTo>
                <a:cubicBezTo>
                  <a:pt x="504535" y="5656635"/>
                  <a:pt x="0" y="4668032"/>
                  <a:pt x="0" y="3561588"/>
                </a:cubicBezTo>
                <a:cubicBezTo>
                  <a:pt x="0" y="1594577"/>
                  <a:pt x="1594577" y="0"/>
                  <a:pt x="3561588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FD0D3949-6635-49FE-BDFF-608D2C1F5FD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32" r="7213" b="-1"/>
          <a:stretch/>
        </p:blipFill>
        <p:spPr>
          <a:xfrm>
            <a:off x="6021086" y="544802"/>
            <a:ext cx="6170914" cy="6313225"/>
          </a:xfrm>
          <a:custGeom>
            <a:avLst/>
            <a:gdLst>
              <a:gd name="connsiteX0" fmla="*/ 3397813 w 6170914"/>
              <a:gd name="connsiteY0" fmla="*/ 0 h 6313225"/>
              <a:gd name="connsiteX1" fmla="*/ 6019731 w 6170914"/>
              <a:gd name="connsiteY1" fmla="*/ 1236489 h 6313225"/>
              <a:gd name="connsiteX2" fmla="*/ 6170914 w 6170914"/>
              <a:gd name="connsiteY2" fmla="*/ 1438663 h 6313225"/>
              <a:gd name="connsiteX3" fmla="*/ 6170914 w 6170914"/>
              <a:gd name="connsiteY3" fmla="*/ 5356963 h 6313225"/>
              <a:gd name="connsiteX4" fmla="*/ 6019731 w 6170914"/>
              <a:gd name="connsiteY4" fmla="*/ 5559138 h 6313225"/>
              <a:gd name="connsiteX5" fmla="*/ 5194591 w 6170914"/>
              <a:gd name="connsiteY5" fmla="*/ 6282226 h 6313225"/>
              <a:gd name="connsiteX6" fmla="*/ 5141791 w 6170914"/>
              <a:gd name="connsiteY6" fmla="*/ 6313225 h 6313225"/>
              <a:gd name="connsiteX7" fmla="*/ 1659199 w 6170914"/>
              <a:gd name="connsiteY7" fmla="*/ 6313225 h 6313225"/>
              <a:gd name="connsiteX8" fmla="*/ 1498064 w 6170914"/>
              <a:gd name="connsiteY8" fmla="*/ 6215333 h 6313225"/>
              <a:gd name="connsiteX9" fmla="*/ 0 w 6170914"/>
              <a:gd name="connsiteY9" fmla="*/ 3397813 h 6313225"/>
              <a:gd name="connsiteX10" fmla="*/ 3397813 w 6170914"/>
              <a:gd name="connsiteY10" fmla="*/ 0 h 6313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170914" h="6313225">
                <a:moveTo>
                  <a:pt x="3397813" y="0"/>
                </a:moveTo>
                <a:cubicBezTo>
                  <a:pt x="4453378" y="0"/>
                  <a:pt x="5396522" y="481334"/>
                  <a:pt x="6019731" y="1236489"/>
                </a:cubicBezTo>
                <a:lnTo>
                  <a:pt x="6170914" y="1438663"/>
                </a:lnTo>
                <a:lnTo>
                  <a:pt x="6170914" y="5356963"/>
                </a:lnTo>
                <a:lnTo>
                  <a:pt x="6019731" y="5559138"/>
                </a:lnTo>
                <a:cubicBezTo>
                  <a:pt x="5786028" y="5842321"/>
                  <a:pt x="5507333" y="6086998"/>
                  <a:pt x="5194591" y="6282226"/>
                </a:cubicBezTo>
                <a:lnTo>
                  <a:pt x="5141791" y="6313225"/>
                </a:lnTo>
                <a:lnTo>
                  <a:pt x="1659199" y="6313225"/>
                </a:lnTo>
                <a:lnTo>
                  <a:pt x="1498064" y="6215333"/>
                </a:lnTo>
                <a:cubicBezTo>
                  <a:pt x="594240" y="5604721"/>
                  <a:pt x="0" y="4570663"/>
                  <a:pt x="0" y="3397813"/>
                </a:cubicBezTo>
                <a:cubicBezTo>
                  <a:pt x="0" y="1521253"/>
                  <a:pt x="1521253" y="0"/>
                  <a:pt x="3397813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1557639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Uma imagem contendo água, natureza&#10;&#10;Descrição gerada automaticamente">
            <a:extLst>
              <a:ext uri="{FF2B5EF4-FFF2-40B4-BE49-F238E27FC236}">
                <a16:creationId xmlns:a16="http://schemas.microsoft.com/office/drawing/2014/main" id="{B9606253-C835-4B99-B861-CB811822AE0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444"/>
          <a:stretch/>
        </p:blipFill>
        <p:spPr>
          <a:xfrm>
            <a:off x="-1" y="-28"/>
            <a:ext cx="12192000" cy="685595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03D4B5B-E7F7-4618-B824-86A50CE978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5988" y="206598"/>
            <a:ext cx="4895941" cy="2076333"/>
          </a:xfrm>
        </p:spPr>
        <p:txBody>
          <a:bodyPr anchor="t">
            <a:noAutofit/>
          </a:bodyPr>
          <a:lstStyle/>
          <a:p>
            <a:pPr algn="l">
              <a:lnSpc>
                <a:spcPct val="100000"/>
              </a:lnSpc>
            </a:pPr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2. Eles se entregaram primeiro ao Senhor. </a:t>
            </a:r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 segredo por trás da verdadeira doação está em nos entregar primeiro a Ele. A razão pela qual os macedônios deram além da expectativa e além da capacidade é encontrada exatamente no fato de que eles haviam se entregado ao Senhor. </a:t>
            </a:r>
          </a:p>
        </p:txBody>
      </p:sp>
      <p:sp>
        <p:nvSpPr>
          <p:cNvPr id="83" name="Freeform: Shape 82">
            <a:extLst>
              <a:ext uri="{FF2B5EF4-FFF2-40B4-BE49-F238E27FC236}">
                <a16:creationId xmlns:a16="http://schemas.microsoft.com/office/drawing/2014/main" id="{BCC55ACC-A2F6-403C-A3A4-D59B3734D45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57312" y="381000"/>
            <a:ext cx="6334689" cy="6477000"/>
          </a:xfrm>
          <a:custGeom>
            <a:avLst/>
            <a:gdLst>
              <a:gd name="connsiteX0" fmla="*/ 3561588 w 6334689"/>
              <a:gd name="connsiteY0" fmla="*/ 0 h 6477000"/>
              <a:gd name="connsiteX1" fmla="*/ 6309883 w 6334689"/>
              <a:gd name="connsiteY1" fmla="*/ 1296087 h 6477000"/>
              <a:gd name="connsiteX2" fmla="*/ 6334689 w 6334689"/>
              <a:gd name="connsiteY2" fmla="*/ 1329261 h 6477000"/>
              <a:gd name="connsiteX3" fmla="*/ 6334689 w 6334689"/>
              <a:gd name="connsiteY3" fmla="*/ 5793916 h 6477000"/>
              <a:gd name="connsiteX4" fmla="*/ 6309883 w 6334689"/>
              <a:gd name="connsiteY4" fmla="*/ 5827089 h 6477000"/>
              <a:gd name="connsiteX5" fmla="*/ 5760467 w 6334689"/>
              <a:gd name="connsiteY5" fmla="*/ 6363539 h 6477000"/>
              <a:gd name="connsiteX6" fmla="*/ 5607796 w 6334689"/>
              <a:gd name="connsiteY6" fmla="*/ 6477000 h 6477000"/>
              <a:gd name="connsiteX7" fmla="*/ 1519571 w 6334689"/>
              <a:gd name="connsiteY7" fmla="*/ 6477000 h 6477000"/>
              <a:gd name="connsiteX8" fmla="*/ 1296088 w 6334689"/>
              <a:gd name="connsiteY8" fmla="*/ 6309883 h 6477000"/>
              <a:gd name="connsiteX9" fmla="*/ 0 w 6334689"/>
              <a:gd name="connsiteY9" fmla="*/ 3561588 h 6477000"/>
              <a:gd name="connsiteX10" fmla="*/ 3561588 w 6334689"/>
              <a:gd name="connsiteY10" fmla="*/ 0 h 647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334689" h="6477000">
                <a:moveTo>
                  <a:pt x="3561588" y="0"/>
                </a:moveTo>
                <a:cubicBezTo>
                  <a:pt x="4668032" y="0"/>
                  <a:pt x="5656635" y="504534"/>
                  <a:pt x="6309883" y="1296087"/>
                </a:cubicBezTo>
                <a:lnTo>
                  <a:pt x="6334689" y="1329261"/>
                </a:lnTo>
                <a:lnTo>
                  <a:pt x="6334689" y="5793916"/>
                </a:lnTo>
                <a:lnTo>
                  <a:pt x="6309883" y="5827089"/>
                </a:lnTo>
                <a:cubicBezTo>
                  <a:pt x="6146571" y="6024977"/>
                  <a:pt x="5962299" y="6204927"/>
                  <a:pt x="5760467" y="6363539"/>
                </a:cubicBezTo>
                <a:lnTo>
                  <a:pt x="5607796" y="6477000"/>
                </a:lnTo>
                <a:lnTo>
                  <a:pt x="1519571" y="6477000"/>
                </a:lnTo>
                <a:lnTo>
                  <a:pt x="1296088" y="6309883"/>
                </a:lnTo>
                <a:cubicBezTo>
                  <a:pt x="504535" y="5656635"/>
                  <a:pt x="0" y="4668032"/>
                  <a:pt x="0" y="3561588"/>
                </a:cubicBezTo>
                <a:cubicBezTo>
                  <a:pt x="0" y="1594577"/>
                  <a:pt x="1594577" y="0"/>
                  <a:pt x="3561588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FD0D3949-6635-49FE-BDFF-608D2C1F5FD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32" r="7213" b="-1"/>
          <a:stretch/>
        </p:blipFill>
        <p:spPr>
          <a:xfrm>
            <a:off x="6021086" y="544802"/>
            <a:ext cx="6170914" cy="6313225"/>
          </a:xfrm>
          <a:custGeom>
            <a:avLst/>
            <a:gdLst>
              <a:gd name="connsiteX0" fmla="*/ 3397813 w 6170914"/>
              <a:gd name="connsiteY0" fmla="*/ 0 h 6313225"/>
              <a:gd name="connsiteX1" fmla="*/ 6019731 w 6170914"/>
              <a:gd name="connsiteY1" fmla="*/ 1236489 h 6313225"/>
              <a:gd name="connsiteX2" fmla="*/ 6170914 w 6170914"/>
              <a:gd name="connsiteY2" fmla="*/ 1438663 h 6313225"/>
              <a:gd name="connsiteX3" fmla="*/ 6170914 w 6170914"/>
              <a:gd name="connsiteY3" fmla="*/ 5356963 h 6313225"/>
              <a:gd name="connsiteX4" fmla="*/ 6019731 w 6170914"/>
              <a:gd name="connsiteY4" fmla="*/ 5559138 h 6313225"/>
              <a:gd name="connsiteX5" fmla="*/ 5194591 w 6170914"/>
              <a:gd name="connsiteY5" fmla="*/ 6282226 h 6313225"/>
              <a:gd name="connsiteX6" fmla="*/ 5141791 w 6170914"/>
              <a:gd name="connsiteY6" fmla="*/ 6313225 h 6313225"/>
              <a:gd name="connsiteX7" fmla="*/ 1659199 w 6170914"/>
              <a:gd name="connsiteY7" fmla="*/ 6313225 h 6313225"/>
              <a:gd name="connsiteX8" fmla="*/ 1498064 w 6170914"/>
              <a:gd name="connsiteY8" fmla="*/ 6215333 h 6313225"/>
              <a:gd name="connsiteX9" fmla="*/ 0 w 6170914"/>
              <a:gd name="connsiteY9" fmla="*/ 3397813 h 6313225"/>
              <a:gd name="connsiteX10" fmla="*/ 3397813 w 6170914"/>
              <a:gd name="connsiteY10" fmla="*/ 0 h 6313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170914" h="6313225">
                <a:moveTo>
                  <a:pt x="3397813" y="0"/>
                </a:moveTo>
                <a:cubicBezTo>
                  <a:pt x="4453378" y="0"/>
                  <a:pt x="5396522" y="481334"/>
                  <a:pt x="6019731" y="1236489"/>
                </a:cubicBezTo>
                <a:lnTo>
                  <a:pt x="6170914" y="1438663"/>
                </a:lnTo>
                <a:lnTo>
                  <a:pt x="6170914" y="5356963"/>
                </a:lnTo>
                <a:lnTo>
                  <a:pt x="6019731" y="5559138"/>
                </a:lnTo>
                <a:cubicBezTo>
                  <a:pt x="5786028" y="5842321"/>
                  <a:pt x="5507333" y="6086998"/>
                  <a:pt x="5194591" y="6282226"/>
                </a:cubicBezTo>
                <a:lnTo>
                  <a:pt x="5141791" y="6313225"/>
                </a:lnTo>
                <a:lnTo>
                  <a:pt x="1659199" y="6313225"/>
                </a:lnTo>
                <a:lnTo>
                  <a:pt x="1498064" y="6215333"/>
                </a:lnTo>
                <a:cubicBezTo>
                  <a:pt x="594240" y="5604721"/>
                  <a:pt x="0" y="4570663"/>
                  <a:pt x="0" y="3397813"/>
                </a:cubicBezTo>
                <a:cubicBezTo>
                  <a:pt x="0" y="1521253"/>
                  <a:pt x="1521253" y="0"/>
                  <a:pt x="3397813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3061473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Uma imagem contendo água, natureza&#10;&#10;Descrição gerada automaticamente">
            <a:extLst>
              <a:ext uri="{FF2B5EF4-FFF2-40B4-BE49-F238E27FC236}">
                <a16:creationId xmlns:a16="http://schemas.microsoft.com/office/drawing/2014/main" id="{5A8371CD-5641-401D-AD99-2D28AA0240D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444"/>
          <a:stretch/>
        </p:blipFill>
        <p:spPr>
          <a:xfrm>
            <a:off x="-1" y="-28"/>
            <a:ext cx="12192000" cy="685595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03D4B5B-E7F7-4618-B824-86A50CE978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4483" y="1625081"/>
            <a:ext cx="4666470" cy="2076333"/>
          </a:xfrm>
        </p:spPr>
        <p:txBody>
          <a:bodyPr anchor="t">
            <a:noAutofit/>
          </a:bodyPr>
          <a:lstStyle/>
          <a:p>
            <a:pPr algn="l"/>
            <a:r>
              <a:rPr lang="pt-BR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2. Eles se entregaram primeiro ao Senhor. </a:t>
            </a:r>
            <a:br>
              <a:rPr lang="pt-BR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t-BR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pt-BR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t-BR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Quando Cristo, nosso Senhor, possuir nosso coração, Ele também terá nossas finanças</a:t>
            </a:r>
          </a:p>
        </p:txBody>
      </p:sp>
      <p:sp>
        <p:nvSpPr>
          <p:cNvPr id="83" name="Freeform: Shape 82">
            <a:extLst>
              <a:ext uri="{FF2B5EF4-FFF2-40B4-BE49-F238E27FC236}">
                <a16:creationId xmlns:a16="http://schemas.microsoft.com/office/drawing/2014/main" id="{BCC55ACC-A2F6-403C-A3A4-D59B3734D45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57312" y="381000"/>
            <a:ext cx="6334689" cy="6477000"/>
          </a:xfrm>
          <a:custGeom>
            <a:avLst/>
            <a:gdLst>
              <a:gd name="connsiteX0" fmla="*/ 3561588 w 6334689"/>
              <a:gd name="connsiteY0" fmla="*/ 0 h 6477000"/>
              <a:gd name="connsiteX1" fmla="*/ 6309883 w 6334689"/>
              <a:gd name="connsiteY1" fmla="*/ 1296087 h 6477000"/>
              <a:gd name="connsiteX2" fmla="*/ 6334689 w 6334689"/>
              <a:gd name="connsiteY2" fmla="*/ 1329261 h 6477000"/>
              <a:gd name="connsiteX3" fmla="*/ 6334689 w 6334689"/>
              <a:gd name="connsiteY3" fmla="*/ 5793916 h 6477000"/>
              <a:gd name="connsiteX4" fmla="*/ 6309883 w 6334689"/>
              <a:gd name="connsiteY4" fmla="*/ 5827089 h 6477000"/>
              <a:gd name="connsiteX5" fmla="*/ 5760467 w 6334689"/>
              <a:gd name="connsiteY5" fmla="*/ 6363539 h 6477000"/>
              <a:gd name="connsiteX6" fmla="*/ 5607796 w 6334689"/>
              <a:gd name="connsiteY6" fmla="*/ 6477000 h 6477000"/>
              <a:gd name="connsiteX7" fmla="*/ 1519571 w 6334689"/>
              <a:gd name="connsiteY7" fmla="*/ 6477000 h 6477000"/>
              <a:gd name="connsiteX8" fmla="*/ 1296088 w 6334689"/>
              <a:gd name="connsiteY8" fmla="*/ 6309883 h 6477000"/>
              <a:gd name="connsiteX9" fmla="*/ 0 w 6334689"/>
              <a:gd name="connsiteY9" fmla="*/ 3561588 h 6477000"/>
              <a:gd name="connsiteX10" fmla="*/ 3561588 w 6334689"/>
              <a:gd name="connsiteY10" fmla="*/ 0 h 647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334689" h="6477000">
                <a:moveTo>
                  <a:pt x="3561588" y="0"/>
                </a:moveTo>
                <a:cubicBezTo>
                  <a:pt x="4668032" y="0"/>
                  <a:pt x="5656635" y="504534"/>
                  <a:pt x="6309883" y="1296087"/>
                </a:cubicBezTo>
                <a:lnTo>
                  <a:pt x="6334689" y="1329261"/>
                </a:lnTo>
                <a:lnTo>
                  <a:pt x="6334689" y="5793916"/>
                </a:lnTo>
                <a:lnTo>
                  <a:pt x="6309883" y="5827089"/>
                </a:lnTo>
                <a:cubicBezTo>
                  <a:pt x="6146571" y="6024977"/>
                  <a:pt x="5962299" y="6204927"/>
                  <a:pt x="5760467" y="6363539"/>
                </a:cubicBezTo>
                <a:lnTo>
                  <a:pt x="5607796" y="6477000"/>
                </a:lnTo>
                <a:lnTo>
                  <a:pt x="1519571" y="6477000"/>
                </a:lnTo>
                <a:lnTo>
                  <a:pt x="1296088" y="6309883"/>
                </a:lnTo>
                <a:cubicBezTo>
                  <a:pt x="504535" y="5656635"/>
                  <a:pt x="0" y="4668032"/>
                  <a:pt x="0" y="3561588"/>
                </a:cubicBezTo>
                <a:cubicBezTo>
                  <a:pt x="0" y="1594577"/>
                  <a:pt x="1594577" y="0"/>
                  <a:pt x="3561588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FD0D3949-6635-49FE-BDFF-608D2C1F5FD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32" r="7213" b="-1"/>
          <a:stretch/>
        </p:blipFill>
        <p:spPr>
          <a:xfrm>
            <a:off x="6021086" y="544802"/>
            <a:ext cx="6170914" cy="6313225"/>
          </a:xfrm>
          <a:custGeom>
            <a:avLst/>
            <a:gdLst>
              <a:gd name="connsiteX0" fmla="*/ 3397813 w 6170914"/>
              <a:gd name="connsiteY0" fmla="*/ 0 h 6313225"/>
              <a:gd name="connsiteX1" fmla="*/ 6019731 w 6170914"/>
              <a:gd name="connsiteY1" fmla="*/ 1236489 h 6313225"/>
              <a:gd name="connsiteX2" fmla="*/ 6170914 w 6170914"/>
              <a:gd name="connsiteY2" fmla="*/ 1438663 h 6313225"/>
              <a:gd name="connsiteX3" fmla="*/ 6170914 w 6170914"/>
              <a:gd name="connsiteY3" fmla="*/ 5356963 h 6313225"/>
              <a:gd name="connsiteX4" fmla="*/ 6019731 w 6170914"/>
              <a:gd name="connsiteY4" fmla="*/ 5559138 h 6313225"/>
              <a:gd name="connsiteX5" fmla="*/ 5194591 w 6170914"/>
              <a:gd name="connsiteY5" fmla="*/ 6282226 h 6313225"/>
              <a:gd name="connsiteX6" fmla="*/ 5141791 w 6170914"/>
              <a:gd name="connsiteY6" fmla="*/ 6313225 h 6313225"/>
              <a:gd name="connsiteX7" fmla="*/ 1659199 w 6170914"/>
              <a:gd name="connsiteY7" fmla="*/ 6313225 h 6313225"/>
              <a:gd name="connsiteX8" fmla="*/ 1498064 w 6170914"/>
              <a:gd name="connsiteY8" fmla="*/ 6215333 h 6313225"/>
              <a:gd name="connsiteX9" fmla="*/ 0 w 6170914"/>
              <a:gd name="connsiteY9" fmla="*/ 3397813 h 6313225"/>
              <a:gd name="connsiteX10" fmla="*/ 3397813 w 6170914"/>
              <a:gd name="connsiteY10" fmla="*/ 0 h 6313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170914" h="6313225">
                <a:moveTo>
                  <a:pt x="3397813" y="0"/>
                </a:moveTo>
                <a:cubicBezTo>
                  <a:pt x="4453378" y="0"/>
                  <a:pt x="5396522" y="481334"/>
                  <a:pt x="6019731" y="1236489"/>
                </a:cubicBezTo>
                <a:lnTo>
                  <a:pt x="6170914" y="1438663"/>
                </a:lnTo>
                <a:lnTo>
                  <a:pt x="6170914" y="5356963"/>
                </a:lnTo>
                <a:lnTo>
                  <a:pt x="6019731" y="5559138"/>
                </a:lnTo>
                <a:cubicBezTo>
                  <a:pt x="5786028" y="5842321"/>
                  <a:pt x="5507333" y="6086998"/>
                  <a:pt x="5194591" y="6282226"/>
                </a:cubicBezTo>
                <a:lnTo>
                  <a:pt x="5141791" y="6313225"/>
                </a:lnTo>
                <a:lnTo>
                  <a:pt x="1659199" y="6313225"/>
                </a:lnTo>
                <a:lnTo>
                  <a:pt x="1498064" y="6215333"/>
                </a:lnTo>
                <a:cubicBezTo>
                  <a:pt x="594240" y="5604721"/>
                  <a:pt x="0" y="4570663"/>
                  <a:pt x="0" y="3397813"/>
                </a:cubicBezTo>
                <a:cubicBezTo>
                  <a:pt x="0" y="1521253"/>
                  <a:pt x="1521253" y="0"/>
                  <a:pt x="3397813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083907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3D4B5B-E7F7-4618-B824-86A50CE978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7323" y="5272962"/>
            <a:ext cx="10923638" cy="1317643"/>
          </a:xfrm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3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Em</a:t>
            </a:r>
            <a:r>
              <a:rPr lang="en-US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Lucas 19:1-10 </a:t>
            </a:r>
            <a:r>
              <a:rPr lang="en-US" sz="3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vemos</a:t>
            </a:r>
            <a:r>
              <a:rPr lang="en-US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a </a:t>
            </a:r>
            <a:r>
              <a:rPr lang="en-US" sz="3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história</a:t>
            </a:r>
            <a:r>
              <a:rPr lang="en-US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de </a:t>
            </a:r>
            <a:r>
              <a:rPr lang="en-US" sz="3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Zaqueu</a:t>
            </a:r>
            <a:r>
              <a:rPr lang="en-US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que é um </a:t>
            </a:r>
            <a:r>
              <a:rPr lang="en-US" sz="3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exemplo</a:t>
            </a:r>
            <a:r>
              <a:rPr lang="en-US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3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clássico</a:t>
            </a:r>
            <a:r>
              <a:rPr lang="en-US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3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disso</a:t>
            </a:r>
            <a:r>
              <a:rPr lang="en-US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. </a:t>
            </a:r>
            <a:br>
              <a:rPr lang="en-US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n-US" sz="3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Ele</a:t>
            </a:r>
            <a:r>
              <a:rPr lang="en-US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era um “</a:t>
            </a:r>
            <a:r>
              <a:rPr lang="en-US" sz="3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amante</a:t>
            </a:r>
            <a:r>
              <a:rPr lang="en-US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do </a:t>
            </a:r>
            <a:r>
              <a:rPr lang="en-US" sz="3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dinheiro</a:t>
            </a:r>
            <a:r>
              <a:rPr lang="en-US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” e fez </a:t>
            </a:r>
            <a:r>
              <a:rPr lang="en-US" sz="3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suas</a:t>
            </a:r>
            <a:r>
              <a:rPr lang="en-US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3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riquezas</a:t>
            </a:r>
            <a:r>
              <a:rPr lang="en-US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3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através</a:t>
            </a:r>
            <a:r>
              <a:rPr lang="en-US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da </a:t>
            </a:r>
            <a:r>
              <a:rPr lang="en-US" sz="3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extorsão</a:t>
            </a:r>
            <a:r>
              <a:rPr lang="en-US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. </a:t>
            </a:r>
          </a:p>
        </p:txBody>
      </p:sp>
      <p:pic>
        <p:nvPicPr>
          <p:cNvPr id="7170" name="Picture 2" descr="Resultado de imagem para zaqueu">
            <a:extLst>
              <a:ext uri="{FF2B5EF4-FFF2-40B4-BE49-F238E27FC236}">
                <a16:creationId xmlns:a16="http://schemas.microsoft.com/office/drawing/2014/main" id="{1FA2F492-2A56-4FCF-8A89-ACB9C19ECCF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47"/>
          <a:stretch/>
        </p:blipFill>
        <p:spPr bwMode="auto">
          <a:xfrm>
            <a:off x="20" y="10"/>
            <a:ext cx="6095974" cy="4252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8754BFCC-F979-4BC3-8D96-613FFF7FE1F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988"/>
          <a:stretch/>
        </p:blipFill>
        <p:spPr>
          <a:xfrm>
            <a:off x="6095999" y="-681"/>
            <a:ext cx="6096001" cy="4253215"/>
          </a:xfrm>
          <a:prstGeom prst="rect">
            <a:avLst/>
          </a:prstGeom>
        </p:spPr>
      </p:pic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EBAD6A72-88E8-42F7-88B9-CAF744536BE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6000" y="-680"/>
            <a:ext cx="0" cy="4242816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C800968E-0A99-46C4-A9B2-6A63AC66F4B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-2" y="4242136"/>
            <a:ext cx="12192002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71727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Resultado de imagem para zaqueu">
            <a:extLst>
              <a:ext uri="{FF2B5EF4-FFF2-40B4-BE49-F238E27FC236}">
                <a16:creationId xmlns:a16="http://schemas.microsoft.com/office/drawing/2014/main" id="{1FA2F492-2A56-4FCF-8A89-ACB9C19ECCF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57" r="1" b="1"/>
          <a:stretch/>
        </p:blipFill>
        <p:spPr bwMode="auto">
          <a:xfrm>
            <a:off x="-16" y="10"/>
            <a:ext cx="9141744" cy="6857990"/>
          </a:xfrm>
          <a:custGeom>
            <a:avLst/>
            <a:gdLst>
              <a:gd name="connsiteX0" fmla="*/ 0 w 9141744"/>
              <a:gd name="connsiteY0" fmla="*/ 0 h 6863485"/>
              <a:gd name="connsiteX1" fmla="*/ 5963051 w 9141744"/>
              <a:gd name="connsiteY1" fmla="*/ 0 h 6863485"/>
              <a:gd name="connsiteX2" fmla="*/ 9141744 w 9141744"/>
              <a:gd name="connsiteY2" fmla="*/ 6863485 h 6863485"/>
              <a:gd name="connsiteX3" fmla="*/ 0 w 9141744"/>
              <a:gd name="connsiteY3" fmla="*/ 6863485 h 6863485"/>
              <a:gd name="connsiteX4" fmla="*/ 0 w 9141744"/>
              <a:gd name="connsiteY4" fmla="*/ 0 h 6863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1744" h="6863485">
                <a:moveTo>
                  <a:pt x="0" y="0"/>
                </a:moveTo>
                <a:lnTo>
                  <a:pt x="5963051" y="0"/>
                </a:lnTo>
                <a:lnTo>
                  <a:pt x="9141744" y="6863485"/>
                </a:lnTo>
                <a:lnTo>
                  <a:pt x="0" y="6863485"/>
                </a:lnTo>
                <a:lnTo>
                  <a:pt x="0" y="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7117BCBB-4ABE-48C5-82D9-1068779F8D8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07" r="36475" b="-1"/>
          <a:stretch/>
        </p:blipFill>
        <p:spPr>
          <a:xfrm>
            <a:off x="5790369" y="10"/>
            <a:ext cx="6401647" cy="6852984"/>
          </a:xfrm>
          <a:custGeom>
            <a:avLst/>
            <a:gdLst>
              <a:gd name="connsiteX0" fmla="*/ 354282 w 6401647"/>
              <a:gd name="connsiteY0" fmla="*/ 0 h 6852994"/>
              <a:gd name="connsiteX1" fmla="*/ 6401647 w 6401647"/>
              <a:gd name="connsiteY1" fmla="*/ 0 h 6852994"/>
              <a:gd name="connsiteX2" fmla="*/ 6401647 w 6401647"/>
              <a:gd name="connsiteY2" fmla="*/ 6852994 h 6852994"/>
              <a:gd name="connsiteX3" fmla="*/ 0 w 6401647"/>
              <a:gd name="connsiteY3" fmla="*/ 6852994 h 6852994"/>
              <a:gd name="connsiteX4" fmla="*/ 0 w 6401647"/>
              <a:gd name="connsiteY4" fmla="*/ 6852993 h 6852994"/>
              <a:gd name="connsiteX5" fmla="*/ 3528116 w 6401647"/>
              <a:gd name="connsiteY5" fmla="*/ 6852993 h 6852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401647" h="6852994">
                <a:moveTo>
                  <a:pt x="354282" y="0"/>
                </a:moveTo>
                <a:lnTo>
                  <a:pt x="6401647" y="0"/>
                </a:lnTo>
                <a:lnTo>
                  <a:pt x="6401647" y="6852994"/>
                </a:lnTo>
                <a:lnTo>
                  <a:pt x="0" y="6852994"/>
                </a:lnTo>
                <a:lnTo>
                  <a:pt x="0" y="6852993"/>
                </a:lnTo>
                <a:lnTo>
                  <a:pt x="3528116" y="6852993"/>
                </a:lnTo>
                <a:close/>
              </a:path>
            </a:pathLst>
          </a:custGeom>
        </p:spPr>
      </p:pic>
      <p:sp>
        <p:nvSpPr>
          <p:cNvPr id="72" name="Freeform: Shape 71">
            <a:extLst>
              <a:ext uri="{FF2B5EF4-FFF2-40B4-BE49-F238E27FC236}">
                <a16:creationId xmlns:a16="http://schemas.microsoft.com/office/drawing/2014/main" id="{557ADA24-F07F-4AF3-A108-8B0538C1BB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773847"/>
            <a:ext cx="6434783" cy="3310306"/>
          </a:xfrm>
          <a:custGeom>
            <a:avLst/>
            <a:gdLst>
              <a:gd name="connsiteX0" fmla="*/ 0 w 6434783"/>
              <a:gd name="connsiteY0" fmla="*/ 0 h 3310306"/>
              <a:gd name="connsiteX1" fmla="*/ 3829872 w 6434783"/>
              <a:gd name="connsiteY1" fmla="*/ 0 h 3310306"/>
              <a:gd name="connsiteX2" fmla="*/ 4896100 w 6434783"/>
              <a:gd name="connsiteY2" fmla="*/ 0 h 3310306"/>
              <a:gd name="connsiteX3" fmla="*/ 4901677 w 6434783"/>
              <a:gd name="connsiteY3" fmla="*/ 0 h 3310306"/>
              <a:gd name="connsiteX4" fmla="*/ 6434783 w 6434783"/>
              <a:gd name="connsiteY4" fmla="*/ 3310306 h 3310306"/>
              <a:gd name="connsiteX5" fmla="*/ 0 w 6434783"/>
              <a:gd name="connsiteY5" fmla="*/ 3310306 h 3310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434783" h="3310306">
                <a:moveTo>
                  <a:pt x="0" y="0"/>
                </a:moveTo>
                <a:lnTo>
                  <a:pt x="3829872" y="0"/>
                </a:lnTo>
                <a:lnTo>
                  <a:pt x="4896100" y="0"/>
                </a:lnTo>
                <a:lnTo>
                  <a:pt x="4901677" y="0"/>
                </a:lnTo>
                <a:lnTo>
                  <a:pt x="6434783" y="3310306"/>
                </a:lnTo>
                <a:lnTo>
                  <a:pt x="0" y="3310306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03D4B5B-E7F7-4618-B824-86A50CE978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5263" y="1773847"/>
            <a:ext cx="4865311" cy="1855246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Era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mesquinho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com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sua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riqueza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ilícita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. Mas a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inquietação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e a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insatisfação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vieram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sobre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sua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vida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. </a:t>
            </a:r>
            <a:b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Ele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sentiu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um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vazio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no interior que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sua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riqueza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não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poderia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preencher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4069457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Uma imagem contendo água, natureza&#10;&#10;Descrição gerada automaticamente">
            <a:extLst>
              <a:ext uri="{FF2B5EF4-FFF2-40B4-BE49-F238E27FC236}">
                <a16:creationId xmlns:a16="http://schemas.microsoft.com/office/drawing/2014/main" id="{87EDAB6C-9F90-48F6-AADB-D71B624F337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444"/>
          <a:stretch/>
        </p:blipFill>
        <p:spPr>
          <a:xfrm>
            <a:off x="-3" y="-28"/>
            <a:ext cx="12192000" cy="685595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03D4B5B-E7F7-4618-B824-86A50CE978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03633" y="1952131"/>
            <a:ext cx="5319433" cy="2076333"/>
          </a:xfrm>
        </p:spPr>
        <p:txBody>
          <a:bodyPr anchor="t">
            <a:noAutofit/>
          </a:bodyPr>
          <a:lstStyle/>
          <a:p>
            <a:pPr algn="l"/>
            <a:r>
              <a:rPr lang="pt-B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Sermão 2</a:t>
            </a:r>
            <a:br>
              <a:rPr lang="pt-B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t-B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pt-B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t-B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2 Coríntios 8:1-5</a:t>
            </a:r>
            <a:br>
              <a:rPr lang="pt-B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t-B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pt-B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t-B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 fator macedônio</a:t>
            </a: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F72D119F-8562-42DA-AE9A-70D44FDCFD1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5389868" cy="6374535"/>
          </a:xfrm>
          <a:custGeom>
            <a:avLst/>
            <a:gdLst>
              <a:gd name="connsiteX0" fmla="*/ 620377 w 5389868"/>
              <a:gd name="connsiteY0" fmla="*/ 6374535 h 6374535"/>
              <a:gd name="connsiteX1" fmla="*/ 3459520 w 5389868"/>
              <a:gd name="connsiteY1" fmla="*/ 6374535 h 6374535"/>
              <a:gd name="connsiteX2" fmla="*/ 3638761 w 5389868"/>
              <a:gd name="connsiteY2" fmla="*/ 6288190 h 6374535"/>
              <a:gd name="connsiteX3" fmla="*/ 5389868 w 5389868"/>
              <a:gd name="connsiteY3" fmla="*/ 3346018 h 6374535"/>
              <a:gd name="connsiteX4" fmla="*/ 2043850 w 5389868"/>
              <a:gd name="connsiteY4" fmla="*/ 0 h 6374535"/>
              <a:gd name="connsiteX5" fmla="*/ 139826 w 5389868"/>
              <a:gd name="connsiteY5" fmla="*/ 594192 h 6374535"/>
              <a:gd name="connsiteX6" fmla="*/ 0 w 5389868"/>
              <a:gd name="connsiteY6" fmla="*/ 700065 h 6374535"/>
              <a:gd name="connsiteX7" fmla="*/ 0 w 5389868"/>
              <a:gd name="connsiteY7" fmla="*/ 5991971 h 6374535"/>
              <a:gd name="connsiteX8" fmla="*/ 139827 w 5389868"/>
              <a:gd name="connsiteY8" fmla="*/ 6097845 h 6374535"/>
              <a:gd name="connsiteX9" fmla="*/ 378347 w 5389868"/>
              <a:gd name="connsiteY9" fmla="*/ 6248727 h 6374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389868" h="6374535">
                <a:moveTo>
                  <a:pt x="620377" y="6374535"/>
                </a:moveTo>
                <a:lnTo>
                  <a:pt x="3459520" y="6374535"/>
                </a:lnTo>
                <a:lnTo>
                  <a:pt x="3638761" y="6288190"/>
                </a:lnTo>
                <a:cubicBezTo>
                  <a:pt x="4681799" y="5721578"/>
                  <a:pt x="5389868" y="4616487"/>
                  <a:pt x="5389868" y="3346018"/>
                </a:cubicBezTo>
                <a:cubicBezTo>
                  <a:pt x="5389868" y="1498063"/>
                  <a:pt x="3891805" y="0"/>
                  <a:pt x="2043850" y="0"/>
                </a:cubicBezTo>
                <a:cubicBezTo>
                  <a:pt x="1336430" y="0"/>
                  <a:pt x="680285" y="219535"/>
                  <a:pt x="139826" y="594192"/>
                </a:cubicBezTo>
                <a:lnTo>
                  <a:pt x="0" y="700065"/>
                </a:lnTo>
                <a:lnTo>
                  <a:pt x="0" y="5991971"/>
                </a:lnTo>
                <a:lnTo>
                  <a:pt x="139827" y="6097845"/>
                </a:lnTo>
                <a:cubicBezTo>
                  <a:pt x="217035" y="6151367"/>
                  <a:pt x="296605" y="6201724"/>
                  <a:pt x="378347" y="6248727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7992ABEA-722B-4C68-AD74-66520B61864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98" r="12278" b="-2"/>
          <a:stretch/>
        </p:blipFill>
        <p:spPr>
          <a:xfrm>
            <a:off x="2" y="2"/>
            <a:ext cx="5234519" cy="6210629"/>
          </a:xfrm>
          <a:custGeom>
            <a:avLst/>
            <a:gdLst>
              <a:gd name="connsiteX0" fmla="*/ 1082595 w 5234519"/>
              <a:gd name="connsiteY0" fmla="*/ 0 h 6210629"/>
              <a:gd name="connsiteX1" fmla="*/ 3027450 w 5234519"/>
              <a:gd name="connsiteY1" fmla="*/ 0 h 6210629"/>
              <a:gd name="connsiteX2" fmla="*/ 3291029 w 5234519"/>
              <a:gd name="connsiteY2" fmla="*/ 96471 h 6210629"/>
              <a:gd name="connsiteX3" fmla="*/ 5234519 w 5234519"/>
              <a:gd name="connsiteY3" fmla="*/ 3028517 h 6210629"/>
              <a:gd name="connsiteX4" fmla="*/ 2052407 w 5234519"/>
              <a:gd name="connsiteY4" fmla="*/ 6210629 h 6210629"/>
              <a:gd name="connsiteX5" fmla="*/ 28288 w 5234519"/>
              <a:gd name="connsiteY5" fmla="*/ 5483989 h 6210629"/>
              <a:gd name="connsiteX6" fmla="*/ 0 w 5234519"/>
              <a:gd name="connsiteY6" fmla="*/ 5458279 h 6210629"/>
              <a:gd name="connsiteX7" fmla="*/ 0 w 5234519"/>
              <a:gd name="connsiteY7" fmla="*/ 598754 h 6210629"/>
              <a:gd name="connsiteX8" fmla="*/ 28288 w 5234519"/>
              <a:gd name="connsiteY8" fmla="*/ 573044 h 6210629"/>
              <a:gd name="connsiteX9" fmla="*/ 958290 w 5234519"/>
              <a:gd name="connsiteY9" fmla="*/ 39494 h 6210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234519" h="6210629">
                <a:moveTo>
                  <a:pt x="1082595" y="0"/>
                </a:moveTo>
                <a:lnTo>
                  <a:pt x="3027450" y="0"/>
                </a:lnTo>
                <a:lnTo>
                  <a:pt x="3291029" y="96471"/>
                </a:lnTo>
                <a:cubicBezTo>
                  <a:pt x="4433137" y="579542"/>
                  <a:pt x="5234519" y="1710443"/>
                  <a:pt x="5234519" y="3028517"/>
                </a:cubicBezTo>
                <a:cubicBezTo>
                  <a:pt x="5234519" y="4785949"/>
                  <a:pt x="3809839" y="6210629"/>
                  <a:pt x="2052407" y="6210629"/>
                </a:cubicBezTo>
                <a:cubicBezTo>
                  <a:pt x="1283531" y="6210629"/>
                  <a:pt x="578345" y="5937936"/>
                  <a:pt x="28288" y="5483989"/>
                </a:cubicBezTo>
                <a:lnTo>
                  <a:pt x="0" y="5458279"/>
                </a:lnTo>
                <a:lnTo>
                  <a:pt x="0" y="598754"/>
                </a:lnTo>
                <a:lnTo>
                  <a:pt x="28288" y="573044"/>
                </a:lnTo>
                <a:cubicBezTo>
                  <a:pt x="303317" y="346070"/>
                  <a:pt x="617127" y="164410"/>
                  <a:pt x="958290" y="3949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911670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635FB92C-D70A-4A2B-A107-78C40C179B4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444"/>
          <a:stretch/>
        </p:blipFill>
        <p:spPr>
          <a:xfrm>
            <a:off x="-3" y="-28"/>
            <a:ext cx="12192000" cy="685595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03D4B5B-E7F7-4618-B824-86A50CE978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01385" y="1771697"/>
            <a:ext cx="5319433" cy="2076333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l">
              <a:lnSpc>
                <a:spcPct val="100000"/>
              </a:lnSpc>
            </a:pPr>
            <a:r>
              <a:rPr lang="pt-BR" sz="3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 quando Jesus parou debaixo daquela árvore Ele disse a Zaqueu para descer. </a:t>
            </a:r>
            <a:br>
              <a:rPr lang="pt-BR" sz="3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t-BR" sz="3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 Bíblia relata que ele desceu de bom grado e levou Jesus para sua casa.</a:t>
            </a:r>
            <a:endParaRPr lang="en-US" sz="3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7172" name="Freeform: Shape 71">
            <a:extLst>
              <a:ext uri="{FF2B5EF4-FFF2-40B4-BE49-F238E27FC236}">
                <a16:creationId xmlns:a16="http://schemas.microsoft.com/office/drawing/2014/main" id="{F72D119F-8562-42DA-AE9A-70D44FDCFD1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5389868" cy="6374535"/>
          </a:xfrm>
          <a:custGeom>
            <a:avLst/>
            <a:gdLst>
              <a:gd name="connsiteX0" fmla="*/ 620377 w 5389868"/>
              <a:gd name="connsiteY0" fmla="*/ 6374535 h 6374535"/>
              <a:gd name="connsiteX1" fmla="*/ 3459520 w 5389868"/>
              <a:gd name="connsiteY1" fmla="*/ 6374535 h 6374535"/>
              <a:gd name="connsiteX2" fmla="*/ 3638761 w 5389868"/>
              <a:gd name="connsiteY2" fmla="*/ 6288190 h 6374535"/>
              <a:gd name="connsiteX3" fmla="*/ 5389868 w 5389868"/>
              <a:gd name="connsiteY3" fmla="*/ 3346018 h 6374535"/>
              <a:gd name="connsiteX4" fmla="*/ 2043850 w 5389868"/>
              <a:gd name="connsiteY4" fmla="*/ 0 h 6374535"/>
              <a:gd name="connsiteX5" fmla="*/ 139826 w 5389868"/>
              <a:gd name="connsiteY5" fmla="*/ 594192 h 6374535"/>
              <a:gd name="connsiteX6" fmla="*/ 0 w 5389868"/>
              <a:gd name="connsiteY6" fmla="*/ 700065 h 6374535"/>
              <a:gd name="connsiteX7" fmla="*/ 0 w 5389868"/>
              <a:gd name="connsiteY7" fmla="*/ 5991971 h 6374535"/>
              <a:gd name="connsiteX8" fmla="*/ 139827 w 5389868"/>
              <a:gd name="connsiteY8" fmla="*/ 6097845 h 6374535"/>
              <a:gd name="connsiteX9" fmla="*/ 378347 w 5389868"/>
              <a:gd name="connsiteY9" fmla="*/ 6248727 h 6374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389868" h="6374535">
                <a:moveTo>
                  <a:pt x="620377" y="6374535"/>
                </a:moveTo>
                <a:lnTo>
                  <a:pt x="3459520" y="6374535"/>
                </a:lnTo>
                <a:lnTo>
                  <a:pt x="3638761" y="6288190"/>
                </a:lnTo>
                <a:cubicBezTo>
                  <a:pt x="4681799" y="5721578"/>
                  <a:pt x="5389868" y="4616487"/>
                  <a:pt x="5389868" y="3346018"/>
                </a:cubicBezTo>
                <a:cubicBezTo>
                  <a:pt x="5389868" y="1498063"/>
                  <a:pt x="3891805" y="0"/>
                  <a:pt x="2043850" y="0"/>
                </a:cubicBezTo>
                <a:cubicBezTo>
                  <a:pt x="1336430" y="0"/>
                  <a:pt x="680285" y="219535"/>
                  <a:pt x="139826" y="594192"/>
                </a:cubicBezTo>
                <a:lnTo>
                  <a:pt x="0" y="700065"/>
                </a:lnTo>
                <a:lnTo>
                  <a:pt x="0" y="5991971"/>
                </a:lnTo>
                <a:lnTo>
                  <a:pt x="139827" y="6097845"/>
                </a:lnTo>
                <a:cubicBezTo>
                  <a:pt x="217035" y="6151367"/>
                  <a:pt x="296605" y="6201724"/>
                  <a:pt x="378347" y="6248727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170" name="Picture 2" descr="Resultado de imagem para zaqueu">
            <a:extLst>
              <a:ext uri="{FF2B5EF4-FFF2-40B4-BE49-F238E27FC236}">
                <a16:creationId xmlns:a16="http://schemas.microsoft.com/office/drawing/2014/main" id="{1FA2F492-2A56-4FCF-8A89-ACB9C19ECCF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162" r="14996" b="-2"/>
          <a:stretch/>
        </p:blipFill>
        <p:spPr bwMode="auto">
          <a:xfrm>
            <a:off x="2" y="2"/>
            <a:ext cx="5234519" cy="6210629"/>
          </a:xfrm>
          <a:custGeom>
            <a:avLst/>
            <a:gdLst>
              <a:gd name="connsiteX0" fmla="*/ 1082595 w 5234519"/>
              <a:gd name="connsiteY0" fmla="*/ 0 h 6210629"/>
              <a:gd name="connsiteX1" fmla="*/ 3027450 w 5234519"/>
              <a:gd name="connsiteY1" fmla="*/ 0 h 6210629"/>
              <a:gd name="connsiteX2" fmla="*/ 3291029 w 5234519"/>
              <a:gd name="connsiteY2" fmla="*/ 96471 h 6210629"/>
              <a:gd name="connsiteX3" fmla="*/ 5234519 w 5234519"/>
              <a:gd name="connsiteY3" fmla="*/ 3028517 h 6210629"/>
              <a:gd name="connsiteX4" fmla="*/ 2052407 w 5234519"/>
              <a:gd name="connsiteY4" fmla="*/ 6210629 h 6210629"/>
              <a:gd name="connsiteX5" fmla="*/ 28288 w 5234519"/>
              <a:gd name="connsiteY5" fmla="*/ 5483989 h 6210629"/>
              <a:gd name="connsiteX6" fmla="*/ 0 w 5234519"/>
              <a:gd name="connsiteY6" fmla="*/ 5458279 h 6210629"/>
              <a:gd name="connsiteX7" fmla="*/ 0 w 5234519"/>
              <a:gd name="connsiteY7" fmla="*/ 598754 h 6210629"/>
              <a:gd name="connsiteX8" fmla="*/ 28288 w 5234519"/>
              <a:gd name="connsiteY8" fmla="*/ 573044 h 6210629"/>
              <a:gd name="connsiteX9" fmla="*/ 958290 w 5234519"/>
              <a:gd name="connsiteY9" fmla="*/ 39494 h 6210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234519" h="6210629">
                <a:moveTo>
                  <a:pt x="1082595" y="0"/>
                </a:moveTo>
                <a:lnTo>
                  <a:pt x="3027450" y="0"/>
                </a:lnTo>
                <a:lnTo>
                  <a:pt x="3291029" y="96471"/>
                </a:lnTo>
                <a:cubicBezTo>
                  <a:pt x="4433137" y="579542"/>
                  <a:pt x="5234519" y="1710443"/>
                  <a:pt x="5234519" y="3028517"/>
                </a:cubicBezTo>
                <a:cubicBezTo>
                  <a:pt x="5234519" y="4785949"/>
                  <a:pt x="3809839" y="6210629"/>
                  <a:pt x="2052407" y="6210629"/>
                </a:cubicBezTo>
                <a:cubicBezTo>
                  <a:pt x="1283531" y="6210629"/>
                  <a:pt x="578345" y="5937936"/>
                  <a:pt x="28288" y="5483989"/>
                </a:cubicBezTo>
                <a:lnTo>
                  <a:pt x="0" y="5458279"/>
                </a:lnTo>
                <a:lnTo>
                  <a:pt x="0" y="598754"/>
                </a:lnTo>
                <a:lnTo>
                  <a:pt x="28288" y="573044"/>
                </a:lnTo>
                <a:cubicBezTo>
                  <a:pt x="303317" y="346070"/>
                  <a:pt x="617127" y="164410"/>
                  <a:pt x="958290" y="39494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69038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Resultado de imagem para zaqueu">
            <a:extLst>
              <a:ext uri="{FF2B5EF4-FFF2-40B4-BE49-F238E27FC236}">
                <a16:creationId xmlns:a16="http://schemas.microsoft.com/office/drawing/2014/main" id="{1FA2F492-2A56-4FCF-8A89-ACB9C19ECCF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79" r="5916" b="1"/>
          <a:stretch/>
        </p:blipFill>
        <p:spPr bwMode="auto">
          <a:xfrm>
            <a:off x="20" y="10"/>
            <a:ext cx="7534636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Rectangle 72">
            <a:extLst>
              <a:ext uri="{FF2B5EF4-FFF2-40B4-BE49-F238E27FC236}">
                <a16:creationId xmlns:a16="http://schemas.microsoft.com/office/drawing/2014/main" id="{98663357-1843-42BB-BC09-EACA8E00E59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6" y="0"/>
            <a:ext cx="4657344" cy="6858000"/>
          </a:xfrm>
          <a:prstGeom prst="rect">
            <a:avLst/>
          </a:prstGeom>
          <a:solidFill>
            <a:srgbClr val="5252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03D4B5B-E7F7-4618-B824-86A50CE978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79026" y="801318"/>
            <a:ext cx="4035315" cy="5255364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>
              <a:lnSpc>
                <a:spcPct val="100000"/>
              </a:lnSpc>
            </a:pPr>
            <a:r>
              <a:rPr lang="pt-BR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Sabendo que Ele estava na presença de Deus e que ele já havia sido aceito, se rendeu a Cristo e fez duas declarações. </a:t>
            </a:r>
            <a:br>
              <a:rPr lang="pt-BR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t-BR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Primeiro, ele daria metade de todas as suas posses aos pobres e, segundo, pagaria quatro vezes a quantia que ele havia roubado de qualquer um. </a:t>
            </a:r>
            <a:endParaRPr lang="en-US" sz="3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0658048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Resultado de imagem para zaqueu">
            <a:extLst>
              <a:ext uri="{FF2B5EF4-FFF2-40B4-BE49-F238E27FC236}">
                <a16:creationId xmlns:a16="http://schemas.microsoft.com/office/drawing/2014/main" id="{1FA2F492-2A56-4FCF-8A89-ACB9C19ECCF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79" r="5916" b="1"/>
          <a:stretch/>
        </p:blipFill>
        <p:spPr bwMode="auto">
          <a:xfrm>
            <a:off x="20" y="10"/>
            <a:ext cx="7534636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Rectangle 72">
            <a:extLst>
              <a:ext uri="{FF2B5EF4-FFF2-40B4-BE49-F238E27FC236}">
                <a16:creationId xmlns:a16="http://schemas.microsoft.com/office/drawing/2014/main" id="{98663357-1843-42BB-BC09-EACA8E00E59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6" y="0"/>
            <a:ext cx="4657344" cy="6858000"/>
          </a:xfrm>
          <a:prstGeom prst="rect">
            <a:avLst/>
          </a:prstGeom>
          <a:solidFill>
            <a:srgbClr val="5252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03D4B5B-E7F7-4618-B824-86A50CE978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59757" y="801318"/>
            <a:ext cx="4035315" cy="5255364"/>
          </a:xfr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pt-B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Jesus declarou que a salvação havia chegado à sua casa naquele mesmo dia.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7183724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Resultado de imagem para zaqueu">
            <a:extLst>
              <a:ext uri="{FF2B5EF4-FFF2-40B4-BE49-F238E27FC236}">
                <a16:creationId xmlns:a16="http://schemas.microsoft.com/office/drawing/2014/main" id="{1FA2F492-2A56-4FCF-8A89-ACB9C19ECCF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79" r="5916" b="1"/>
          <a:stretch/>
        </p:blipFill>
        <p:spPr bwMode="auto">
          <a:xfrm>
            <a:off x="20" y="10"/>
            <a:ext cx="7534636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Rectangle 72">
            <a:extLst>
              <a:ext uri="{FF2B5EF4-FFF2-40B4-BE49-F238E27FC236}">
                <a16:creationId xmlns:a16="http://schemas.microsoft.com/office/drawing/2014/main" id="{98663357-1843-42BB-BC09-EACA8E00E59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6" y="0"/>
            <a:ext cx="4657344" cy="6858000"/>
          </a:xfrm>
          <a:prstGeom prst="rect">
            <a:avLst/>
          </a:prstGeom>
          <a:solidFill>
            <a:srgbClr val="5252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03D4B5B-E7F7-4618-B824-86A50CE978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59757" y="801318"/>
            <a:ext cx="4035315" cy="5255364"/>
          </a:xfr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pt-B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Zaqueu encontrou o Senhor e se rendeu a Jesus, ele se tornou generoso e voluntariamente repartiu de seu tesouro por ter ganho Jesus Cristo. 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2614142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Resultado de imagem para zaqueu">
            <a:extLst>
              <a:ext uri="{FF2B5EF4-FFF2-40B4-BE49-F238E27FC236}">
                <a16:creationId xmlns:a16="http://schemas.microsoft.com/office/drawing/2014/main" id="{1FA2F492-2A56-4FCF-8A89-ACB9C19ECCF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79" r="5916" b="1"/>
          <a:stretch/>
        </p:blipFill>
        <p:spPr bwMode="auto">
          <a:xfrm>
            <a:off x="20" y="10"/>
            <a:ext cx="7534636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Rectangle 72">
            <a:extLst>
              <a:ext uri="{FF2B5EF4-FFF2-40B4-BE49-F238E27FC236}">
                <a16:creationId xmlns:a16="http://schemas.microsoft.com/office/drawing/2014/main" id="{98663357-1843-42BB-BC09-EACA8E00E59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6" y="0"/>
            <a:ext cx="4657344" cy="6858000"/>
          </a:xfrm>
          <a:prstGeom prst="rect">
            <a:avLst/>
          </a:prstGeom>
          <a:solidFill>
            <a:srgbClr val="5252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03D4B5B-E7F7-4618-B824-86A50CE978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59757" y="801318"/>
            <a:ext cx="4035315" cy="5255364"/>
          </a:xfr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pt-B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 verdade é que só podemos dar generosamente (ricos ou pobres) quando nos entregamos primeiro ao Senhor!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8742294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590E4659-BAAD-4643-B442-83ED8F5A6E7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444"/>
          <a:stretch/>
        </p:blipFill>
        <p:spPr>
          <a:xfrm>
            <a:off x="-1" y="-28"/>
            <a:ext cx="12192000" cy="685595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03D4B5B-E7F7-4618-B824-86A50CE978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6334" y="928333"/>
            <a:ext cx="4666470" cy="2076333"/>
          </a:xfrm>
        </p:spPr>
        <p:txBody>
          <a:bodyPr anchor="t">
            <a:noAutofit/>
          </a:bodyPr>
          <a:lstStyle/>
          <a:p>
            <a:pPr algn="l">
              <a:lnSpc>
                <a:spcPct val="100000"/>
              </a:lnSpc>
            </a:pPr>
            <a:r>
              <a:rPr lang="pt-BR" sz="3600" b="1" dirty="0">
                <a:latin typeface="+mn-lt"/>
              </a:rPr>
              <a:t>3. Eles se entregaram à “Causa”. </a:t>
            </a:r>
            <a:r>
              <a:rPr lang="pt-BR" sz="3400" b="1" dirty="0">
                <a:latin typeface="+mn-lt"/>
              </a:rPr>
              <a:t/>
            </a:r>
            <a:br>
              <a:rPr lang="pt-BR" sz="3400" b="1" dirty="0">
                <a:latin typeface="+mn-lt"/>
              </a:rPr>
            </a:br>
            <a:r>
              <a:rPr lang="pt-BR" sz="3400" b="1" dirty="0">
                <a:latin typeface="+mn-lt"/>
              </a:rPr>
              <a:t/>
            </a:r>
            <a:br>
              <a:rPr lang="pt-BR" sz="3400" b="1" dirty="0">
                <a:latin typeface="+mn-lt"/>
              </a:rPr>
            </a:br>
            <a:r>
              <a:rPr lang="pt-BR" sz="3400" b="1" dirty="0">
                <a:latin typeface="+mn-lt"/>
              </a:rPr>
              <a:t>Nós só investimos nosso dinheiro naquilo que é valioso para nós. É por essa razão que Jesus declara que nosso coração segue nosso tesouro</a:t>
            </a:r>
            <a:endParaRPr lang="pt-BR" sz="3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83" name="Freeform: Shape 82">
            <a:extLst>
              <a:ext uri="{FF2B5EF4-FFF2-40B4-BE49-F238E27FC236}">
                <a16:creationId xmlns:a16="http://schemas.microsoft.com/office/drawing/2014/main" id="{BCC55ACC-A2F6-403C-A3A4-D59B3734D45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57312" y="381000"/>
            <a:ext cx="6334689" cy="6477000"/>
          </a:xfrm>
          <a:custGeom>
            <a:avLst/>
            <a:gdLst>
              <a:gd name="connsiteX0" fmla="*/ 3561588 w 6334689"/>
              <a:gd name="connsiteY0" fmla="*/ 0 h 6477000"/>
              <a:gd name="connsiteX1" fmla="*/ 6309883 w 6334689"/>
              <a:gd name="connsiteY1" fmla="*/ 1296087 h 6477000"/>
              <a:gd name="connsiteX2" fmla="*/ 6334689 w 6334689"/>
              <a:gd name="connsiteY2" fmla="*/ 1329261 h 6477000"/>
              <a:gd name="connsiteX3" fmla="*/ 6334689 w 6334689"/>
              <a:gd name="connsiteY3" fmla="*/ 5793916 h 6477000"/>
              <a:gd name="connsiteX4" fmla="*/ 6309883 w 6334689"/>
              <a:gd name="connsiteY4" fmla="*/ 5827089 h 6477000"/>
              <a:gd name="connsiteX5" fmla="*/ 5760467 w 6334689"/>
              <a:gd name="connsiteY5" fmla="*/ 6363539 h 6477000"/>
              <a:gd name="connsiteX6" fmla="*/ 5607796 w 6334689"/>
              <a:gd name="connsiteY6" fmla="*/ 6477000 h 6477000"/>
              <a:gd name="connsiteX7" fmla="*/ 1519571 w 6334689"/>
              <a:gd name="connsiteY7" fmla="*/ 6477000 h 6477000"/>
              <a:gd name="connsiteX8" fmla="*/ 1296088 w 6334689"/>
              <a:gd name="connsiteY8" fmla="*/ 6309883 h 6477000"/>
              <a:gd name="connsiteX9" fmla="*/ 0 w 6334689"/>
              <a:gd name="connsiteY9" fmla="*/ 3561588 h 6477000"/>
              <a:gd name="connsiteX10" fmla="*/ 3561588 w 6334689"/>
              <a:gd name="connsiteY10" fmla="*/ 0 h 647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334689" h="6477000">
                <a:moveTo>
                  <a:pt x="3561588" y="0"/>
                </a:moveTo>
                <a:cubicBezTo>
                  <a:pt x="4668032" y="0"/>
                  <a:pt x="5656635" y="504534"/>
                  <a:pt x="6309883" y="1296087"/>
                </a:cubicBezTo>
                <a:lnTo>
                  <a:pt x="6334689" y="1329261"/>
                </a:lnTo>
                <a:lnTo>
                  <a:pt x="6334689" y="5793916"/>
                </a:lnTo>
                <a:lnTo>
                  <a:pt x="6309883" y="5827089"/>
                </a:lnTo>
                <a:cubicBezTo>
                  <a:pt x="6146571" y="6024977"/>
                  <a:pt x="5962299" y="6204927"/>
                  <a:pt x="5760467" y="6363539"/>
                </a:cubicBezTo>
                <a:lnTo>
                  <a:pt x="5607796" y="6477000"/>
                </a:lnTo>
                <a:lnTo>
                  <a:pt x="1519571" y="6477000"/>
                </a:lnTo>
                <a:lnTo>
                  <a:pt x="1296088" y="6309883"/>
                </a:lnTo>
                <a:cubicBezTo>
                  <a:pt x="504535" y="5656635"/>
                  <a:pt x="0" y="4668032"/>
                  <a:pt x="0" y="3561588"/>
                </a:cubicBezTo>
                <a:cubicBezTo>
                  <a:pt x="0" y="1594577"/>
                  <a:pt x="1594577" y="0"/>
                  <a:pt x="3561588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FD0D3949-6635-49FE-BDFF-608D2C1F5FD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32" r="7213" b="-1"/>
          <a:stretch/>
        </p:blipFill>
        <p:spPr>
          <a:xfrm>
            <a:off x="6021086" y="544802"/>
            <a:ext cx="6170914" cy="6313225"/>
          </a:xfrm>
          <a:custGeom>
            <a:avLst/>
            <a:gdLst>
              <a:gd name="connsiteX0" fmla="*/ 3397813 w 6170914"/>
              <a:gd name="connsiteY0" fmla="*/ 0 h 6313225"/>
              <a:gd name="connsiteX1" fmla="*/ 6019731 w 6170914"/>
              <a:gd name="connsiteY1" fmla="*/ 1236489 h 6313225"/>
              <a:gd name="connsiteX2" fmla="*/ 6170914 w 6170914"/>
              <a:gd name="connsiteY2" fmla="*/ 1438663 h 6313225"/>
              <a:gd name="connsiteX3" fmla="*/ 6170914 w 6170914"/>
              <a:gd name="connsiteY3" fmla="*/ 5356963 h 6313225"/>
              <a:gd name="connsiteX4" fmla="*/ 6019731 w 6170914"/>
              <a:gd name="connsiteY4" fmla="*/ 5559138 h 6313225"/>
              <a:gd name="connsiteX5" fmla="*/ 5194591 w 6170914"/>
              <a:gd name="connsiteY5" fmla="*/ 6282226 h 6313225"/>
              <a:gd name="connsiteX6" fmla="*/ 5141791 w 6170914"/>
              <a:gd name="connsiteY6" fmla="*/ 6313225 h 6313225"/>
              <a:gd name="connsiteX7" fmla="*/ 1659199 w 6170914"/>
              <a:gd name="connsiteY7" fmla="*/ 6313225 h 6313225"/>
              <a:gd name="connsiteX8" fmla="*/ 1498064 w 6170914"/>
              <a:gd name="connsiteY8" fmla="*/ 6215333 h 6313225"/>
              <a:gd name="connsiteX9" fmla="*/ 0 w 6170914"/>
              <a:gd name="connsiteY9" fmla="*/ 3397813 h 6313225"/>
              <a:gd name="connsiteX10" fmla="*/ 3397813 w 6170914"/>
              <a:gd name="connsiteY10" fmla="*/ 0 h 6313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170914" h="6313225">
                <a:moveTo>
                  <a:pt x="3397813" y="0"/>
                </a:moveTo>
                <a:cubicBezTo>
                  <a:pt x="4453378" y="0"/>
                  <a:pt x="5396522" y="481334"/>
                  <a:pt x="6019731" y="1236489"/>
                </a:cubicBezTo>
                <a:lnTo>
                  <a:pt x="6170914" y="1438663"/>
                </a:lnTo>
                <a:lnTo>
                  <a:pt x="6170914" y="5356963"/>
                </a:lnTo>
                <a:lnTo>
                  <a:pt x="6019731" y="5559138"/>
                </a:lnTo>
                <a:cubicBezTo>
                  <a:pt x="5786028" y="5842321"/>
                  <a:pt x="5507333" y="6086998"/>
                  <a:pt x="5194591" y="6282226"/>
                </a:cubicBezTo>
                <a:lnTo>
                  <a:pt x="5141791" y="6313225"/>
                </a:lnTo>
                <a:lnTo>
                  <a:pt x="1659199" y="6313225"/>
                </a:lnTo>
                <a:lnTo>
                  <a:pt x="1498064" y="6215333"/>
                </a:lnTo>
                <a:cubicBezTo>
                  <a:pt x="594240" y="5604721"/>
                  <a:pt x="0" y="4570663"/>
                  <a:pt x="0" y="3397813"/>
                </a:cubicBezTo>
                <a:cubicBezTo>
                  <a:pt x="0" y="1521253"/>
                  <a:pt x="1521253" y="0"/>
                  <a:pt x="3397813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9790363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25FA611A-68E7-4C6E-AA8B-50D960CD9D9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444"/>
          <a:stretch/>
        </p:blipFill>
        <p:spPr>
          <a:xfrm>
            <a:off x="-35159" y="2042"/>
            <a:ext cx="12192000" cy="685595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03D4B5B-E7F7-4618-B824-86A50CE978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8721" y="831574"/>
            <a:ext cx="5128591" cy="2076333"/>
          </a:xfrm>
        </p:spPr>
        <p:txBody>
          <a:bodyPr anchor="t">
            <a:noAutofit/>
          </a:bodyPr>
          <a:lstStyle/>
          <a:p>
            <a:pPr algn="l">
              <a:lnSpc>
                <a:spcPct val="100000"/>
              </a:lnSpc>
            </a:pPr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4. Eles acreditavam que suas contribuições (unidas ao todo) fariam a diferença.</a:t>
            </a:r>
            <a:b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t-BR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pt-BR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t-BR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Essa diferença os sustentou com alegria. </a:t>
            </a:r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83" name="Freeform: Shape 82">
            <a:extLst>
              <a:ext uri="{FF2B5EF4-FFF2-40B4-BE49-F238E27FC236}">
                <a16:creationId xmlns:a16="http://schemas.microsoft.com/office/drawing/2014/main" id="{BCC55ACC-A2F6-403C-A3A4-D59B3734D45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57312" y="381000"/>
            <a:ext cx="6334689" cy="6477000"/>
          </a:xfrm>
          <a:custGeom>
            <a:avLst/>
            <a:gdLst>
              <a:gd name="connsiteX0" fmla="*/ 3561588 w 6334689"/>
              <a:gd name="connsiteY0" fmla="*/ 0 h 6477000"/>
              <a:gd name="connsiteX1" fmla="*/ 6309883 w 6334689"/>
              <a:gd name="connsiteY1" fmla="*/ 1296087 h 6477000"/>
              <a:gd name="connsiteX2" fmla="*/ 6334689 w 6334689"/>
              <a:gd name="connsiteY2" fmla="*/ 1329261 h 6477000"/>
              <a:gd name="connsiteX3" fmla="*/ 6334689 w 6334689"/>
              <a:gd name="connsiteY3" fmla="*/ 5793916 h 6477000"/>
              <a:gd name="connsiteX4" fmla="*/ 6309883 w 6334689"/>
              <a:gd name="connsiteY4" fmla="*/ 5827089 h 6477000"/>
              <a:gd name="connsiteX5" fmla="*/ 5760467 w 6334689"/>
              <a:gd name="connsiteY5" fmla="*/ 6363539 h 6477000"/>
              <a:gd name="connsiteX6" fmla="*/ 5607796 w 6334689"/>
              <a:gd name="connsiteY6" fmla="*/ 6477000 h 6477000"/>
              <a:gd name="connsiteX7" fmla="*/ 1519571 w 6334689"/>
              <a:gd name="connsiteY7" fmla="*/ 6477000 h 6477000"/>
              <a:gd name="connsiteX8" fmla="*/ 1296088 w 6334689"/>
              <a:gd name="connsiteY8" fmla="*/ 6309883 h 6477000"/>
              <a:gd name="connsiteX9" fmla="*/ 0 w 6334689"/>
              <a:gd name="connsiteY9" fmla="*/ 3561588 h 6477000"/>
              <a:gd name="connsiteX10" fmla="*/ 3561588 w 6334689"/>
              <a:gd name="connsiteY10" fmla="*/ 0 h 647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334689" h="6477000">
                <a:moveTo>
                  <a:pt x="3561588" y="0"/>
                </a:moveTo>
                <a:cubicBezTo>
                  <a:pt x="4668032" y="0"/>
                  <a:pt x="5656635" y="504534"/>
                  <a:pt x="6309883" y="1296087"/>
                </a:cubicBezTo>
                <a:lnTo>
                  <a:pt x="6334689" y="1329261"/>
                </a:lnTo>
                <a:lnTo>
                  <a:pt x="6334689" y="5793916"/>
                </a:lnTo>
                <a:lnTo>
                  <a:pt x="6309883" y="5827089"/>
                </a:lnTo>
                <a:cubicBezTo>
                  <a:pt x="6146571" y="6024977"/>
                  <a:pt x="5962299" y="6204927"/>
                  <a:pt x="5760467" y="6363539"/>
                </a:cubicBezTo>
                <a:lnTo>
                  <a:pt x="5607796" y="6477000"/>
                </a:lnTo>
                <a:lnTo>
                  <a:pt x="1519571" y="6477000"/>
                </a:lnTo>
                <a:lnTo>
                  <a:pt x="1296088" y="6309883"/>
                </a:lnTo>
                <a:cubicBezTo>
                  <a:pt x="504535" y="5656635"/>
                  <a:pt x="0" y="4668032"/>
                  <a:pt x="0" y="3561588"/>
                </a:cubicBezTo>
                <a:cubicBezTo>
                  <a:pt x="0" y="1594577"/>
                  <a:pt x="1594577" y="0"/>
                  <a:pt x="3561588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FD0D3949-6635-49FE-BDFF-608D2C1F5FD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32" r="7213" b="-1"/>
          <a:stretch/>
        </p:blipFill>
        <p:spPr>
          <a:xfrm>
            <a:off x="6021086" y="544802"/>
            <a:ext cx="6170914" cy="6313225"/>
          </a:xfrm>
          <a:custGeom>
            <a:avLst/>
            <a:gdLst>
              <a:gd name="connsiteX0" fmla="*/ 3397813 w 6170914"/>
              <a:gd name="connsiteY0" fmla="*/ 0 h 6313225"/>
              <a:gd name="connsiteX1" fmla="*/ 6019731 w 6170914"/>
              <a:gd name="connsiteY1" fmla="*/ 1236489 h 6313225"/>
              <a:gd name="connsiteX2" fmla="*/ 6170914 w 6170914"/>
              <a:gd name="connsiteY2" fmla="*/ 1438663 h 6313225"/>
              <a:gd name="connsiteX3" fmla="*/ 6170914 w 6170914"/>
              <a:gd name="connsiteY3" fmla="*/ 5356963 h 6313225"/>
              <a:gd name="connsiteX4" fmla="*/ 6019731 w 6170914"/>
              <a:gd name="connsiteY4" fmla="*/ 5559138 h 6313225"/>
              <a:gd name="connsiteX5" fmla="*/ 5194591 w 6170914"/>
              <a:gd name="connsiteY5" fmla="*/ 6282226 h 6313225"/>
              <a:gd name="connsiteX6" fmla="*/ 5141791 w 6170914"/>
              <a:gd name="connsiteY6" fmla="*/ 6313225 h 6313225"/>
              <a:gd name="connsiteX7" fmla="*/ 1659199 w 6170914"/>
              <a:gd name="connsiteY7" fmla="*/ 6313225 h 6313225"/>
              <a:gd name="connsiteX8" fmla="*/ 1498064 w 6170914"/>
              <a:gd name="connsiteY8" fmla="*/ 6215333 h 6313225"/>
              <a:gd name="connsiteX9" fmla="*/ 0 w 6170914"/>
              <a:gd name="connsiteY9" fmla="*/ 3397813 h 6313225"/>
              <a:gd name="connsiteX10" fmla="*/ 3397813 w 6170914"/>
              <a:gd name="connsiteY10" fmla="*/ 0 h 6313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170914" h="6313225">
                <a:moveTo>
                  <a:pt x="3397813" y="0"/>
                </a:moveTo>
                <a:cubicBezTo>
                  <a:pt x="4453378" y="0"/>
                  <a:pt x="5396522" y="481334"/>
                  <a:pt x="6019731" y="1236489"/>
                </a:cubicBezTo>
                <a:lnTo>
                  <a:pt x="6170914" y="1438663"/>
                </a:lnTo>
                <a:lnTo>
                  <a:pt x="6170914" y="5356963"/>
                </a:lnTo>
                <a:lnTo>
                  <a:pt x="6019731" y="5559138"/>
                </a:lnTo>
                <a:cubicBezTo>
                  <a:pt x="5786028" y="5842321"/>
                  <a:pt x="5507333" y="6086998"/>
                  <a:pt x="5194591" y="6282226"/>
                </a:cubicBezTo>
                <a:lnTo>
                  <a:pt x="5141791" y="6313225"/>
                </a:lnTo>
                <a:lnTo>
                  <a:pt x="1659199" y="6313225"/>
                </a:lnTo>
                <a:lnTo>
                  <a:pt x="1498064" y="6215333"/>
                </a:lnTo>
                <a:cubicBezTo>
                  <a:pt x="594240" y="5604721"/>
                  <a:pt x="0" y="4570663"/>
                  <a:pt x="0" y="3397813"/>
                </a:cubicBezTo>
                <a:cubicBezTo>
                  <a:pt x="0" y="1521253"/>
                  <a:pt x="1521253" y="0"/>
                  <a:pt x="3397813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6427122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25FA611A-68E7-4C6E-AA8B-50D960CD9D9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444"/>
          <a:stretch/>
        </p:blipFill>
        <p:spPr>
          <a:xfrm>
            <a:off x="-1" y="-28"/>
            <a:ext cx="12192000" cy="685595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03D4B5B-E7F7-4618-B824-86A50CE978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5110" y="182217"/>
            <a:ext cx="5128591" cy="2076333"/>
          </a:xfrm>
        </p:spPr>
        <p:txBody>
          <a:bodyPr anchor="t">
            <a:noAutofit/>
          </a:bodyPr>
          <a:lstStyle/>
          <a:p>
            <a:pPr algn="l">
              <a:lnSpc>
                <a:spcPct val="100000"/>
              </a:lnSpc>
            </a:pPr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4. Eles acreditavam que suas contribuições (unidas ao todo) fariam a diferença.</a:t>
            </a:r>
            <a:b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t-BR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pt-BR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Às vezes quando somos pobres e temos pouco, pensamos que nossas pequenas moedas não contam muito e paramos de dar. </a:t>
            </a:r>
          </a:p>
        </p:txBody>
      </p:sp>
      <p:sp>
        <p:nvSpPr>
          <p:cNvPr id="83" name="Freeform: Shape 82">
            <a:extLst>
              <a:ext uri="{FF2B5EF4-FFF2-40B4-BE49-F238E27FC236}">
                <a16:creationId xmlns:a16="http://schemas.microsoft.com/office/drawing/2014/main" id="{BCC55ACC-A2F6-403C-A3A4-D59B3734D45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57312" y="381000"/>
            <a:ext cx="6334689" cy="6477000"/>
          </a:xfrm>
          <a:custGeom>
            <a:avLst/>
            <a:gdLst>
              <a:gd name="connsiteX0" fmla="*/ 3561588 w 6334689"/>
              <a:gd name="connsiteY0" fmla="*/ 0 h 6477000"/>
              <a:gd name="connsiteX1" fmla="*/ 6309883 w 6334689"/>
              <a:gd name="connsiteY1" fmla="*/ 1296087 h 6477000"/>
              <a:gd name="connsiteX2" fmla="*/ 6334689 w 6334689"/>
              <a:gd name="connsiteY2" fmla="*/ 1329261 h 6477000"/>
              <a:gd name="connsiteX3" fmla="*/ 6334689 w 6334689"/>
              <a:gd name="connsiteY3" fmla="*/ 5793916 h 6477000"/>
              <a:gd name="connsiteX4" fmla="*/ 6309883 w 6334689"/>
              <a:gd name="connsiteY4" fmla="*/ 5827089 h 6477000"/>
              <a:gd name="connsiteX5" fmla="*/ 5760467 w 6334689"/>
              <a:gd name="connsiteY5" fmla="*/ 6363539 h 6477000"/>
              <a:gd name="connsiteX6" fmla="*/ 5607796 w 6334689"/>
              <a:gd name="connsiteY6" fmla="*/ 6477000 h 6477000"/>
              <a:gd name="connsiteX7" fmla="*/ 1519571 w 6334689"/>
              <a:gd name="connsiteY7" fmla="*/ 6477000 h 6477000"/>
              <a:gd name="connsiteX8" fmla="*/ 1296088 w 6334689"/>
              <a:gd name="connsiteY8" fmla="*/ 6309883 h 6477000"/>
              <a:gd name="connsiteX9" fmla="*/ 0 w 6334689"/>
              <a:gd name="connsiteY9" fmla="*/ 3561588 h 6477000"/>
              <a:gd name="connsiteX10" fmla="*/ 3561588 w 6334689"/>
              <a:gd name="connsiteY10" fmla="*/ 0 h 647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334689" h="6477000">
                <a:moveTo>
                  <a:pt x="3561588" y="0"/>
                </a:moveTo>
                <a:cubicBezTo>
                  <a:pt x="4668032" y="0"/>
                  <a:pt x="5656635" y="504534"/>
                  <a:pt x="6309883" y="1296087"/>
                </a:cubicBezTo>
                <a:lnTo>
                  <a:pt x="6334689" y="1329261"/>
                </a:lnTo>
                <a:lnTo>
                  <a:pt x="6334689" y="5793916"/>
                </a:lnTo>
                <a:lnTo>
                  <a:pt x="6309883" y="5827089"/>
                </a:lnTo>
                <a:cubicBezTo>
                  <a:pt x="6146571" y="6024977"/>
                  <a:pt x="5962299" y="6204927"/>
                  <a:pt x="5760467" y="6363539"/>
                </a:cubicBezTo>
                <a:lnTo>
                  <a:pt x="5607796" y="6477000"/>
                </a:lnTo>
                <a:lnTo>
                  <a:pt x="1519571" y="6477000"/>
                </a:lnTo>
                <a:lnTo>
                  <a:pt x="1296088" y="6309883"/>
                </a:lnTo>
                <a:cubicBezTo>
                  <a:pt x="504535" y="5656635"/>
                  <a:pt x="0" y="4668032"/>
                  <a:pt x="0" y="3561588"/>
                </a:cubicBezTo>
                <a:cubicBezTo>
                  <a:pt x="0" y="1594577"/>
                  <a:pt x="1594577" y="0"/>
                  <a:pt x="3561588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FD0D3949-6635-49FE-BDFF-608D2C1F5FD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32" r="7213" b="-1"/>
          <a:stretch/>
        </p:blipFill>
        <p:spPr>
          <a:xfrm>
            <a:off x="6021086" y="544802"/>
            <a:ext cx="6170914" cy="6313225"/>
          </a:xfrm>
          <a:custGeom>
            <a:avLst/>
            <a:gdLst>
              <a:gd name="connsiteX0" fmla="*/ 3397813 w 6170914"/>
              <a:gd name="connsiteY0" fmla="*/ 0 h 6313225"/>
              <a:gd name="connsiteX1" fmla="*/ 6019731 w 6170914"/>
              <a:gd name="connsiteY1" fmla="*/ 1236489 h 6313225"/>
              <a:gd name="connsiteX2" fmla="*/ 6170914 w 6170914"/>
              <a:gd name="connsiteY2" fmla="*/ 1438663 h 6313225"/>
              <a:gd name="connsiteX3" fmla="*/ 6170914 w 6170914"/>
              <a:gd name="connsiteY3" fmla="*/ 5356963 h 6313225"/>
              <a:gd name="connsiteX4" fmla="*/ 6019731 w 6170914"/>
              <a:gd name="connsiteY4" fmla="*/ 5559138 h 6313225"/>
              <a:gd name="connsiteX5" fmla="*/ 5194591 w 6170914"/>
              <a:gd name="connsiteY5" fmla="*/ 6282226 h 6313225"/>
              <a:gd name="connsiteX6" fmla="*/ 5141791 w 6170914"/>
              <a:gd name="connsiteY6" fmla="*/ 6313225 h 6313225"/>
              <a:gd name="connsiteX7" fmla="*/ 1659199 w 6170914"/>
              <a:gd name="connsiteY7" fmla="*/ 6313225 h 6313225"/>
              <a:gd name="connsiteX8" fmla="*/ 1498064 w 6170914"/>
              <a:gd name="connsiteY8" fmla="*/ 6215333 h 6313225"/>
              <a:gd name="connsiteX9" fmla="*/ 0 w 6170914"/>
              <a:gd name="connsiteY9" fmla="*/ 3397813 h 6313225"/>
              <a:gd name="connsiteX10" fmla="*/ 3397813 w 6170914"/>
              <a:gd name="connsiteY10" fmla="*/ 0 h 6313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170914" h="6313225">
                <a:moveTo>
                  <a:pt x="3397813" y="0"/>
                </a:moveTo>
                <a:cubicBezTo>
                  <a:pt x="4453378" y="0"/>
                  <a:pt x="5396522" y="481334"/>
                  <a:pt x="6019731" y="1236489"/>
                </a:cubicBezTo>
                <a:lnTo>
                  <a:pt x="6170914" y="1438663"/>
                </a:lnTo>
                <a:lnTo>
                  <a:pt x="6170914" y="5356963"/>
                </a:lnTo>
                <a:lnTo>
                  <a:pt x="6019731" y="5559138"/>
                </a:lnTo>
                <a:cubicBezTo>
                  <a:pt x="5786028" y="5842321"/>
                  <a:pt x="5507333" y="6086998"/>
                  <a:pt x="5194591" y="6282226"/>
                </a:cubicBezTo>
                <a:lnTo>
                  <a:pt x="5141791" y="6313225"/>
                </a:lnTo>
                <a:lnTo>
                  <a:pt x="1659199" y="6313225"/>
                </a:lnTo>
                <a:lnTo>
                  <a:pt x="1498064" y="6215333"/>
                </a:lnTo>
                <a:cubicBezTo>
                  <a:pt x="594240" y="5604721"/>
                  <a:pt x="0" y="4570663"/>
                  <a:pt x="0" y="3397813"/>
                </a:cubicBezTo>
                <a:cubicBezTo>
                  <a:pt x="0" y="1521253"/>
                  <a:pt x="1521253" y="0"/>
                  <a:pt x="3397813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8903397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2E84B58C-936A-46FD-9372-170FE20EFB7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444"/>
          <a:stretch/>
        </p:blipFill>
        <p:spPr>
          <a:xfrm>
            <a:off x="-3" y="-28"/>
            <a:ext cx="12192000" cy="685595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03D4B5B-E7F7-4618-B824-86A50CE978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33906" y="2390833"/>
            <a:ext cx="5319433" cy="2076333"/>
          </a:xfrm>
        </p:spPr>
        <p:txBody>
          <a:bodyPr anchor="t">
            <a:normAutofit/>
          </a:bodyPr>
          <a:lstStyle/>
          <a:p>
            <a:pPr>
              <a:lnSpc>
                <a:spcPct val="100000"/>
              </a:lnSpc>
            </a:pPr>
            <a:r>
              <a:rPr lang="pt-BR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Na economia de Deus, Ele não olha para a quantidade, mas sim o coração!</a:t>
            </a:r>
          </a:p>
        </p:txBody>
      </p:sp>
      <p:sp>
        <p:nvSpPr>
          <p:cNvPr id="83" name="Freeform: Shape 82">
            <a:extLst>
              <a:ext uri="{FF2B5EF4-FFF2-40B4-BE49-F238E27FC236}">
                <a16:creationId xmlns:a16="http://schemas.microsoft.com/office/drawing/2014/main" id="{F72D119F-8562-42DA-AE9A-70D44FDCFD1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5389868" cy="6374535"/>
          </a:xfrm>
          <a:custGeom>
            <a:avLst/>
            <a:gdLst>
              <a:gd name="connsiteX0" fmla="*/ 620377 w 5389868"/>
              <a:gd name="connsiteY0" fmla="*/ 6374535 h 6374535"/>
              <a:gd name="connsiteX1" fmla="*/ 3459520 w 5389868"/>
              <a:gd name="connsiteY1" fmla="*/ 6374535 h 6374535"/>
              <a:gd name="connsiteX2" fmla="*/ 3638761 w 5389868"/>
              <a:gd name="connsiteY2" fmla="*/ 6288190 h 6374535"/>
              <a:gd name="connsiteX3" fmla="*/ 5389868 w 5389868"/>
              <a:gd name="connsiteY3" fmla="*/ 3346018 h 6374535"/>
              <a:gd name="connsiteX4" fmla="*/ 2043850 w 5389868"/>
              <a:gd name="connsiteY4" fmla="*/ 0 h 6374535"/>
              <a:gd name="connsiteX5" fmla="*/ 139826 w 5389868"/>
              <a:gd name="connsiteY5" fmla="*/ 594192 h 6374535"/>
              <a:gd name="connsiteX6" fmla="*/ 0 w 5389868"/>
              <a:gd name="connsiteY6" fmla="*/ 700065 h 6374535"/>
              <a:gd name="connsiteX7" fmla="*/ 0 w 5389868"/>
              <a:gd name="connsiteY7" fmla="*/ 5991971 h 6374535"/>
              <a:gd name="connsiteX8" fmla="*/ 139827 w 5389868"/>
              <a:gd name="connsiteY8" fmla="*/ 6097845 h 6374535"/>
              <a:gd name="connsiteX9" fmla="*/ 378347 w 5389868"/>
              <a:gd name="connsiteY9" fmla="*/ 6248727 h 6374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389868" h="6374535">
                <a:moveTo>
                  <a:pt x="620377" y="6374535"/>
                </a:moveTo>
                <a:lnTo>
                  <a:pt x="3459520" y="6374535"/>
                </a:lnTo>
                <a:lnTo>
                  <a:pt x="3638761" y="6288190"/>
                </a:lnTo>
                <a:cubicBezTo>
                  <a:pt x="4681799" y="5721578"/>
                  <a:pt x="5389868" y="4616487"/>
                  <a:pt x="5389868" y="3346018"/>
                </a:cubicBezTo>
                <a:cubicBezTo>
                  <a:pt x="5389868" y="1498063"/>
                  <a:pt x="3891805" y="0"/>
                  <a:pt x="2043850" y="0"/>
                </a:cubicBezTo>
                <a:cubicBezTo>
                  <a:pt x="1336430" y="0"/>
                  <a:pt x="680285" y="219535"/>
                  <a:pt x="139826" y="594192"/>
                </a:cubicBezTo>
                <a:lnTo>
                  <a:pt x="0" y="700065"/>
                </a:lnTo>
                <a:lnTo>
                  <a:pt x="0" y="5991971"/>
                </a:lnTo>
                <a:lnTo>
                  <a:pt x="139827" y="6097845"/>
                </a:lnTo>
                <a:cubicBezTo>
                  <a:pt x="217035" y="6151367"/>
                  <a:pt x="296605" y="6201724"/>
                  <a:pt x="378347" y="6248727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FD0D3949-6635-49FE-BDFF-608D2C1F5FD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98" r="12278" b="-2"/>
          <a:stretch/>
        </p:blipFill>
        <p:spPr>
          <a:xfrm>
            <a:off x="2" y="2"/>
            <a:ext cx="5234519" cy="6210629"/>
          </a:xfrm>
          <a:custGeom>
            <a:avLst/>
            <a:gdLst>
              <a:gd name="connsiteX0" fmla="*/ 1082595 w 5234519"/>
              <a:gd name="connsiteY0" fmla="*/ 0 h 6210629"/>
              <a:gd name="connsiteX1" fmla="*/ 3027450 w 5234519"/>
              <a:gd name="connsiteY1" fmla="*/ 0 h 6210629"/>
              <a:gd name="connsiteX2" fmla="*/ 3291029 w 5234519"/>
              <a:gd name="connsiteY2" fmla="*/ 96471 h 6210629"/>
              <a:gd name="connsiteX3" fmla="*/ 5234519 w 5234519"/>
              <a:gd name="connsiteY3" fmla="*/ 3028517 h 6210629"/>
              <a:gd name="connsiteX4" fmla="*/ 2052407 w 5234519"/>
              <a:gd name="connsiteY4" fmla="*/ 6210629 h 6210629"/>
              <a:gd name="connsiteX5" fmla="*/ 28288 w 5234519"/>
              <a:gd name="connsiteY5" fmla="*/ 5483989 h 6210629"/>
              <a:gd name="connsiteX6" fmla="*/ 0 w 5234519"/>
              <a:gd name="connsiteY6" fmla="*/ 5458279 h 6210629"/>
              <a:gd name="connsiteX7" fmla="*/ 0 w 5234519"/>
              <a:gd name="connsiteY7" fmla="*/ 598754 h 6210629"/>
              <a:gd name="connsiteX8" fmla="*/ 28288 w 5234519"/>
              <a:gd name="connsiteY8" fmla="*/ 573044 h 6210629"/>
              <a:gd name="connsiteX9" fmla="*/ 958290 w 5234519"/>
              <a:gd name="connsiteY9" fmla="*/ 39494 h 6210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234519" h="6210629">
                <a:moveTo>
                  <a:pt x="1082595" y="0"/>
                </a:moveTo>
                <a:lnTo>
                  <a:pt x="3027450" y="0"/>
                </a:lnTo>
                <a:lnTo>
                  <a:pt x="3291029" y="96471"/>
                </a:lnTo>
                <a:cubicBezTo>
                  <a:pt x="4433137" y="579542"/>
                  <a:pt x="5234519" y="1710443"/>
                  <a:pt x="5234519" y="3028517"/>
                </a:cubicBezTo>
                <a:cubicBezTo>
                  <a:pt x="5234519" y="4785949"/>
                  <a:pt x="3809839" y="6210629"/>
                  <a:pt x="2052407" y="6210629"/>
                </a:cubicBezTo>
                <a:cubicBezTo>
                  <a:pt x="1283531" y="6210629"/>
                  <a:pt x="578345" y="5937936"/>
                  <a:pt x="28288" y="5483989"/>
                </a:cubicBezTo>
                <a:lnTo>
                  <a:pt x="0" y="5458279"/>
                </a:lnTo>
                <a:lnTo>
                  <a:pt x="0" y="598754"/>
                </a:lnTo>
                <a:lnTo>
                  <a:pt x="28288" y="573044"/>
                </a:lnTo>
                <a:cubicBezTo>
                  <a:pt x="303317" y="346070"/>
                  <a:pt x="617127" y="164410"/>
                  <a:pt x="958290" y="3949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7750006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CDF7A6BE-6BF3-4428-A966-68F07016983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444"/>
          <a:stretch/>
        </p:blipFill>
        <p:spPr>
          <a:xfrm>
            <a:off x="-1" y="-28"/>
            <a:ext cx="12192000" cy="685595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03D4B5B-E7F7-4618-B824-86A50CE978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5421" y="2181173"/>
            <a:ext cx="4666470" cy="2076333"/>
          </a:xfrm>
        </p:spPr>
        <p:txBody>
          <a:bodyPr anchor="t">
            <a:noAutofit/>
          </a:bodyPr>
          <a:lstStyle/>
          <a:p>
            <a:pPr algn="l">
              <a:lnSpc>
                <a:spcPct val="100000"/>
              </a:lnSpc>
            </a:pPr>
            <a:r>
              <a:rPr lang="pt-BR" sz="3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Precisamos acreditar que tudo o que damos, não importa quão pouco seja, não escapa ao olhar do céu</a:t>
            </a:r>
            <a:r>
              <a:rPr lang="pt-BR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. </a:t>
            </a:r>
          </a:p>
        </p:txBody>
      </p:sp>
      <p:sp>
        <p:nvSpPr>
          <p:cNvPr id="83" name="Freeform: Shape 82">
            <a:extLst>
              <a:ext uri="{FF2B5EF4-FFF2-40B4-BE49-F238E27FC236}">
                <a16:creationId xmlns:a16="http://schemas.microsoft.com/office/drawing/2014/main" id="{BCC55ACC-A2F6-403C-A3A4-D59B3734D45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57312" y="381000"/>
            <a:ext cx="6334689" cy="6477000"/>
          </a:xfrm>
          <a:custGeom>
            <a:avLst/>
            <a:gdLst>
              <a:gd name="connsiteX0" fmla="*/ 3561588 w 6334689"/>
              <a:gd name="connsiteY0" fmla="*/ 0 h 6477000"/>
              <a:gd name="connsiteX1" fmla="*/ 6309883 w 6334689"/>
              <a:gd name="connsiteY1" fmla="*/ 1296087 h 6477000"/>
              <a:gd name="connsiteX2" fmla="*/ 6334689 w 6334689"/>
              <a:gd name="connsiteY2" fmla="*/ 1329261 h 6477000"/>
              <a:gd name="connsiteX3" fmla="*/ 6334689 w 6334689"/>
              <a:gd name="connsiteY3" fmla="*/ 5793916 h 6477000"/>
              <a:gd name="connsiteX4" fmla="*/ 6309883 w 6334689"/>
              <a:gd name="connsiteY4" fmla="*/ 5827089 h 6477000"/>
              <a:gd name="connsiteX5" fmla="*/ 5760467 w 6334689"/>
              <a:gd name="connsiteY5" fmla="*/ 6363539 h 6477000"/>
              <a:gd name="connsiteX6" fmla="*/ 5607796 w 6334689"/>
              <a:gd name="connsiteY6" fmla="*/ 6477000 h 6477000"/>
              <a:gd name="connsiteX7" fmla="*/ 1519571 w 6334689"/>
              <a:gd name="connsiteY7" fmla="*/ 6477000 h 6477000"/>
              <a:gd name="connsiteX8" fmla="*/ 1296088 w 6334689"/>
              <a:gd name="connsiteY8" fmla="*/ 6309883 h 6477000"/>
              <a:gd name="connsiteX9" fmla="*/ 0 w 6334689"/>
              <a:gd name="connsiteY9" fmla="*/ 3561588 h 6477000"/>
              <a:gd name="connsiteX10" fmla="*/ 3561588 w 6334689"/>
              <a:gd name="connsiteY10" fmla="*/ 0 h 647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334689" h="6477000">
                <a:moveTo>
                  <a:pt x="3561588" y="0"/>
                </a:moveTo>
                <a:cubicBezTo>
                  <a:pt x="4668032" y="0"/>
                  <a:pt x="5656635" y="504534"/>
                  <a:pt x="6309883" y="1296087"/>
                </a:cubicBezTo>
                <a:lnTo>
                  <a:pt x="6334689" y="1329261"/>
                </a:lnTo>
                <a:lnTo>
                  <a:pt x="6334689" y="5793916"/>
                </a:lnTo>
                <a:lnTo>
                  <a:pt x="6309883" y="5827089"/>
                </a:lnTo>
                <a:cubicBezTo>
                  <a:pt x="6146571" y="6024977"/>
                  <a:pt x="5962299" y="6204927"/>
                  <a:pt x="5760467" y="6363539"/>
                </a:cubicBezTo>
                <a:lnTo>
                  <a:pt x="5607796" y="6477000"/>
                </a:lnTo>
                <a:lnTo>
                  <a:pt x="1519571" y="6477000"/>
                </a:lnTo>
                <a:lnTo>
                  <a:pt x="1296088" y="6309883"/>
                </a:lnTo>
                <a:cubicBezTo>
                  <a:pt x="504535" y="5656635"/>
                  <a:pt x="0" y="4668032"/>
                  <a:pt x="0" y="3561588"/>
                </a:cubicBezTo>
                <a:cubicBezTo>
                  <a:pt x="0" y="1594577"/>
                  <a:pt x="1594577" y="0"/>
                  <a:pt x="3561588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FD0D3949-6635-49FE-BDFF-608D2C1F5FD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32" r="7213" b="-1"/>
          <a:stretch/>
        </p:blipFill>
        <p:spPr>
          <a:xfrm>
            <a:off x="6021086" y="544802"/>
            <a:ext cx="6170914" cy="6313225"/>
          </a:xfrm>
          <a:custGeom>
            <a:avLst/>
            <a:gdLst>
              <a:gd name="connsiteX0" fmla="*/ 3397813 w 6170914"/>
              <a:gd name="connsiteY0" fmla="*/ 0 h 6313225"/>
              <a:gd name="connsiteX1" fmla="*/ 6019731 w 6170914"/>
              <a:gd name="connsiteY1" fmla="*/ 1236489 h 6313225"/>
              <a:gd name="connsiteX2" fmla="*/ 6170914 w 6170914"/>
              <a:gd name="connsiteY2" fmla="*/ 1438663 h 6313225"/>
              <a:gd name="connsiteX3" fmla="*/ 6170914 w 6170914"/>
              <a:gd name="connsiteY3" fmla="*/ 5356963 h 6313225"/>
              <a:gd name="connsiteX4" fmla="*/ 6019731 w 6170914"/>
              <a:gd name="connsiteY4" fmla="*/ 5559138 h 6313225"/>
              <a:gd name="connsiteX5" fmla="*/ 5194591 w 6170914"/>
              <a:gd name="connsiteY5" fmla="*/ 6282226 h 6313225"/>
              <a:gd name="connsiteX6" fmla="*/ 5141791 w 6170914"/>
              <a:gd name="connsiteY6" fmla="*/ 6313225 h 6313225"/>
              <a:gd name="connsiteX7" fmla="*/ 1659199 w 6170914"/>
              <a:gd name="connsiteY7" fmla="*/ 6313225 h 6313225"/>
              <a:gd name="connsiteX8" fmla="*/ 1498064 w 6170914"/>
              <a:gd name="connsiteY8" fmla="*/ 6215333 h 6313225"/>
              <a:gd name="connsiteX9" fmla="*/ 0 w 6170914"/>
              <a:gd name="connsiteY9" fmla="*/ 3397813 h 6313225"/>
              <a:gd name="connsiteX10" fmla="*/ 3397813 w 6170914"/>
              <a:gd name="connsiteY10" fmla="*/ 0 h 6313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170914" h="6313225">
                <a:moveTo>
                  <a:pt x="3397813" y="0"/>
                </a:moveTo>
                <a:cubicBezTo>
                  <a:pt x="4453378" y="0"/>
                  <a:pt x="5396522" y="481334"/>
                  <a:pt x="6019731" y="1236489"/>
                </a:cubicBezTo>
                <a:lnTo>
                  <a:pt x="6170914" y="1438663"/>
                </a:lnTo>
                <a:lnTo>
                  <a:pt x="6170914" y="5356963"/>
                </a:lnTo>
                <a:lnTo>
                  <a:pt x="6019731" y="5559138"/>
                </a:lnTo>
                <a:cubicBezTo>
                  <a:pt x="5786028" y="5842321"/>
                  <a:pt x="5507333" y="6086998"/>
                  <a:pt x="5194591" y="6282226"/>
                </a:cubicBezTo>
                <a:lnTo>
                  <a:pt x="5141791" y="6313225"/>
                </a:lnTo>
                <a:lnTo>
                  <a:pt x="1659199" y="6313225"/>
                </a:lnTo>
                <a:lnTo>
                  <a:pt x="1498064" y="6215333"/>
                </a:lnTo>
                <a:cubicBezTo>
                  <a:pt x="594240" y="5604721"/>
                  <a:pt x="0" y="4570663"/>
                  <a:pt x="0" y="3397813"/>
                </a:cubicBezTo>
                <a:cubicBezTo>
                  <a:pt x="0" y="1521253"/>
                  <a:pt x="1521253" y="0"/>
                  <a:pt x="3397813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3695716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765F4110-C0FC-4D61-ACD2-A7C950EAE9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4708357" y="3509963"/>
            <a:ext cx="7092215" cy="2967839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03D4B5B-E7F7-4618-B824-86A50CE978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43063" y="4804084"/>
            <a:ext cx="6465287" cy="1516014"/>
          </a:xfrm>
        </p:spPr>
        <p:txBody>
          <a:bodyPr>
            <a:noAutofit/>
          </a:bodyPr>
          <a:lstStyle/>
          <a:p>
            <a:pPr algn="l"/>
            <a:r>
              <a:rPr lang="pt-BR" sz="3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Um pastor em território missionário visitou uma das famílias mais pobres da igreja. </a:t>
            </a:r>
            <a:br>
              <a:rPr lang="pt-BR" sz="3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t-BR" sz="3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Ao se aproximar ele notou o filho mais velho puxando o arado em lugar do boi forte que a família possuía. 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C94CBDB-A76C-499E-95AB-C0A049E3154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138287" y="5443086"/>
            <a:ext cx="64008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agem 4">
            <a:extLst>
              <a:ext uri="{FF2B5EF4-FFF2-40B4-BE49-F238E27FC236}">
                <a16:creationId xmlns:a16="http://schemas.microsoft.com/office/drawing/2014/main" id="{7992ABEA-722B-4C68-AD74-66520B61864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821" r="18801" b="-1"/>
          <a:stretch/>
        </p:blipFill>
        <p:spPr>
          <a:xfrm>
            <a:off x="317635" y="321733"/>
            <a:ext cx="4160452" cy="6214534"/>
          </a:xfrm>
          <a:prstGeom prst="rect">
            <a:avLst/>
          </a:prstGeom>
        </p:spPr>
      </p:pic>
      <p:pic>
        <p:nvPicPr>
          <p:cNvPr id="4" name="Imagem 3" descr="Uma imagem contendo água, natureza&#10;&#10;Descrição gerada automaticamente">
            <a:extLst>
              <a:ext uri="{FF2B5EF4-FFF2-40B4-BE49-F238E27FC236}">
                <a16:creationId xmlns:a16="http://schemas.microsoft.com/office/drawing/2014/main" id="{7DB3AFD0-CED8-441B-AF6B-A11F04D6479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" b="34361"/>
          <a:stretch/>
        </p:blipFill>
        <p:spPr>
          <a:xfrm>
            <a:off x="4654296" y="299363"/>
            <a:ext cx="7217085" cy="3008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91198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3D4B5B-E7F7-4618-B824-86A50CE978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00370" y="2857386"/>
            <a:ext cx="5282030" cy="2889114"/>
          </a:xfrm>
        </p:spPr>
        <p:txBody>
          <a:bodyPr anchor="b">
            <a:noAutofit/>
          </a:bodyPr>
          <a:lstStyle/>
          <a:p>
            <a:pPr algn="l">
              <a:lnSpc>
                <a:spcPct val="100000"/>
              </a:lnSpc>
            </a:pPr>
            <a:r>
              <a:rPr lang="pt-BR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Quando damos nossa parte da oferta, o Senhor Jesus a toma em Suas mãos e a abençoa multiplicando-a.</a:t>
            </a:r>
            <a:br>
              <a:rPr lang="pt-BR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t-BR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pt-BR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t-BR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Nossa pequena oferenda é como uma pedra lançada em uma poça de água, cujas ondulações se movem em círculos cada vez maiores.</a:t>
            </a:r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4338" name="Picture 2" descr="Resultado de imagem para pedra lancada agua">
            <a:extLst>
              <a:ext uri="{FF2B5EF4-FFF2-40B4-BE49-F238E27FC236}">
                <a16:creationId xmlns:a16="http://schemas.microsoft.com/office/drawing/2014/main" id="{D91D1364-4261-4F23-8F7D-891CB294DE0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84" r="5968" b="-1"/>
          <a:stretch/>
        </p:blipFill>
        <p:spPr bwMode="auto">
          <a:xfrm>
            <a:off x="20" y="10"/>
            <a:ext cx="6024134" cy="685799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07552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94D1C535-7705-4759-9BFA-5359FEA5366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444"/>
          <a:stretch/>
        </p:blipFill>
        <p:spPr>
          <a:xfrm>
            <a:off x="-3" y="-28"/>
            <a:ext cx="12192000" cy="685595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03D4B5B-E7F7-4618-B824-86A50CE978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27076" y="1351618"/>
            <a:ext cx="5694463" cy="2076333"/>
          </a:xfrm>
        </p:spPr>
        <p:txBody>
          <a:bodyPr anchor="t">
            <a:noAutofit/>
          </a:bodyPr>
          <a:lstStyle/>
          <a:p>
            <a:pPr algn="l">
              <a:lnSpc>
                <a:spcPct val="100000"/>
              </a:lnSpc>
            </a:pPr>
            <a:r>
              <a:rPr lang="pt-BR" sz="3400" b="1" dirty="0">
                <a:latin typeface="+mn-lt"/>
              </a:rPr>
              <a:t>Em João 6:5-11 encontramos uma mãe que empacotou cinco pães pequenos e dois peixes para o filho, que ia ouvir o pregador itinerante, Jesus Cristo. Quando chegou a hora de comer, Jesus decidiu dar uma festa para a multidão. </a:t>
            </a:r>
            <a:endParaRPr lang="pt-BR" sz="3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78" name="Freeform: Shape 77">
            <a:extLst>
              <a:ext uri="{FF2B5EF4-FFF2-40B4-BE49-F238E27FC236}">
                <a16:creationId xmlns:a16="http://schemas.microsoft.com/office/drawing/2014/main" id="{F72D119F-8562-42DA-AE9A-70D44FDCFD1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5389868" cy="6374535"/>
          </a:xfrm>
          <a:custGeom>
            <a:avLst/>
            <a:gdLst>
              <a:gd name="connsiteX0" fmla="*/ 620377 w 5389868"/>
              <a:gd name="connsiteY0" fmla="*/ 6374535 h 6374535"/>
              <a:gd name="connsiteX1" fmla="*/ 3459520 w 5389868"/>
              <a:gd name="connsiteY1" fmla="*/ 6374535 h 6374535"/>
              <a:gd name="connsiteX2" fmla="*/ 3638761 w 5389868"/>
              <a:gd name="connsiteY2" fmla="*/ 6288190 h 6374535"/>
              <a:gd name="connsiteX3" fmla="*/ 5389868 w 5389868"/>
              <a:gd name="connsiteY3" fmla="*/ 3346018 h 6374535"/>
              <a:gd name="connsiteX4" fmla="*/ 2043850 w 5389868"/>
              <a:gd name="connsiteY4" fmla="*/ 0 h 6374535"/>
              <a:gd name="connsiteX5" fmla="*/ 139826 w 5389868"/>
              <a:gd name="connsiteY5" fmla="*/ 594192 h 6374535"/>
              <a:gd name="connsiteX6" fmla="*/ 0 w 5389868"/>
              <a:gd name="connsiteY6" fmla="*/ 700065 h 6374535"/>
              <a:gd name="connsiteX7" fmla="*/ 0 w 5389868"/>
              <a:gd name="connsiteY7" fmla="*/ 5991971 h 6374535"/>
              <a:gd name="connsiteX8" fmla="*/ 139827 w 5389868"/>
              <a:gd name="connsiteY8" fmla="*/ 6097845 h 6374535"/>
              <a:gd name="connsiteX9" fmla="*/ 378347 w 5389868"/>
              <a:gd name="connsiteY9" fmla="*/ 6248727 h 6374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389868" h="6374535">
                <a:moveTo>
                  <a:pt x="620377" y="6374535"/>
                </a:moveTo>
                <a:lnTo>
                  <a:pt x="3459520" y="6374535"/>
                </a:lnTo>
                <a:lnTo>
                  <a:pt x="3638761" y="6288190"/>
                </a:lnTo>
                <a:cubicBezTo>
                  <a:pt x="4681799" y="5721578"/>
                  <a:pt x="5389868" y="4616487"/>
                  <a:pt x="5389868" y="3346018"/>
                </a:cubicBezTo>
                <a:cubicBezTo>
                  <a:pt x="5389868" y="1498063"/>
                  <a:pt x="3891805" y="0"/>
                  <a:pt x="2043850" y="0"/>
                </a:cubicBezTo>
                <a:cubicBezTo>
                  <a:pt x="1336430" y="0"/>
                  <a:pt x="680285" y="219535"/>
                  <a:pt x="139826" y="594192"/>
                </a:cubicBezTo>
                <a:lnTo>
                  <a:pt x="0" y="700065"/>
                </a:lnTo>
                <a:lnTo>
                  <a:pt x="0" y="5991971"/>
                </a:lnTo>
                <a:lnTo>
                  <a:pt x="139827" y="6097845"/>
                </a:lnTo>
                <a:cubicBezTo>
                  <a:pt x="217035" y="6151367"/>
                  <a:pt x="296605" y="6201724"/>
                  <a:pt x="378347" y="6248727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E1EFD8D9-8E98-4215-8298-669D9DC993C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98" r="12278" b="-2"/>
          <a:stretch/>
        </p:blipFill>
        <p:spPr>
          <a:xfrm>
            <a:off x="2" y="2"/>
            <a:ext cx="5234519" cy="6210629"/>
          </a:xfrm>
          <a:custGeom>
            <a:avLst/>
            <a:gdLst>
              <a:gd name="connsiteX0" fmla="*/ 1082595 w 5234519"/>
              <a:gd name="connsiteY0" fmla="*/ 0 h 6210629"/>
              <a:gd name="connsiteX1" fmla="*/ 3027450 w 5234519"/>
              <a:gd name="connsiteY1" fmla="*/ 0 h 6210629"/>
              <a:gd name="connsiteX2" fmla="*/ 3291029 w 5234519"/>
              <a:gd name="connsiteY2" fmla="*/ 96471 h 6210629"/>
              <a:gd name="connsiteX3" fmla="*/ 5234519 w 5234519"/>
              <a:gd name="connsiteY3" fmla="*/ 3028517 h 6210629"/>
              <a:gd name="connsiteX4" fmla="*/ 2052407 w 5234519"/>
              <a:gd name="connsiteY4" fmla="*/ 6210629 h 6210629"/>
              <a:gd name="connsiteX5" fmla="*/ 28288 w 5234519"/>
              <a:gd name="connsiteY5" fmla="*/ 5483989 h 6210629"/>
              <a:gd name="connsiteX6" fmla="*/ 0 w 5234519"/>
              <a:gd name="connsiteY6" fmla="*/ 5458279 h 6210629"/>
              <a:gd name="connsiteX7" fmla="*/ 0 w 5234519"/>
              <a:gd name="connsiteY7" fmla="*/ 598754 h 6210629"/>
              <a:gd name="connsiteX8" fmla="*/ 28288 w 5234519"/>
              <a:gd name="connsiteY8" fmla="*/ 573044 h 6210629"/>
              <a:gd name="connsiteX9" fmla="*/ 958290 w 5234519"/>
              <a:gd name="connsiteY9" fmla="*/ 39494 h 6210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234519" h="6210629">
                <a:moveTo>
                  <a:pt x="1082595" y="0"/>
                </a:moveTo>
                <a:lnTo>
                  <a:pt x="3027450" y="0"/>
                </a:lnTo>
                <a:lnTo>
                  <a:pt x="3291029" y="96471"/>
                </a:lnTo>
                <a:cubicBezTo>
                  <a:pt x="4433137" y="579542"/>
                  <a:pt x="5234519" y="1710443"/>
                  <a:pt x="5234519" y="3028517"/>
                </a:cubicBezTo>
                <a:cubicBezTo>
                  <a:pt x="5234519" y="4785949"/>
                  <a:pt x="3809839" y="6210629"/>
                  <a:pt x="2052407" y="6210629"/>
                </a:cubicBezTo>
                <a:cubicBezTo>
                  <a:pt x="1283531" y="6210629"/>
                  <a:pt x="578345" y="5937936"/>
                  <a:pt x="28288" y="5483989"/>
                </a:cubicBezTo>
                <a:lnTo>
                  <a:pt x="0" y="5458279"/>
                </a:lnTo>
                <a:lnTo>
                  <a:pt x="0" y="598754"/>
                </a:lnTo>
                <a:lnTo>
                  <a:pt x="28288" y="573044"/>
                </a:lnTo>
                <a:cubicBezTo>
                  <a:pt x="303317" y="346070"/>
                  <a:pt x="617127" y="164410"/>
                  <a:pt x="958290" y="3949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6183031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90EB7195-A9B0-4857-A3C9-2530798E350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444"/>
          <a:stretch/>
        </p:blipFill>
        <p:spPr>
          <a:xfrm>
            <a:off x="-1" y="-28"/>
            <a:ext cx="12192000" cy="685595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03D4B5B-E7F7-4618-B824-86A50CE978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7308" y="1352667"/>
            <a:ext cx="4666470" cy="2076333"/>
          </a:xfrm>
        </p:spPr>
        <p:txBody>
          <a:bodyPr anchor="t">
            <a:noAutofit/>
          </a:bodyPr>
          <a:lstStyle/>
          <a:p>
            <a:pPr algn="l">
              <a:lnSpc>
                <a:spcPct val="100000"/>
              </a:lnSpc>
            </a:pPr>
            <a:r>
              <a:rPr lang="pt-BR" sz="3500" b="1" dirty="0">
                <a:latin typeface="+mn-lt"/>
              </a:rPr>
              <a:t>Estima-se que havia 15.000 pessoas. </a:t>
            </a:r>
            <a:br>
              <a:rPr lang="pt-BR" sz="3500" b="1" dirty="0">
                <a:latin typeface="+mn-lt"/>
              </a:rPr>
            </a:br>
            <a:r>
              <a:rPr lang="pt-BR" sz="3500" b="1" dirty="0">
                <a:latin typeface="+mn-lt"/>
              </a:rPr>
              <a:t>Quando o almoço do menino foi trazido para Jesus, Ele abençoou, alimentou a com abundância e ainda sobrou! </a:t>
            </a:r>
            <a:endParaRPr lang="pt-BR" sz="3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78" name="Freeform: Shape 77">
            <a:extLst>
              <a:ext uri="{FF2B5EF4-FFF2-40B4-BE49-F238E27FC236}">
                <a16:creationId xmlns:a16="http://schemas.microsoft.com/office/drawing/2014/main" id="{BCC55ACC-A2F6-403C-A3A4-D59B3734D45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57312" y="381000"/>
            <a:ext cx="6334689" cy="6477000"/>
          </a:xfrm>
          <a:custGeom>
            <a:avLst/>
            <a:gdLst>
              <a:gd name="connsiteX0" fmla="*/ 3561588 w 6334689"/>
              <a:gd name="connsiteY0" fmla="*/ 0 h 6477000"/>
              <a:gd name="connsiteX1" fmla="*/ 6309883 w 6334689"/>
              <a:gd name="connsiteY1" fmla="*/ 1296087 h 6477000"/>
              <a:gd name="connsiteX2" fmla="*/ 6334689 w 6334689"/>
              <a:gd name="connsiteY2" fmla="*/ 1329261 h 6477000"/>
              <a:gd name="connsiteX3" fmla="*/ 6334689 w 6334689"/>
              <a:gd name="connsiteY3" fmla="*/ 5793916 h 6477000"/>
              <a:gd name="connsiteX4" fmla="*/ 6309883 w 6334689"/>
              <a:gd name="connsiteY4" fmla="*/ 5827089 h 6477000"/>
              <a:gd name="connsiteX5" fmla="*/ 5760467 w 6334689"/>
              <a:gd name="connsiteY5" fmla="*/ 6363539 h 6477000"/>
              <a:gd name="connsiteX6" fmla="*/ 5607796 w 6334689"/>
              <a:gd name="connsiteY6" fmla="*/ 6477000 h 6477000"/>
              <a:gd name="connsiteX7" fmla="*/ 1519571 w 6334689"/>
              <a:gd name="connsiteY7" fmla="*/ 6477000 h 6477000"/>
              <a:gd name="connsiteX8" fmla="*/ 1296088 w 6334689"/>
              <a:gd name="connsiteY8" fmla="*/ 6309883 h 6477000"/>
              <a:gd name="connsiteX9" fmla="*/ 0 w 6334689"/>
              <a:gd name="connsiteY9" fmla="*/ 3561588 h 6477000"/>
              <a:gd name="connsiteX10" fmla="*/ 3561588 w 6334689"/>
              <a:gd name="connsiteY10" fmla="*/ 0 h 647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334689" h="6477000">
                <a:moveTo>
                  <a:pt x="3561588" y="0"/>
                </a:moveTo>
                <a:cubicBezTo>
                  <a:pt x="4668032" y="0"/>
                  <a:pt x="5656635" y="504534"/>
                  <a:pt x="6309883" y="1296087"/>
                </a:cubicBezTo>
                <a:lnTo>
                  <a:pt x="6334689" y="1329261"/>
                </a:lnTo>
                <a:lnTo>
                  <a:pt x="6334689" y="5793916"/>
                </a:lnTo>
                <a:lnTo>
                  <a:pt x="6309883" y="5827089"/>
                </a:lnTo>
                <a:cubicBezTo>
                  <a:pt x="6146571" y="6024977"/>
                  <a:pt x="5962299" y="6204927"/>
                  <a:pt x="5760467" y="6363539"/>
                </a:cubicBezTo>
                <a:lnTo>
                  <a:pt x="5607796" y="6477000"/>
                </a:lnTo>
                <a:lnTo>
                  <a:pt x="1519571" y="6477000"/>
                </a:lnTo>
                <a:lnTo>
                  <a:pt x="1296088" y="6309883"/>
                </a:lnTo>
                <a:cubicBezTo>
                  <a:pt x="504535" y="5656635"/>
                  <a:pt x="0" y="4668032"/>
                  <a:pt x="0" y="3561588"/>
                </a:cubicBezTo>
                <a:cubicBezTo>
                  <a:pt x="0" y="1594577"/>
                  <a:pt x="1594577" y="0"/>
                  <a:pt x="3561588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E1EFD8D9-8E98-4215-8298-669D9DC993C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32" r="7213" b="-1"/>
          <a:stretch/>
        </p:blipFill>
        <p:spPr>
          <a:xfrm>
            <a:off x="6021086" y="544802"/>
            <a:ext cx="6170914" cy="6313225"/>
          </a:xfrm>
          <a:custGeom>
            <a:avLst/>
            <a:gdLst>
              <a:gd name="connsiteX0" fmla="*/ 3397813 w 6170914"/>
              <a:gd name="connsiteY0" fmla="*/ 0 h 6313225"/>
              <a:gd name="connsiteX1" fmla="*/ 6019731 w 6170914"/>
              <a:gd name="connsiteY1" fmla="*/ 1236489 h 6313225"/>
              <a:gd name="connsiteX2" fmla="*/ 6170914 w 6170914"/>
              <a:gd name="connsiteY2" fmla="*/ 1438663 h 6313225"/>
              <a:gd name="connsiteX3" fmla="*/ 6170914 w 6170914"/>
              <a:gd name="connsiteY3" fmla="*/ 5356963 h 6313225"/>
              <a:gd name="connsiteX4" fmla="*/ 6019731 w 6170914"/>
              <a:gd name="connsiteY4" fmla="*/ 5559138 h 6313225"/>
              <a:gd name="connsiteX5" fmla="*/ 5194591 w 6170914"/>
              <a:gd name="connsiteY5" fmla="*/ 6282226 h 6313225"/>
              <a:gd name="connsiteX6" fmla="*/ 5141791 w 6170914"/>
              <a:gd name="connsiteY6" fmla="*/ 6313225 h 6313225"/>
              <a:gd name="connsiteX7" fmla="*/ 1659199 w 6170914"/>
              <a:gd name="connsiteY7" fmla="*/ 6313225 h 6313225"/>
              <a:gd name="connsiteX8" fmla="*/ 1498064 w 6170914"/>
              <a:gd name="connsiteY8" fmla="*/ 6215333 h 6313225"/>
              <a:gd name="connsiteX9" fmla="*/ 0 w 6170914"/>
              <a:gd name="connsiteY9" fmla="*/ 3397813 h 6313225"/>
              <a:gd name="connsiteX10" fmla="*/ 3397813 w 6170914"/>
              <a:gd name="connsiteY10" fmla="*/ 0 h 6313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170914" h="6313225">
                <a:moveTo>
                  <a:pt x="3397813" y="0"/>
                </a:moveTo>
                <a:cubicBezTo>
                  <a:pt x="4453378" y="0"/>
                  <a:pt x="5396522" y="481334"/>
                  <a:pt x="6019731" y="1236489"/>
                </a:cubicBezTo>
                <a:lnTo>
                  <a:pt x="6170914" y="1438663"/>
                </a:lnTo>
                <a:lnTo>
                  <a:pt x="6170914" y="5356963"/>
                </a:lnTo>
                <a:lnTo>
                  <a:pt x="6019731" y="5559138"/>
                </a:lnTo>
                <a:cubicBezTo>
                  <a:pt x="5786028" y="5842321"/>
                  <a:pt x="5507333" y="6086998"/>
                  <a:pt x="5194591" y="6282226"/>
                </a:cubicBezTo>
                <a:lnTo>
                  <a:pt x="5141791" y="6313225"/>
                </a:lnTo>
                <a:lnTo>
                  <a:pt x="1659199" y="6313225"/>
                </a:lnTo>
                <a:lnTo>
                  <a:pt x="1498064" y="6215333"/>
                </a:lnTo>
                <a:cubicBezTo>
                  <a:pt x="594240" y="5604721"/>
                  <a:pt x="0" y="4570663"/>
                  <a:pt x="0" y="3397813"/>
                </a:cubicBezTo>
                <a:cubicBezTo>
                  <a:pt x="0" y="1521253"/>
                  <a:pt x="1521253" y="0"/>
                  <a:pt x="3397813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1017661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C68F1607-7623-4F65-ACC1-5964A04EFC9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444"/>
          <a:stretch/>
        </p:blipFill>
        <p:spPr>
          <a:xfrm>
            <a:off x="-23555" y="-2177538"/>
            <a:ext cx="12192000" cy="685595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03D4B5B-E7F7-4618-B824-86A50CE978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33906" y="645263"/>
            <a:ext cx="5319433" cy="2076333"/>
          </a:xfrm>
        </p:spPr>
        <p:txBody>
          <a:bodyPr anchor="t">
            <a:noAutofit/>
          </a:bodyPr>
          <a:lstStyle/>
          <a:p>
            <a:pPr algn="l">
              <a:lnSpc>
                <a:spcPct val="100000"/>
              </a:lnSpc>
            </a:pPr>
            <a:r>
              <a:rPr lang="pt-BR" sz="3400" b="1" dirty="0">
                <a:latin typeface="+mn-lt"/>
              </a:rPr>
              <a:t>A mensagem é clara e tudo o que precisamos é dar a Jesus nossos dízimos e ofertas, independentemente de quão pequena seja a quantia.</a:t>
            </a:r>
            <a:br>
              <a:rPr lang="pt-BR" sz="3400" b="1" dirty="0">
                <a:latin typeface="+mn-lt"/>
              </a:rPr>
            </a:br>
            <a:r>
              <a:rPr lang="pt-BR" sz="3400" b="1" dirty="0">
                <a:latin typeface="+mn-lt"/>
              </a:rPr>
              <a:t/>
            </a:r>
            <a:br>
              <a:rPr lang="pt-BR" sz="3400" b="1" dirty="0">
                <a:latin typeface="+mn-lt"/>
              </a:rPr>
            </a:br>
            <a:r>
              <a:rPr lang="pt-BR" sz="3400" b="1" dirty="0">
                <a:latin typeface="+mn-lt"/>
              </a:rPr>
              <a:t> Ele abençoará, multiplicará, apoiará e financiará a comissão do evangelho.</a:t>
            </a:r>
            <a:endParaRPr lang="pt-BR" sz="3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78" name="Freeform: Shape 77">
            <a:extLst>
              <a:ext uri="{FF2B5EF4-FFF2-40B4-BE49-F238E27FC236}">
                <a16:creationId xmlns:a16="http://schemas.microsoft.com/office/drawing/2014/main" id="{F72D119F-8562-42DA-AE9A-70D44FDCFD1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5389868" cy="6374535"/>
          </a:xfrm>
          <a:custGeom>
            <a:avLst/>
            <a:gdLst>
              <a:gd name="connsiteX0" fmla="*/ 620377 w 5389868"/>
              <a:gd name="connsiteY0" fmla="*/ 6374535 h 6374535"/>
              <a:gd name="connsiteX1" fmla="*/ 3459520 w 5389868"/>
              <a:gd name="connsiteY1" fmla="*/ 6374535 h 6374535"/>
              <a:gd name="connsiteX2" fmla="*/ 3638761 w 5389868"/>
              <a:gd name="connsiteY2" fmla="*/ 6288190 h 6374535"/>
              <a:gd name="connsiteX3" fmla="*/ 5389868 w 5389868"/>
              <a:gd name="connsiteY3" fmla="*/ 3346018 h 6374535"/>
              <a:gd name="connsiteX4" fmla="*/ 2043850 w 5389868"/>
              <a:gd name="connsiteY4" fmla="*/ 0 h 6374535"/>
              <a:gd name="connsiteX5" fmla="*/ 139826 w 5389868"/>
              <a:gd name="connsiteY5" fmla="*/ 594192 h 6374535"/>
              <a:gd name="connsiteX6" fmla="*/ 0 w 5389868"/>
              <a:gd name="connsiteY6" fmla="*/ 700065 h 6374535"/>
              <a:gd name="connsiteX7" fmla="*/ 0 w 5389868"/>
              <a:gd name="connsiteY7" fmla="*/ 5991971 h 6374535"/>
              <a:gd name="connsiteX8" fmla="*/ 139827 w 5389868"/>
              <a:gd name="connsiteY8" fmla="*/ 6097845 h 6374535"/>
              <a:gd name="connsiteX9" fmla="*/ 378347 w 5389868"/>
              <a:gd name="connsiteY9" fmla="*/ 6248727 h 6374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389868" h="6374535">
                <a:moveTo>
                  <a:pt x="620377" y="6374535"/>
                </a:moveTo>
                <a:lnTo>
                  <a:pt x="3459520" y="6374535"/>
                </a:lnTo>
                <a:lnTo>
                  <a:pt x="3638761" y="6288190"/>
                </a:lnTo>
                <a:cubicBezTo>
                  <a:pt x="4681799" y="5721578"/>
                  <a:pt x="5389868" y="4616487"/>
                  <a:pt x="5389868" y="3346018"/>
                </a:cubicBezTo>
                <a:cubicBezTo>
                  <a:pt x="5389868" y="1498063"/>
                  <a:pt x="3891805" y="0"/>
                  <a:pt x="2043850" y="0"/>
                </a:cubicBezTo>
                <a:cubicBezTo>
                  <a:pt x="1336430" y="0"/>
                  <a:pt x="680285" y="219535"/>
                  <a:pt x="139826" y="594192"/>
                </a:cubicBezTo>
                <a:lnTo>
                  <a:pt x="0" y="700065"/>
                </a:lnTo>
                <a:lnTo>
                  <a:pt x="0" y="5991971"/>
                </a:lnTo>
                <a:lnTo>
                  <a:pt x="139827" y="6097845"/>
                </a:lnTo>
                <a:cubicBezTo>
                  <a:pt x="217035" y="6151367"/>
                  <a:pt x="296605" y="6201724"/>
                  <a:pt x="378347" y="6248727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E1EFD8D9-8E98-4215-8298-669D9DC993C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98" r="12278" b="-2"/>
          <a:stretch/>
        </p:blipFill>
        <p:spPr>
          <a:xfrm>
            <a:off x="2" y="2"/>
            <a:ext cx="5234519" cy="6210629"/>
          </a:xfrm>
          <a:custGeom>
            <a:avLst/>
            <a:gdLst>
              <a:gd name="connsiteX0" fmla="*/ 1082595 w 5234519"/>
              <a:gd name="connsiteY0" fmla="*/ 0 h 6210629"/>
              <a:gd name="connsiteX1" fmla="*/ 3027450 w 5234519"/>
              <a:gd name="connsiteY1" fmla="*/ 0 h 6210629"/>
              <a:gd name="connsiteX2" fmla="*/ 3291029 w 5234519"/>
              <a:gd name="connsiteY2" fmla="*/ 96471 h 6210629"/>
              <a:gd name="connsiteX3" fmla="*/ 5234519 w 5234519"/>
              <a:gd name="connsiteY3" fmla="*/ 3028517 h 6210629"/>
              <a:gd name="connsiteX4" fmla="*/ 2052407 w 5234519"/>
              <a:gd name="connsiteY4" fmla="*/ 6210629 h 6210629"/>
              <a:gd name="connsiteX5" fmla="*/ 28288 w 5234519"/>
              <a:gd name="connsiteY5" fmla="*/ 5483989 h 6210629"/>
              <a:gd name="connsiteX6" fmla="*/ 0 w 5234519"/>
              <a:gd name="connsiteY6" fmla="*/ 5458279 h 6210629"/>
              <a:gd name="connsiteX7" fmla="*/ 0 w 5234519"/>
              <a:gd name="connsiteY7" fmla="*/ 598754 h 6210629"/>
              <a:gd name="connsiteX8" fmla="*/ 28288 w 5234519"/>
              <a:gd name="connsiteY8" fmla="*/ 573044 h 6210629"/>
              <a:gd name="connsiteX9" fmla="*/ 958290 w 5234519"/>
              <a:gd name="connsiteY9" fmla="*/ 39494 h 6210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234519" h="6210629">
                <a:moveTo>
                  <a:pt x="1082595" y="0"/>
                </a:moveTo>
                <a:lnTo>
                  <a:pt x="3027450" y="0"/>
                </a:lnTo>
                <a:lnTo>
                  <a:pt x="3291029" y="96471"/>
                </a:lnTo>
                <a:cubicBezTo>
                  <a:pt x="4433137" y="579542"/>
                  <a:pt x="5234519" y="1710443"/>
                  <a:pt x="5234519" y="3028517"/>
                </a:cubicBezTo>
                <a:cubicBezTo>
                  <a:pt x="5234519" y="4785949"/>
                  <a:pt x="3809839" y="6210629"/>
                  <a:pt x="2052407" y="6210629"/>
                </a:cubicBezTo>
                <a:cubicBezTo>
                  <a:pt x="1283531" y="6210629"/>
                  <a:pt x="578345" y="5937936"/>
                  <a:pt x="28288" y="5483989"/>
                </a:cubicBezTo>
                <a:lnTo>
                  <a:pt x="0" y="5458279"/>
                </a:lnTo>
                <a:lnTo>
                  <a:pt x="0" y="598754"/>
                </a:lnTo>
                <a:lnTo>
                  <a:pt x="28288" y="573044"/>
                </a:lnTo>
                <a:cubicBezTo>
                  <a:pt x="303317" y="346070"/>
                  <a:pt x="617127" y="164410"/>
                  <a:pt x="958290" y="3949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3846685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3D4B5B-E7F7-4618-B824-86A50CE978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67848" y="3429000"/>
            <a:ext cx="5480814" cy="2889114"/>
          </a:xfrm>
        </p:spPr>
        <p:txBody>
          <a:bodyPr anchor="b">
            <a:noAutofit/>
          </a:bodyPr>
          <a:lstStyle/>
          <a:p>
            <a:pPr algn="l">
              <a:lnSpc>
                <a:spcPct val="100000"/>
              </a:lnSpc>
            </a:pPr>
            <a:r>
              <a:rPr lang="pt-BR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Vamos confiar na capacidade de Deus, “Àquele que é capaz de fazer infinitamente mais do que tudo o que pedimos ou pensamos, de acordo com o Seu poder que atua em nós, a Ele seja a glória na igreja e em Cristo Jesus, por todas as gerações, para todo o sempre! Amém!”, Efésios 3:20,21. </a:t>
            </a:r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E1EFD8D9-8E98-4215-8298-669D9DC993C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59" r="10941"/>
          <a:stretch/>
        </p:blipFill>
        <p:spPr>
          <a:xfrm>
            <a:off x="20" y="10"/>
            <a:ext cx="6024134" cy="685799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245160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3D4B5B-E7F7-4618-B824-86A50CE978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4175" y="5015259"/>
            <a:ext cx="10923638" cy="131764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pt-BR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 Senhor vai operar milagrosamente. </a:t>
            </a:r>
            <a:br>
              <a:rPr lang="pt-BR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t-BR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Os macedônios tinham a marca da fidelidade. </a:t>
            </a:r>
            <a:br>
              <a:rPr lang="pt-BR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t-BR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Você deseja tê-la também?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AF800EE7-3C33-4B3B-9C26-2E110992BC1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972" b="-1"/>
          <a:stretch/>
        </p:blipFill>
        <p:spPr>
          <a:xfrm>
            <a:off x="20" y="10"/>
            <a:ext cx="6095974" cy="4252522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E1EFD8D9-8E98-4215-8298-669D9DC993C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76" b="1605"/>
          <a:stretch/>
        </p:blipFill>
        <p:spPr>
          <a:xfrm>
            <a:off x="6095999" y="-681"/>
            <a:ext cx="6096001" cy="4253215"/>
          </a:xfrm>
          <a:prstGeom prst="rect">
            <a:avLst/>
          </a:prstGeom>
        </p:spPr>
      </p:pic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EBAD6A72-88E8-42F7-88B9-CAF744536BE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6000" y="-680"/>
            <a:ext cx="0" cy="4242816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C800968E-0A99-46C4-A9B2-6A63AC66F4B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-2" y="4242136"/>
            <a:ext cx="12192002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22942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53582ECA-D1BE-4546-919F-B39F56D79B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2329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3880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3D4B5B-E7F7-4618-B824-86A50CE978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4175" y="5540357"/>
            <a:ext cx="10923638" cy="1317643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Quando o pastor perguntou: “Onde está o seu boi?” ele ficou surpreso quando a família respondeu: </a:t>
            </a:r>
            <a:b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“Nós o vendemos para que pudéssemos oferecer uma oferta para construção da igreja”.  O pastor derramou lágrimas quando percebeu a enormidade desse sacrifício. 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A25D3455-BB70-4721-9F7F-481FA414381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972" b="-1"/>
          <a:stretch/>
        </p:blipFill>
        <p:spPr>
          <a:xfrm>
            <a:off x="20" y="10"/>
            <a:ext cx="6095974" cy="4252522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7992ABEA-722B-4C68-AD74-66520B61864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76" b="1605"/>
          <a:stretch/>
        </p:blipFill>
        <p:spPr>
          <a:xfrm>
            <a:off x="6095999" y="-681"/>
            <a:ext cx="6096001" cy="4253215"/>
          </a:xfrm>
          <a:prstGeom prst="rect">
            <a:avLst/>
          </a:prstGeom>
        </p:spPr>
      </p:pic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EBAD6A72-88E8-42F7-88B9-CAF744536BE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6000" y="-680"/>
            <a:ext cx="0" cy="4242816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C800968E-0A99-46C4-A9B2-6A63AC66F4B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-2" y="4242136"/>
            <a:ext cx="12192002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86299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3D4B5B-E7F7-4618-B824-86A50CE978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58609" y="1368951"/>
            <a:ext cx="4837044" cy="3708895"/>
          </a:xfrm>
          <a:noFill/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pt-BR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Eles estavam dispostos a suportar a pobreza para que pudessem contribuir para o trabalho de Deus. Eles certamente abraçaram o “fator macedônio”.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7992ABEA-722B-4C68-AD74-66520B61864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72" r="2653"/>
          <a:stretch/>
        </p:blipFill>
        <p:spPr>
          <a:xfrm>
            <a:off x="20" y="10"/>
            <a:ext cx="6626067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58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Uma imagem contendo água, natureza&#10;&#10;Descrição gerada automaticamente">
            <a:extLst>
              <a:ext uri="{FF2B5EF4-FFF2-40B4-BE49-F238E27FC236}">
                <a16:creationId xmlns:a16="http://schemas.microsoft.com/office/drawing/2014/main" id="{AF9F7EC5-C17F-456C-8BDD-EB06AEDE702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444"/>
          <a:stretch/>
        </p:blipFill>
        <p:spPr>
          <a:xfrm>
            <a:off x="-1" y="-28"/>
            <a:ext cx="12192000" cy="685595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03D4B5B-E7F7-4618-B824-86A50CE978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6333" y="935968"/>
            <a:ext cx="4809092" cy="2076333"/>
          </a:xfrm>
        </p:spPr>
        <p:txBody>
          <a:bodyPr anchor="t">
            <a:noAutofit/>
          </a:bodyPr>
          <a:lstStyle/>
          <a:p>
            <a:pPr algn="l">
              <a:lnSpc>
                <a:spcPct val="100000"/>
              </a:lnSpc>
            </a:pPr>
            <a:r>
              <a:rPr lang="pt-BR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Em 2 Coríntios 8:1-5, Paulo encoraja os coríntios a crescerem na graça de dar. </a:t>
            </a:r>
            <a:br>
              <a:rPr lang="pt-BR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t-BR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Para incentivá-los a dar generosamente, Paulo apresenta diante deles o exemplo das igrejas da Macedônia. </a:t>
            </a: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BCC55ACC-A2F6-403C-A3A4-D59B3734D45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57312" y="381000"/>
            <a:ext cx="6334689" cy="6477000"/>
          </a:xfrm>
          <a:custGeom>
            <a:avLst/>
            <a:gdLst>
              <a:gd name="connsiteX0" fmla="*/ 3561588 w 6334689"/>
              <a:gd name="connsiteY0" fmla="*/ 0 h 6477000"/>
              <a:gd name="connsiteX1" fmla="*/ 6309883 w 6334689"/>
              <a:gd name="connsiteY1" fmla="*/ 1296087 h 6477000"/>
              <a:gd name="connsiteX2" fmla="*/ 6334689 w 6334689"/>
              <a:gd name="connsiteY2" fmla="*/ 1329261 h 6477000"/>
              <a:gd name="connsiteX3" fmla="*/ 6334689 w 6334689"/>
              <a:gd name="connsiteY3" fmla="*/ 5793916 h 6477000"/>
              <a:gd name="connsiteX4" fmla="*/ 6309883 w 6334689"/>
              <a:gd name="connsiteY4" fmla="*/ 5827089 h 6477000"/>
              <a:gd name="connsiteX5" fmla="*/ 5760467 w 6334689"/>
              <a:gd name="connsiteY5" fmla="*/ 6363539 h 6477000"/>
              <a:gd name="connsiteX6" fmla="*/ 5607796 w 6334689"/>
              <a:gd name="connsiteY6" fmla="*/ 6477000 h 6477000"/>
              <a:gd name="connsiteX7" fmla="*/ 1519571 w 6334689"/>
              <a:gd name="connsiteY7" fmla="*/ 6477000 h 6477000"/>
              <a:gd name="connsiteX8" fmla="*/ 1296088 w 6334689"/>
              <a:gd name="connsiteY8" fmla="*/ 6309883 h 6477000"/>
              <a:gd name="connsiteX9" fmla="*/ 0 w 6334689"/>
              <a:gd name="connsiteY9" fmla="*/ 3561588 h 6477000"/>
              <a:gd name="connsiteX10" fmla="*/ 3561588 w 6334689"/>
              <a:gd name="connsiteY10" fmla="*/ 0 h 647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334689" h="6477000">
                <a:moveTo>
                  <a:pt x="3561588" y="0"/>
                </a:moveTo>
                <a:cubicBezTo>
                  <a:pt x="4668032" y="0"/>
                  <a:pt x="5656635" y="504534"/>
                  <a:pt x="6309883" y="1296087"/>
                </a:cubicBezTo>
                <a:lnTo>
                  <a:pt x="6334689" y="1329261"/>
                </a:lnTo>
                <a:lnTo>
                  <a:pt x="6334689" y="5793916"/>
                </a:lnTo>
                <a:lnTo>
                  <a:pt x="6309883" y="5827089"/>
                </a:lnTo>
                <a:cubicBezTo>
                  <a:pt x="6146571" y="6024977"/>
                  <a:pt x="5962299" y="6204927"/>
                  <a:pt x="5760467" y="6363539"/>
                </a:cubicBezTo>
                <a:lnTo>
                  <a:pt x="5607796" y="6477000"/>
                </a:lnTo>
                <a:lnTo>
                  <a:pt x="1519571" y="6477000"/>
                </a:lnTo>
                <a:lnTo>
                  <a:pt x="1296088" y="6309883"/>
                </a:lnTo>
                <a:cubicBezTo>
                  <a:pt x="504535" y="5656635"/>
                  <a:pt x="0" y="4668032"/>
                  <a:pt x="0" y="3561588"/>
                </a:cubicBezTo>
                <a:cubicBezTo>
                  <a:pt x="0" y="1594577"/>
                  <a:pt x="1594577" y="0"/>
                  <a:pt x="3561588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7992ABEA-722B-4C68-AD74-66520B61864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32" r="7213" b="-1"/>
          <a:stretch/>
        </p:blipFill>
        <p:spPr>
          <a:xfrm>
            <a:off x="6021086" y="544802"/>
            <a:ext cx="6170914" cy="6313225"/>
          </a:xfrm>
          <a:custGeom>
            <a:avLst/>
            <a:gdLst>
              <a:gd name="connsiteX0" fmla="*/ 3397813 w 6170914"/>
              <a:gd name="connsiteY0" fmla="*/ 0 h 6313225"/>
              <a:gd name="connsiteX1" fmla="*/ 6019731 w 6170914"/>
              <a:gd name="connsiteY1" fmla="*/ 1236489 h 6313225"/>
              <a:gd name="connsiteX2" fmla="*/ 6170914 w 6170914"/>
              <a:gd name="connsiteY2" fmla="*/ 1438663 h 6313225"/>
              <a:gd name="connsiteX3" fmla="*/ 6170914 w 6170914"/>
              <a:gd name="connsiteY3" fmla="*/ 5356963 h 6313225"/>
              <a:gd name="connsiteX4" fmla="*/ 6019731 w 6170914"/>
              <a:gd name="connsiteY4" fmla="*/ 5559138 h 6313225"/>
              <a:gd name="connsiteX5" fmla="*/ 5194591 w 6170914"/>
              <a:gd name="connsiteY5" fmla="*/ 6282226 h 6313225"/>
              <a:gd name="connsiteX6" fmla="*/ 5141791 w 6170914"/>
              <a:gd name="connsiteY6" fmla="*/ 6313225 h 6313225"/>
              <a:gd name="connsiteX7" fmla="*/ 1659199 w 6170914"/>
              <a:gd name="connsiteY7" fmla="*/ 6313225 h 6313225"/>
              <a:gd name="connsiteX8" fmla="*/ 1498064 w 6170914"/>
              <a:gd name="connsiteY8" fmla="*/ 6215333 h 6313225"/>
              <a:gd name="connsiteX9" fmla="*/ 0 w 6170914"/>
              <a:gd name="connsiteY9" fmla="*/ 3397813 h 6313225"/>
              <a:gd name="connsiteX10" fmla="*/ 3397813 w 6170914"/>
              <a:gd name="connsiteY10" fmla="*/ 0 h 6313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170914" h="6313225">
                <a:moveTo>
                  <a:pt x="3397813" y="0"/>
                </a:moveTo>
                <a:cubicBezTo>
                  <a:pt x="4453378" y="0"/>
                  <a:pt x="5396522" y="481334"/>
                  <a:pt x="6019731" y="1236489"/>
                </a:cubicBezTo>
                <a:lnTo>
                  <a:pt x="6170914" y="1438663"/>
                </a:lnTo>
                <a:lnTo>
                  <a:pt x="6170914" y="5356963"/>
                </a:lnTo>
                <a:lnTo>
                  <a:pt x="6019731" y="5559138"/>
                </a:lnTo>
                <a:cubicBezTo>
                  <a:pt x="5786028" y="5842321"/>
                  <a:pt x="5507333" y="6086998"/>
                  <a:pt x="5194591" y="6282226"/>
                </a:cubicBezTo>
                <a:lnTo>
                  <a:pt x="5141791" y="6313225"/>
                </a:lnTo>
                <a:lnTo>
                  <a:pt x="1659199" y="6313225"/>
                </a:lnTo>
                <a:lnTo>
                  <a:pt x="1498064" y="6215333"/>
                </a:lnTo>
                <a:cubicBezTo>
                  <a:pt x="594240" y="5604721"/>
                  <a:pt x="0" y="4570663"/>
                  <a:pt x="0" y="3397813"/>
                </a:cubicBezTo>
                <a:cubicBezTo>
                  <a:pt x="0" y="1521253"/>
                  <a:pt x="1521253" y="0"/>
                  <a:pt x="3397813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1261368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3D4B5B-E7F7-4618-B824-86A50CE978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079" y="4795884"/>
            <a:ext cx="10923638" cy="1317643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</a:pPr>
            <a:r>
              <a:rPr lang="pt-BR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Os macedônios são exemplos dignos de imitação quando se trata da questão de dar a Deus contribuindo com Sua obra.</a:t>
            </a:r>
          </a:p>
        </p:txBody>
      </p:sp>
      <p:pic>
        <p:nvPicPr>
          <p:cNvPr id="4" name="Imagem 3" descr="Uma imagem contendo água, natureza&#10;&#10;Descrição gerada automaticamente">
            <a:extLst>
              <a:ext uri="{FF2B5EF4-FFF2-40B4-BE49-F238E27FC236}">
                <a16:creationId xmlns:a16="http://schemas.microsoft.com/office/drawing/2014/main" id="{1F861543-0FB1-4D17-85D4-3934A040085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972" b="-1"/>
          <a:stretch/>
        </p:blipFill>
        <p:spPr>
          <a:xfrm>
            <a:off x="20" y="10"/>
            <a:ext cx="6095974" cy="4252522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7992ABEA-722B-4C68-AD74-66520B61864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76" b="1605"/>
          <a:stretch/>
        </p:blipFill>
        <p:spPr>
          <a:xfrm>
            <a:off x="6095999" y="-681"/>
            <a:ext cx="6096001" cy="4253215"/>
          </a:xfrm>
          <a:prstGeom prst="rect">
            <a:avLst/>
          </a:prstGeom>
        </p:spPr>
      </p:pic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BAD6A72-88E8-42F7-88B9-CAF744536BE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6000" y="-680"/>
            <a:ext cx="0" cy="4242816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800968E-0A99-46C4-A9B2-6A63AC66F4B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-2" y="4242136"/>
            <a:ext cx="12192002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78080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Uma imagem contendo água, natureza&#10;&#10;Descrição gerada automaticamente">
            <a:extLst>
              <a:ext uri="{FF2B5EF4-FFF2-40B4-BE49-F238E27FC236}">
                <a16:creationId xmlns:a16="http://schemas.microsoft.com/office/drawing/2014/main" id="{60E5EF04-760A-4975-81B4-B2931F03EF6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444"/>
          <a:stretch/>
        </p:blipFill>
        <p:spPr>
          <a:xfrm>
            <a:off x="-1" y="-28"/>
            <a:ext cx="12192000" cy="685595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03D4B5B-E7F7-4618-B824-86A50CE978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2980" y="834783"/>
            <a:ext cx="4935697" cy="2076333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anchor="t">
            <a:noAutofit/>
          </a:bodyPr>
          <a:lstStyle/>
          <a:p>
            <a:pPr algn="l">
              <a:lnSpc>
                <a:spcPct val="100000"/>
              </a:lnSpc>
            </a:pPr>
            <a:r>
              <a:rPr lang="pt-BR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 Macedônia era um país montanhoso ao norte da Grécia, na Península Balcânica. </a:t>
            </a:r>
            <a:br>
              <a:rPr lang="pt-BR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t-BR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pt-BR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t-BR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 primeira menção da Macedônia na Bíblia está em Atos 16, na descrição do “chamado macedônio” de Paulo</a:t>
            </a:r>
          </a:p>
        </p:txBody>
      </p:sp>
      <p:sp>
        <p:nvSpPr>
          <p:cNvPr id="135" name="Freeform: Shape 134">
            <a:extLst>
              <a:ext uri="{FF2B5EF4-FFF2-40B4-BE49-F238E27FC236}">
                <a16:creationId xmlns:a16="http://schemas.microsoft.com/office/drawing/2014/main" id="{BCC55ACC-A2F6-403C-A3A4-D59B3734D45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57312" y="381000"/>
            <a:ext cx="6334689" cy="6477000"/>
          </a:xfrm>
          <a:custGeom>
            <a:avLst/>
            <a:gdLst>
              <a:gd name="connsiteX0" fmla="*/ 3561588 w 6334689"/>
              <a:gd name="connsiteY0" fmla="*/ 0 h 6477000"/>
              <a:gd name="connsiteX1" fmla="*/ 6309883 w 6334689"/>
              <a:gd name="connsiteY1" fmla="*/ 1296087 h 6477000"/>
              <a:gd name="connsiteX2" fmla="*/ 6334689 w 6334689"/>
              <a:gd name="connsiteY2" fmla="*/ 1329261 h 6477000"/>
              <a:gd name="connsiteX3" fmla="*/ 6334689 w 6334689"/>
              <a:gd name="connsiteY3" fmla="*/ 5793916 h 6477000"/>
              <a:gd name="connsiteX4" fmla="*/ 6309883 w 6334689"/>
              <a:gd name="connsiteY4" fmla="*/ 5827089 h 6477000"/>
              <a:gd name="connsiteX5" fmla="*/ 5760467 w 6334689"/>
              <a:gd name="connsiteY5" fmla="*/ 6363539 h 6477000"/>
              <a:gd name="connsiteX6" fmla="*/ 5607796 w 6334689"/>
              <a:gd name="connsiteY6" fmla="*/ 6477000 h 6477000"/>
              <a:gd name="connsiteX7" fmla="*/ 1519571 w 6334689"/>
              <a:gd name="connsiteY7" fmla="*/ 6477000 h 6477000"/>
              <a:gd name="connsiteX8" fmla="*/ 1296088 w 6334689"/>
              <a:gd name="connsiteY8" fmla="*/ 6309883 h 6477000"/>
              <a:gd name="connsiteX9" fmla="*/ 0 w 6334689"/>
              <a:gd name="connsiteY9" fmla="*/ 3561588 h 6477000"/>
              <a:gd name="connsiteX10" fmla="*/ 3561588 w 6334689"/>
              <a:gd name="connsiteY10" fmla="*/ 0 h 647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334689" h="6477000">
                <a:moveTo>
                  <a:pt x="3561588" y="0"/>
                </a:moveTo>
                <a:cubicBezTo>
                  <a:pt x="4668032" y="0"/>
                  <a:pt x="5656635" y="504534"/>
                  <a:pt x="6309883" y="1296087"/>
                </a:cubicBezTo>
                <a:lnTo>
                  <a:pt x="6334689" y="1329261"/>
                </a:lnTo>
                <a:lnTo>
                  <a:pt x="6334689" y="5793916"/>
                </a:lnTo>
                <a:lnTo>
                  <a:pt x="6309883" y="5827089"/>
                </a:lnTo>
                <a:cubicBezTo>
                  <a:pt x="6146571" y="6024977"/>
                  <a:pt x="5962299" y="6204927"/>
                  <a:pt x="5760467" y="6363539"/>
                </a:cubicBezTo>
                <a:lnTo>
                  <a:pt x="5607796" y="6477000"/>
                </a:lnTo>
                <a:lnTo>
                  <a:pt x="1519571" y="6477000"/>
                </a:lnTo>
                <a:lnTo>
                  <a:pt x="1296088" y="6309883"/>
                </a:lnTo>
                <a:cubicBezTo>
                  <a:pt x="504535" y="5656635"/>
                  <a:pt x="0" y="4668032"/>
                  <a:pt x="0" y="3561588"/>
                </a:cubicBezTo>
                <a:cubicBezTo>
                  <a:pt x="0" y="1594577"/>
                  <a:pt x="1594577" y="0"/>
                  <a:pt x="3561588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Resultado de imagem para macedonia">
            <a:extLst>
              <a:ext uri="{FF2B5EF4-FFF2-40B4-BE49-F238E27FC236}">
                <a16:creationId xmlns:a16="http://schemas.microsoft.com/office/drawing/2014/main" id="{3B540C2F-6A55-4DCC-98AF-A3769A75B55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 b="12310"/>
          <a:stretch/>
        </p:blipFill>
        <p:spPr bwMode="auto">
          <a:xfrm>
            <a:off x="6021086" y="544802"/>
            <a:ext cx="6170914" cy="6313225"/>
          </a:xfrm>
          <a:custGeom>
            <a:avLst/>
            <a:gdLst>
              <a:gd name="connsiteX0" fmla="*/ 3397813 w 6170914"/>
              <a:gd name="connsiteY0" fmla="*/ 0 h 6313225"/>
              <a:gd name="connsiteX1" fmla="*/ 6019731 w 6170914"/>
              <a:gd name="connsiteY1" fmla="*/ 1236489 h 6313225"/>
              <a:gd name="connsiteX2" fmla="*/ 6170914 w 6170914"/>
              <a:gd name="connsiteY2" fmla="*/ 1438663 h 6313225"/>
              <a:gd name="connsiteX3" fmla="*/ 6170914 w 6170914"/>
              <a:gd name="connsiteY3" fmla="*/ 5356963 h 6313225"/>
              <a:gd name="connsiteX4" fmla="*/ 6019731 w 6170914"/>
              <a:gd name="connsiteY4" fmla="*/ 5559138 h 6313225"/>
              <a:gd name="connsiteX5" fmla="*/ 5194591 w 6170914"/>
              <a:gd name="connsiteY5" fmla="*/ 6282226 h 6313225"/>
              <a:gd name="connsiteX6" fmla="*/ 5141791 w 6170914"/>
              <a:gd name="connsiteY6" fmla="*/ 6313225 h 6313225"/>
              <a:gd name="connsiteX7" fmla="*/ 1659199 w 6170914"/>
              <a:gd name="connsiteY7" fmla="*/ 6313225 h 6313225"/>
              <a:gd name="connsiteX8" fmla="*/ 1498064 w 6170914"/>
              <a:gd name="connsiteY8" fmla="*/ 6215333 h 6313225"/>
              <a:gd name="connsiteX9" fmla="*/ 0 w 6170914"/>
              <a:gd name="connsiteY9" fmla="*/ 3397813 h 6313225"/>
              <a:gd name="connsiteX10" fmla="*/ 3397813 w 6170914"/>
              <a:gd name="connsiteY10" fmla="*/ 0 h 6313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170914" h="6313225">
                <a:moveTo>
                  <a:pt x="3397813" y="0"/>
                </a:moveTo>
                <a:cubicBezTo>
                  <a:pt x="4453378" y="0"/>
                  <a:pt x="5396522" y="481334"/>
                  <a:pt x="6019731" y="1236489"/>
                </a:cubicBezTo>
                <a:lnTo>
                  <a:pt x="6170914" y="1438663"/>
                </a:lnTo>
                <a:lnTo>
                  <a:pt x="6170914" y="5356963"/>
                </a:lnTo>
                <a:lnTo>
                  <a:pt x="6019731" y="5559138"/>
                </a:lnTo>
                <a:cubicBezTo>
                  <a:pt x="5786028" y="5842321"/>
                  <a:pt x="5507333" y="6086998"/>
                  <a:pt x="5194591" y="6282226"/>
                </a:cubicBezTo>
                <a:lnTo>
                  <a:pt x="5141791" y="6313225"/>
                </a:lnTo>
                <a:lnTo>
                  <a:pt x="1659199" y="6313225"/>
                </a:lnTo>
                <a:lnTo>
                  <a:pt x="1498064" y="6215333"/>
                </a:lnTo>
                <a:cubicBezTo>
                  <a:pt x="594240" y="5604721"/>
                  <a:pt x="0" y="4570663"/>
                  <a:pt x="0" y="3397813"/>
                </a:cubicBezTo>
                <a:cubicBezTo>
                  <a:pt x="0" y="1521253"/>
                  <a:pt x="1521253" y="0"/>
                  <a:pt x="3397813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92066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889</Words>
  <Application>Microsoft Office PowerPoint</Application>
  <PresentationFormat>Widescreen</PresentationFormat>
  <Paragraphs>47</Paragraphs>
  <Slides>46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46</vt:i4>
      </vt:variant>
    </vt:vector>
  </HeadingPairs>
  <TitlesOfParts>
    <vt:vector size="50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Sermão 2  2 Coríntios 8:1-5  O fator macedônio</vt:lpstr>
      <vt:lpstr>Um pastor em território missionário visitou uma das famílias mais pobres da igreja.  Ao se aproximar ele notou o filho mais velho puxando o arado em lugar do boi forte que a família possuía. </vt:lpstr>
      <vt:lpstr>Quando o pastor perguntou: “Onde está o seu boi?” ele ficou surpreso quando a família respondeu:  “Nós o vendemos para que pudéssemos oferecer uma oferta para construção da igreja”.  O pastor derramou lágrimas quando percebeu a enormidade desse sacrifício. </vt:lpstr>
      <vt:lpstr>Eles estavam dispostos a suportar a pobreza para que pudessem contribuir para o trabalho de Deus. Eles certamente abraçaram o “fator macedônio”.</vt:lpstr>
      <vt:lpstr>Em 2 Coríntios 8:1-5, Paulo encoraja os coríntios a crescerem na graça de dar.  Para incentivá-los a dar generosamente, Paulo apresenta diante deles o exemplo das igrejas da Macedônia. </vt:lpstr>
      <vt:lpstr>Os macedônios são exemplos dignos de imitação quando se trata da questão de dar a Deus contribuindo com Sua obra.</vt:lpstr>
      <vt:lpstr>A Macedônia era um país montanhoso ao norte da Grécia, na Península Balcânica.   A primeira menção da Macedônia na Bíblia está em Atos 16, na descrição do “chamado macedônio” de Paulo</vt:lpstr>
      <vt:lpstr>Em visão um homem apareceu a Paulo “e rogou-lhe: Vem à Macedônia e ajuda-nos”, Atos 16:9</vt:lpstr>
      <vt:lpstr>Os Macedônios foram condenados ao ostracismo e perseguidos por acreditarem no Senhor Jesus, por abandonarem falsos deuses e por deixarem seu antigo e vazio estilo de vida. </vt:lpstr>
      <vt:lpstr>Os cristãos macedônios enfrentaram maus tratos que os reduziram à pobreza profunda; todavia, como tinham abundância de alegria no meio da tribulação, abundavam em sua liberalidade. </vt:lpstr>
      <vt:lpstr>Eles abriram mão de uma parte confiando em Deus para provê-los</vt:lpstr>
      <vt:lpstr>Precisamos aprender com eles e imitar o exemplo.  De fato nós sofremos severas provações, mas, pelo exemplo macedônio, esses julgamentos não deveriam se tornar desculpas para sermos relutantes e egoístas</vt:lpstr>
      <vt:lpstr>Alguns países estão envolvidos em guerras que deslocam numerosos indivíduos tornando-os sem-teto e reduzindo-os a uma pobreza extrema. Muitos membros são refugiados. </vt:lpstr>
      <vt:lpstr>É em nossa triste condição que o exemplo macedônio resplandece como uma luz na escuridão profunda: que possamos ser generosos apesar de nossas provações. </vt:lpstr>
      <vt:lpstr>Como os macedônios, podemos permitir que nossas provações nos ensinem uma lição importante: este mundo não é nosso lar e tudo o que passa por nossas mãos é temporal.</vt:lpstr>
      <vt:lpstr>Paulo ressalta o fato de que os macedônios não eram apenas pobres, eram extremamente pobres</vt:lpstr>
      <vt:lpstr>Havia alguns macedônios, como Lidia, que estavam bem de vida.  Em todo lugar há alguns que estão bem, mas apenas alguns.  Para aqueles que estavam bem, Paulo apresenta o desafio: 1 Timóteo 6:17-19.</vt:lpstr>
      <vt:lpstr>“Ordene aos que são ricos no presente mundo que não sejam arrogantes, nem ponham sua esperança na incerteza da riqueza, mas em Deus, que de tudo nos provê ricamente, para a nossa satisfação. Ordene-lhes que pratiquem o bem, sejam ricos em boas obras, generosos e prontos para repartir. </vt:lpstr>
      <vt:lpstr>Dessa forma, eles acumularão um tesouro para si mesmos, um firme fundamento para a era que há de vir, e assim alcançarão a verdadeira vida”  1 Timóteo 6:17-19.</vt:lpstr>
      <vt:lpstr>Se quisermos seguir os macedônios na graça de dar, precisamos aprender seu segredo e torná-lo nosso também. </vt:lpstr>
      <vt:lpstr>Só assim seremos capazes de dar além de nossa capacidade e além da expectativa.   Vejo um segredo quádruplo por trás de suas doações.</vt:lpstr>
      <vt:lpstr>1. Eles receberam a graça de Deus.   Por natureza, somos egocêntricos e podemos ser motivados por segundas intenções</vt:lpstr>
      <vt:lpstr>É somente quando olhamos para a cruz e percebemos que o Seu custoso sacrifício foi feito justamente por nós que nosso coração é movido a retribuir, pois o amor desperta o amor. </vt:lpstr>
      <vt:lpstr>2. Eles se entregaram primeiro ao Senhor.   O segredo por trás da verdadeira doação está em nos entregar primeiro a Ele. A razão pela qual os macedônios deram além da expectativa e além da capacidade é encontrada exatamente no fato de que eles haviam se entregado ao Senhor. </vt:lpstr>
      <vt:lpstr>2. Eles se entregaram primeiro ao Senhor.   Quando Cristo, nosso Senhor, possuir nosso coração, Ele também terá nossas finanças</vt:lpstr>
      <vt:lpstr>Em Lucas 19:1-10 vemos a história de Zaqueu que é um exemplo clássico disso.  Ele era um “amante do dinheiro” e fez suas riquezas através da extorsão. </vt:lpstr>
      <vt:lpstr>Era mesquinho com sua riqueza ilícita. Mas a inquietação e a insatisfação vieram sobre sua vida.  Ele sentiu um vazio no interior que sua riqueza não poderia preencher. </vt:lpstr>
      <vt:lpstr>E quando Jesus parou debaixo daquela árvore Ele disse a Zaqueu para descer.  A Bíblia relata que ele desceu de bom grado e levou Jesus para sua casa.</vt:lpstr>
      <vt:lpstr>Sabendo que Ele estava na presença de Deus e que ele já havia sido aceito, se rendeu a Cristo e fez duas declarações.  Primeiro, ele daria metade de todas as suas posses aos pobres e, segundo, pagaria quatro vezes a quantia que ele havia roubado de qualquer um. </vt:lpstr>
      <vt:lpstr>Jesus declarou que a salvação havia chegado à sua casa naquele mesmo dia.</vt:lpstr>
      <vt:lpstr>Zaqueu encontrou o Senhor e se rendeu a Jesus, ele se tornou generoso e voluntariamente repartiu de seu tesouro por ter ganho Jesus Cristo. </vt:lpstr>
      <vt:lpstr>A verdade é que só podemos dar generosamente (ricos ou pobres) quando nos entregamos primeiro ao Senhor!</vt:lpstr>
      <vt:lpstr>3. Eles se entregaram à “Causa”.   Nós só investimos nosso dinheiro naquilo que é valioso para nós. É por essa razão que Jesus declara que nosso coração segue nosso tesouro</vt:lpstr>
      <vt:lpstr>4. Eles acreditavam que suas contribuições (unidas ao todo) fariam a diferença.  Essa diferença os sustentou com alegria.  </vt:lpstr>
      <vt:lpstr>4. Eles acreditavam que suas contribuições (unidas ao todo) fariam a diferença.   Às vezes quando somos pobres e temos pouco, pensamos que nossas pequenas moedas não contam muito e paramos de dar. </vt:lpstr>
      <vt:lpstr>Na economia de Deus, Ele não olha para a quantidade, mas sim o coração!</vt:lpstr>
      <vt:lpstr>Precisamos acreditar que tudo o que damos, não importa quão pouco seja, não escapa ao olhar do céu. </vt:lpstr>
      <vt:lpstr>Quando damos nossa parte da oferta, o Senhor Jesus a toma em Suas mãos e a abençoa multiplicando-a.   Nossa pequena oferenda é como uma pedra lançada em uma poça de água, cujas ondulações se movem em círculos cada vez maiores.</vt:lpstr>
      <vt:lpstr>Em João 6:5-11 encontramos uma mãe que empacotou cinco pães pequenos e dois peixes para o filho, que ia ouvir o pregador itinerante, Jesus Cristo. Quando chegou a hora de comer, Jesus decidiu dar uma festa para a multidão. </vt:lpstr>
      <vt:lpstr>Estima-se que havia 15.000 pessoas.  Quando o almoço do menino foi trazido para Jesus, Ele abençoou, alimentou a com abundância e ainda sobrou! </vt:lpstr>
      <vt:lpstr>A mensagem é clara e tudo o que precisamos é dar a Jesus nossos dízimos e ofertas, independentemente de quão pequena seja a quantia.   Ele abençoará, multiplicará, apoiará e financiará a comissão do evangelho.</vt:lpstr>
      <vt:lpstr>Vamos confiar na capacidade de Deus, “Àquele que é capaz de fazer infinitamente mais do que tudo o que pedimos ou pensamos, de acordo com o Seu poder que atua em nós, a Ele seja a glória na igreja e em Cristo Jesus, por todas as gerações, para todo o sempre! Amém!”, Efésios 3:20,21. </vt:lpstr>
      <vt:lpstr>O Senhor vai operar milagrosamente.  Os macedônios tinham a marca da fidelidade.  Você deseja tê-la também?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MARCAS DA FIDELIDADE</dc:title>
  <dc:subject>SEMANA DE MORDOMIA 2019</dc:subject>
  <dc:creator>Pr. MARCELO AUGUSTO DE CARVALHO</dc:creator>
  <cp:keywords>www.4tons.com.br</cp:keywords>
  <dc:description>COMÉRCIO PROIBIDO. USO PESSOAL</dc:description>
  <cp:lastModifiedBy>Pr. Marcelo Carvalho</cp:lastModifiedBy>
  <cp:revision>2</cp:revision>
  <dcterms:created xsi:type="dcterms:W3CDTF">2019-02-08T12:49:06Z</dcterms:created>
  <dcterms:modified xsi:type="dcterms:W3CDTF">2019-02-08T16:15:16Z</dcterms:modified>
  <cp:category>SM-SERMÕES</cp:category>
</cp:coreProperties>
</file>