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9" r:id="rId2"/>
    <p:sldId id="299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301" r:id="rId24"/>
    <p:sldId id="279" r:id="rId25"/>
    <p:sldId id="300" r:id="rId26"/>
    <p:sldId id="280" r:id="rId27"/>
    <p:sldId id="281" r:id="rId28"/>
    <p:sldId id="284" r:id="rId29"/>
    <p:sldId id="282" r:id="rId30"/>
    <p:sldId id="285" r:id="rId31"/>
    <p:sldId id="286" r:id="rId32"/>
    <p:sldId id="287" r:id="rId33"/>
    <p:sldId id="288" r:id="rId34"/>
    <p:sldId id="289" r:id="rId35"/>
    <p:sldId id="283" r:id="rId36"/>
    <p:sldId id="290" r:id="rId37"/>
    <p:sldId id="302" r:id="rId38"/>
    <p:sldId id="291" r:id="rId39"/>
    <p:sldId id="293" r:id="rId40"/>
    <p:sldId id="292" r:id="rId41"/>
    <p:sldId id="294" r:id="rId42"/>
    <p:sldId id="295" r:id="rId43"/>
    <p:sldId id="296" r:id="rId44"/>
    <p:sldId id="297" r:id="rId45"/>
    <p:sldId id="298" r:id="rId46"/>
    <p:sldId id="303" r:id="rId4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843" autoAdjust="0"/>
  </p:normalViewPr>
  <p:slideViewPr>
    <p:cSldViewPr snapToGrid="0" showGuides="1">
      <p:cViewPr varScale="1">
        <p:scale>
          <a:sx n="60" d="100"/>
          <a:sy n="60" d="100"/>
        </p:scale>
        <p:origin x="9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8E0E1-C91D-49B9-80AC-3370BBF99310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E6EA0-AE29-42D6-9DA0-38B492F95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30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www.4tons.com.br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Pr. </a:t>
            </a:r>
            <a:r>
              <a:rPr lang="pt-BR" b="1" smtClean="0">
                <a:solidFill>
                  <a:srgbClr val="FF0000"/>
                </a:solidFill>
              </a:rPr>
              <a:t>Marcelo Augusto de Carvalho</a:t>
            </a:r>
          </a:p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E6EA0-AE29-42D6-9DA0-38B492F950C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24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F1F34-8E29-4F10-ACCD-D4EAEEA42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792B24-9B50-48CB-938A-2F4285059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05F678-E50E-4346-8637-443E25A3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1B9654-ABB6-4126-B9FB-2A9D31E7D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B44A4C-0CAE-44B7-9EE2-CAC96AD1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4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2C358-230A-40CC-98F8-63F9E6E1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D72479-BBBF-4D87-9EB7-70473F955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02E750-B941-4F99-9E20-7FC254080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23576-ED23-4E6F-B2E0-456BCE29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5DAB23-C52E-4851-92F6-49C610B6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18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694DC5-B66C-4D60-9030-9FE24DD83C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B1CD8FF-F186-47FF-AC99-87479C2A7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52F302-BC6D-4EE0-9E91-C8F72F293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888F1A-154E-4FB9-98E5-B8571DAE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D22B54-2CA4-4ACA-85B4-81B13BE7B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0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C55CB-A7B2-479D-AA66-54DED088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84AD23-1926-4F28-9B0D-9445F4D34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6A3F45-ACE5-4028-8D81-57CECA524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CBA81D-74CF-4E41-9D4D-26872388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96FFD3-2A7B-4072-BBDF-630FDC5D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33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033F0-36A4-404E-AC89-231B2706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63449F-B39A-435E-BC76-16B5DFD6C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D858FF-C991-4A79-9664-F4DD9771E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1D73BF-1E06-43B9-9E8D-2AF6A012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E14E06-D4BD-4E02-9A2F-5B94FCE0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56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9AC7B-F3C6-4498-8691-BEBF7A6D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715DE6-32C0-4827-86F7-081D54A9B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80D637D-09BC-45D3-AE1D-6C5B22226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E67818-D5B1-463C-BC89-95D3821B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2EE98A-9E63-4E55-8B4C-1FEA2C8CB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1DD77B-5312-4CD0-B7D8-C0B22839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86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B2D33-B10D-4F9C-AFBF-1A0C1E44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59231D-1334-45B4-B97E-DAE4B2B9C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58AF37-6FC4-463F-952B-2006E9DE2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528C3E-BAF1-4A7E-827D-0CFB482E5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C224877-0005-49FA-B009-9DA94C4DEC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46F69E0-EE35-4D2C-9D60-CC26E2598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A6F8CB-B843-4DAE-A92E-A75DBF16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4F686FE-21F9-4613-B0EF-3AFCBE424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11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C2113-9F47-4A9B-BD41-5C7EAF54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25F74FF-A363-4F5A-BE88-37ED7811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7DC3CBF-31A0-4ECF-8DBE-FD5916B8B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156727-0F42-4557-A9BF-C699E8A6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93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4FF7C7-DC98-46A7-AB36-DFF82128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A21BB75-11A2-4FAA-9D22-22B8CA6D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DE850F-1781-4B35-94F5-4CCC4D14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08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76259-C5C1-4CF0-9894-151A575D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F42C0D-5E8D-47C4-9D1F-03DFCE60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6D6A23D-FAE3-4F03-BF56-B26A9177A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7630C3-F01A-4DF4-90F8-128BD386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C7E43B-4302-41E1-8739-3FF773D9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78679F-37DF-4233-9FFE-2F763B78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04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2C565-2CBE-4EB7-A43F-655A463C0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A2801A9-AC80-4589-915A-EF7DB9A42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CFFCDF3-7CB0-4666-BBCA-AC804C168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4D2B67-1AA2-40DD-AFE5-31B317DE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F3C8D1-51D4-472D-B095-3D14B23A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777FFE-59D1-4362-9EF7-2FD775B20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7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6069C2-6BD3-466D-8399-6D6EC8AE6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FCA297-2177-437A-A23A-036A19FB2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70B040-6E5E-4926-8AE8-2CA5E3043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4B60-622D-42F3-80B3-D2FDD0EF733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B5584B-014A-4B2D-827F-4603556963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987AE5-70E6-48C0-A067-5E29F038A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F308-3DB2-44CE-BE54-FBE18C90D6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08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3582ECA-D1BE-4546-919F-B39F56D79B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232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9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A4A00AB4-B086-4B2C-B75C-669797935B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08" y="1801548"/>
            <a:ext cx="4666470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 visão um homem apareceu a Paulo “e rogou-lhe: Vem à Macedônia e ajuda-nos”, Atos 16:9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esultado de imagem para macedonia">
            <a:extLst>
              <a:ext uri="{FF2B5EF4-FFF2-40B4-BE49-F238E27FC236}">
                <a16:creationId xmlns:a16="http://schemas.microsoft.com/office/drawing/2014/main" id="{3B540C2F-6A55-4DCC-98AF-A3769A75B5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2310"/>
          <a:stretch/>
        </p:blipFill>
        <p:spPr bwMode="auto"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091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8C5828ED-11E8-4387-8CD6-AEE8B7A549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7215" y="1453644"/>
            <a:ext cx="5319433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Macedônios foram condenados ao ostracismo e perseguidos por acreditarem no Senhor Jesus, por abandonarem falsos deuses e por deixarem seu antigo e vazio estilo de vida. 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esultado de imagem para macedonia">
            <a:extLst>
              <a:ext uri="{FF2B5EF4-FFF2-40B4-BE49-F238E27FC236}">
                <a16:creationId xmlns:a16="http://schemas.microsoft.com/office/drawing/2014/main" id="{3B540C2F-6A55-4DCC-98AF-A3769A75B5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1" b="2"/>
          <a:stretch/>
        </p:blipFill>
        <p:spPr bwMode="auto"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519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D9FCC02F-5D88-4B7C-8C2E-CB5226B912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3663" y="1352667"/>
            <a:ext cx="5319433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cristãos macedônios enfrentaram maus tratos que os reduziram à pobreza profunda; todavia, como tinham abundância de alegria no meio da tribulação, abundavam em sua liberalidade.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50518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72A88A9B-9215-45FB-BED8-C2E7F4D6CF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08" y="1154435"/>
            <a:ext cx="4666470" cy="207633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algn="l"/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Eles abriram mão de uma parte confiando em Deus para provê-los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2962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7118" y="2912166"/>
            <a:ext cx="5286345" cy="288911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Precisamos aprender com eles e imitar o exemplo. </a:t>
            </a:r>
            <a:b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fato nós sofremos severas provações, mas, pelo exemplo macedônio, esses julgamentos não deveriam se tornar desculpas para sermos relutantes e egoístas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9" r="1094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83585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4539" y="2552585"/>
            <a:ext cx="4977826" cy="2889114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Alguns países estão envolvidos em guerras que deslocam numerosos indivíduos tornando-os sem-teto e reduzindo-os a uma pobreza extrema. Muitos membros são refugiados.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Resultado de imagem para refugiados">
            <a:extLst>
              <a:ext uri="{FF2B5EF4-FFF2-40B4-BE49-F238E27FC236}">
                <a16:creationId xmlns:a16="http://schemas.microsoft.com/office/drawing/2014/main" id="{B8E83BE9-D32D-45A4-B972-942B1D261E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7" r="34083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881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A52D82CD-CA65-41FC-A998-DE12D8C415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503" y="1625081"/>
            <a:ext cx="4666470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 em nossa triste condição que o exemplo macedônio resplandece como uma luz na escuridão profunda: que possamos ser generosos apesar de nossas provações.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24668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F71450DE-97AE-49FA-BC2B-1572192C64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7214" y="1110934"/>
            <a:ext cx="5319433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Como os macedônios, podemos permitir que nossas provações nos ensinem uma lição importante: este mundo não é nosso lar e tudo o que passa por nossas mãos é temporal.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71647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860" y="1812164"/>
            <a:ext cx="5286345" cy="288911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Paulo ressalta o fato de que os macedônios não eram apenas pobres, eram extremamente pobres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9" r="1094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F38B798-B11B-451B-80D2-DC1154820EA1}"/>
              </a:ext>
            </a:extLst>
          </p:cNvPr>
          <p:cNvSpPr txBox="1"/>
          <p:nvPr/>
        </p:nvSpPr>
        <p:spPr>
          <a:xfrm>
            <a:off x="6997148" y="522911"/>
            <a:ext cx="3891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Extrema  pobreza</a:t>
            </a:r>
          </a:p>
        </p:txBody>
      </p:sp>
    </p:spTree>
    <p:extLst>
      <p:ext uri="{BB962C8B-B14F-4D97-AF65-F5344CB8AC3E}">
        <p14:creationId xmlns:p14="http://schemas.microsoft.com/office/powerpoint/2010/main" val="39106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3356" y="3031365"/>
            <a:ext cx="5286345" cy="288911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b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Havia alguns macedônios, como </a:t>
            </a:r>
            <a:r>
              <a:rPr lang="pt-BR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Lidia</a:t>
            </a: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que estavam bem de vida. </a:t>
            </a:r>
            <a:b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 todo lugar há alguns que estão bem, mas apenas alguns. </a:t>
            </a:r>
            <a:b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Para aqueles que estavam bem, Paulo apresenta o desafio: 1 Timóteo 6:17-19.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9" r="1094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3400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142D97B7-4588-42F8-BF41-3A1ADEE1A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2"/>
          <a:stretch/>
        </p:blipFill>
        <p:spPr>
          <a:xfrm>
            <a:off x="556592" y="0"/>
            <a:ext cx="4735800" cy="6857990"/>
          </a:xfrm>
          <a:prstGeom prst="rect">
            <a:avLst/>
          </a:prstGeom>
        </p:spPr>
      </p:pic>
      <p:pic>
        <p:nvPicPr>
          <p:cNvPr id="17" name="Imagem 16" descr="Uma imagem contendo pessoa, interior, texto, pessoas&#10;&#10;Descrição gerada automaticamente">
            <a:extLst>
              <a:ext uri="{FF2B5EF4-FFF2-40B4-BE49-F238E27FC236}">
                <a16:creationId xmlns:a16="http://schemas.microsoft.com/office/drawing/2014/main" id="{BB955090-3838-4785-93BA-228FB8021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74" y="0"/>
            <a:ext cx="52245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075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biblia">
            <a:extLst>
              <a:ext uri="{FF2B5EF4-FFF2-40B4-BE49-F238E27FC236}">
                <a16:creationId xmlns:a16="http://schemas.microsoft.com/office/drawing/2014/main" id="{641C0C1D-C722-4611-B360-774830CF1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85" b="1"/>
          <a:stretch/>
        </p:blipFill>
        <p:spPr bwMode="auto">
          <a:xfrm>
            <a:off x="-3" y="-28"/>
            <a:ext cx="12192000" cy="685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23" y="380219"/>
            <a:ext cx="5750733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“Ordene aos que são ricos no presente mundo que não sejam arrogantes, nem ponham sua esperança na incerteza da riqueza, mas em Deus, que de tudo nos provê ricamente, para a nossa satisfação. Ordene-lhes que pratiquem o bem, sejam ricos em boas obras, generosos e prontos para repartir. 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BDBB3FFD-1D89-4A41-98BC-469F5DB436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" r="43698" b="-1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32417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3379" y="2488096"/>
            <a:ext cx="5573578" cy="2889114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Dessa forma, eles acumularão um tesouro para si mesmos, um firme fundamento para a era que há de vir, e assim alcançarão a verdadeira vida”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Timóteo 6:17-19.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Resultado de imagem para biblia">
            <a:extLst>
              <a:ext uri="{FF2B5EF4-FFF2-40B4-BE49-F238E27FC236}">
                <a16:creationId xmlns:a16="http://schemas.microsoft.com/office/drawing/2014/main" id="{641C0C1D-C722-4611-B360-774830CF1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9" r="34160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383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709F9F52-BDBE-44DD-9DE5-FF3979D993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7646" y="1837958"/>
            <a:ext cx="5319433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 quisermos seguir os macedônios na graça de dar, precisamos aprender seu segredo e torná-lo nosso também. 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19647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709F9F52-BDBE-44DD-9DE5-FF3979D993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8619" y="862337"/>
            <a:ext cx="5319433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Só assim seremos capazes de dar além de nossa capacidade e além da expectativa.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Vejo um segredo quádruplo por trás de suas doações.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1891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CC6B8CDC-AC49-4B44-B9F5-4CFD99B5E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055" y="1719470"/>
            <a:ext cx="4963837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Eles receberam a graça de Deus.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 natureza, somos egocêntricos e podemos ser motivados por segundas intenções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55800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CC6B8CDC-AC49-4B44-B9F5-4CFD99B5E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473" y="1030357"/>
            <a:ext cx="4963837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 somente quando olhamos para a cruz e percebemos que o Seu custoso sacrifício foi feito justamente por nós que nosso coração é movido a retribuir, pois o amor desperta o amor. 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55763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B9606253-C835-4B99-B861-CB811822AE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988" y="206598"/>
            <a:ext cx="4895941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Eles se entregaram primeiro ao Senhor.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segredo por trás da verdadeira doação está em nos entregar primeiro a Ele. A razão pela qual os macedônios deram além da expectativa e além da capacidade é encontrada exatamente no fato de que eles haviam se entregado ao Senhor. 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06147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5A8371CD-5641-401D-AD99-2D28AA024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483" y="1625081"/>
            <a:ext cx="4666470" cy="2076333"/>
          </a:xfrm>
        </p:spPr>
        <p:txBody>
          <a:bodyPr anchor="t">
            <a:noAutofit/>
          </a:bodyPr>
          <a:lstStyle/>
          <a:p>
            <a:pPr algn="l"/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Eles se entregaram primeiro ao Senhor. 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Quando Cristo, nosso Senhor, possuir nosso coração, Ele também terá nossas finanças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8390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323" y="5272962"/>
            <a:ext cx="10923638" cy="131764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Lucas 19:1-10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vemos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história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Zaqueu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que é um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exemplo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clássico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disso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b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era um “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amante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do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dinheiro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” e fez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suas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riquezas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através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da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extorsão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</a:p>
        </p:txBody>
      </p:sp>
      <p:pic>
        <p:nvPicPr>
          <p:cNvPr id="7170" name="Picture 2" descr="Resultado de imagem para zaqueu">
            <a:extLst>
              <a:ext uri="{FF2B5EF4-FFF2-40B4-BE49-F238E27FC236}">
                <a16:creationId xmlns:a16="http://schemas.microsoft.com/office/drawing/2014/main" id="{1FA2F492-2A56-4FCF-8A89-ACB9C19EC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 bwMode="auto">
          <a:xfrm>
            <a:off x="20" y="10"/>
            <a:ext cx="6095974" cy="425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754BFCC-F979-4BC3-8D96-613FFF7FE1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88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172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m para zaqueu">
            <a:extLst>
              <a:ext uri="{FF2B5EF4-FFF2-40B4-BE49-F238E27FC236}">
                <a16:creationId xmlns:a16="http://schemas.microsoft.com/office/drawing/2014/main" id="{1FA2F492-2A56-4FCF-8A89-ACB9C19EC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r="1" b="1"/>
          <a:stretch/>
        </p:blipFill>
        <p:spPr bwMode="auto">
          <a:xfrm>
            <a:off x="-16" y="10"/>
            <a:ext cx="9141744" cy="6857990"/>
          </a:xfrm>
          <a:custGeom>
            <a:avLst/>
            <a:gdLst>
              <a:gd name="connsiteX0" fmla="*/ 0 w 9141744"/>
              <a:gd name="connsiteY0" fmla="*/ 0 h 6863485"/>
              <a:gd name="connsiteX1" fmla="*/ 5963051 w 9141744"/>
              <a:gd name="connsiteY1" fmla="*/ 0 h 6863485"/>
              <a:gd name="connsiteX2" fmla="*/ 9141744 w 9141744"/>
              <a:gd name="connsiteY2" fmla="*/ 6863485 h 6863485"/>
              <a:gd name="connsiteX3" fmla="*/ 0 w 9141744"/>
              <a:gd name="connsiteY3" fmla="*/ 6863485 h 6863485"/>
              <a:gd name="connsiteX4" fmla="*/ 0 w 9141744"/>
              <a:gd name="connsiteY4" fmla="*/ 0 h 68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117BCBB-4ABE-48C5-82D9-1068779F8D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" r="36475" b="-1"/>
          <a:stretch/>
        </p:blipFill>
        <p:spPr>
          <a:xfrm>
            <a:off x="5790369" y="10"/>
            <a:ext cx="6401647" cy="6852984"/>
          </a:xfrm>
          <a:custGeom>
            <a:avLst/>
            <a:gdLst>
              <a:gd name="connsiteX0" fmla="*/ 354282 w 6401647"/>
              <a:gd name="connsiteY0" fmla="*/ 0 h 6852994"/>
              <a:gd name="connsiteX1" fmla="*/ 6401647 w 6401647"/>
              <a:gd name="connsiteY1" fmla="*/ 0 h 6852994"/>
              <a:gd name="connsiteX2" fmla="*/ 6401647 w 6401647"/>
              <a:gd name="connsiteY2" fmla="*/ 6852994 h 6852994"/>
              <a:gd name="connsiteX3" fmla="*/ 0 w 6401647"/>
              <a:gd name="connsiteY3" fmla="*/ 6852994 h 6852994"/>
              <a:gd name="connsiteX4" fmla="*/ 0 w 6401647"/>
              <a:gd name="connsiteY4" fmla="*/ 6852993 h 6852994"/>
              <a:gd name="connsiteX5" fmla="*/ 3528116 w 6401647"/>
              <a:gd name="connsiteY5" fmla="*/ 6852993 h 68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</p:spPr>
      </p:pic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557ADA24-F07F-4AF3-A108-8B0538C1BB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73847"/>
            <a:ext cx="6434783" cy="3310306"/>
          </a:xfrm>
          <a:custGeom>
            <a:avLst/>
            <a:gdLst>
              <a:gd name="connsiteX0" fmla="*/ 0 w 6434783"/>
              <a:gd name="connsiteY0" fmla="*/ 0 h 3310306"/>
              <a:gd name="connsiteX1" fmla="*/ 3829872 w 6434783"/>
              <a:gd name="connsiteY1" fmla="*/ 0 h 3310306"/>
              <a:gd name="connsiteX2" fmla="*/ 4896100 w 6434783"/>
              <a:gd name="connsiteY2" fmla="*/ 0 h 3310306"/>
              <a:gd name="connsiteX3" fmla="*/ 4901677 w 6434783"/>
              <a:gd name="connsiteY3" fmla="*/ 0 h 3310306"/>
              <a:gd name="connsiteX4" fmla="*/ 6434783 w 6434783"/>
              <a:gd name="connsiteY4" fmla="*/ 3310306 h 3310306"/>
              <a:gd name="connsiteX5" fmla="*/ 0 w 6434783"/>
              <a:gd name="connsiteY5" fmla="*/ 3310306 h 331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4783" h="3310306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6434783" y="3310306"/>
                </a:lnTo>
                <a:lnTo>
                  <a:pt x="0" y="3310306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263" y="1773847"/>
            <a:ext cx="4865311" cy="185524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Era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mesquinho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com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riqueza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ilícita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Mas a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inquietação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 a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insatisfação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vieram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sobre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vida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b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sentiu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um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vazio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no interior que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riqueza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não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poderia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preencher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6945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87EDAB6C-9F90-48F6-AADB-D71B624F33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3633" y="1952131"/>
            <a:ext cx="5319433" cy="2076333"/>
          </a:xfrm>
        </p:spPr>
        <p:txBody>
          <a:bodyPr anchor="t">
            <a:noAutofit/>
          </a:bodyPr>
          <a:lstStyle/>
          <a:p>
            <a:pPr algn="l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Sermão 2</a:t>
            </a:r>
            <a:b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Coríntios 8:1-5</a:t>
            </a:r>
            <a:b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fator macedônio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167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35FB92C-D70A-4A2B-A107-78C40C179B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385" y="1771697"/>
            <a:ext cx="5319433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 quando Jesus parou debaixo daquela árvore Ele disse a Zaqueu para descer. </a:t>
            </a:r>
            <a:b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Bíblia relata que ele desceu de bom grado e levou Jesus para sua casa.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172" name="Freeform: Shape 71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 descr="Resultado de imagem para zaqueu">
            <a:extLst>
              <a:ext uri="{FF2B5EF4-FFF2-40B4-BE49-F238E27FC236}">
                <a16:creationId xmlns:a16="http://schemas.microsoft.com/office/drawing/2014/main" id="{1FA2F492-2A56-4FCF-8A89-ACB9C19EC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2" r="14996" b="-2"/>
          <a:stretch/>
        </p:blipFill>
        <p:spPr bwMode="auto"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903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m para zaqueu">
            <a:extLst>
              <a:ext uri="{FF2B5EF4-FFF2-40B4-BE49-F238E27FC236}">
                <a16:creationId xmlns:a16="http://schemas.microsoft.com/office/drawing/2014/main" id="{1FA2F492-2A56-4FCF-8A89-ACB9C19EC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9" r="5916" b="1"/>
          <a:stretch/>
        </p:blipFill>
        <p:spPr bwMode="auto">
          <a:xfrm>
            <a:off x="20" y="10"/>
            <a:ext cx="753463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98663357-1843-42BB-BC09-EACA8E00E5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rgbClr val="52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026" y="801318"/>
            <a:ext cx="4035315" cy="52553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Sabendo que Ele estava na presença de Deus e que ele já havia sido aceito, se rendeu a Cristo e fez duas declarações. </a:t>
            </a:r>
            <a:b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Primeiro, ele daria metade de todas as suas posses aos pobres e, segundo, pagaria quatro vezes a quantia que ele havia roubado de qualquer um. 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6580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m para zaqueu">
            <a:extLst>
              <a:ext uri="{FF2B5EF4-FFF2-40B4-BE49-F238E27FC236}">
                <a16:creationId xmlns:a16="http://schemas.microsoft.com/office/drawing/2014/main" id="{1FA2F492-2A56-4FCF-8A89-ACB9C19EC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9" r="5916" b="1"/>
          <a:stretch/>
        </p:blipFill>
        <p:spPr bwMode="auto">
          <a:xfrm>
            <a:off x="20" y="10"/>
            <a:ext cx="753463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98663357-1843-42BB-BC09-EACA8E00E5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rgbClr val="52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9757" y="801318"/>
            <a:ext cx="4035315" cy="525536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Jesus declarou que a salvação havia chegado à sua casa naquele mesmo dia.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1837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m para zaqueu">
            <a:extLst>
              <a:ext uri="{FF2B5EF4-FFF2-40B4-BE49-F238E27FC236}">
                <a16:creationId xmlns:a16="http://schemas.microsoft.com/office/drawing/2014/main" id="{1FA2F492-2A56-4FCF-8A89-ACB9C19EC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9" r="5916" b="1"/>
          <a:stretch/>
        </p:blipFill>
        <p:spPr bwMode="auto">
          <a:xfrm>
            <a:off x="20" y="10"/>
            <a:ext cx="753463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98663357-1843-42BB-BC09-EACA8E00E5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rgbClr val="52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9757" y="801318"/>
            <a:ext cx="4035315" cy="525536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Zaqueu encontrou o Senhor e se rendeu a Jesus, ele se tornou generoso e voluntariamente repartiu de seu tesouro por ter ganho Jesus Cristo.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6141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m para zaqueu">
            <a:extLst>
              <a:ext uri="{FF2B5EF4-FFF2-40B4-BE49-F238E27FC236}">
                <a16:creationId xmlns:a16="http://schemas.microsoft.com/office/drawing/2014/main" id="{1FA2F492-2A56-4FCF-8A89-ACB9C19EC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9" r="5916" b="1"/>
          <a:stretch/>
        </p:blipFill>
        <p:spPr bwMode="auto">
          <a:xfrm>
            <a:off x="20" y="10"/>
            <a:ext cx="753463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98663357-1843-42BB-BC09-EACA8E00E5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rgbClr val="52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9757" y="801318"/>
            <a:ext cx="4035315" cy="525536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verdade é que só podemos dar generosamente (ricos ou pobres) quando nos entregamos primeiro ao Senhor!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74229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90E4659-BAAD-4643-B442-83ED8F5A6E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334" y="928333"/>
            <a:ext cx="4666470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latin typeface="+mn-lt"/>
              </a:rPr>
              <a:t>3. Eles se entregaram à “Causa”. </a:t>
            </a:r>
            <a:r>
              <a:rPr lang="pt-BR" sz="3400" b="1" dirty="0">
                <a:latin typeface="+mn-lt"/>
              </a:rPr>
              <a:t/>
            </a:r>
            <a:br>
              <a:rPr lang="pt-BR" sz="3400" b="1" dirty="0">
                <a:latin typeface="+mn-lt"/>
              </a:rPr>
            </a:br>
            <a:r>
              <a:rPr lang="pt-BR" sz="3400" b="1" dirty="0">
                <a:latin typeface="+mn-lt"/>
              </a:rPr>
              <a:t/>
            </a:r>
            <a:br>
              <a:rPr lang="pt-BR" sz="3400" b="1" dirty="0">
                <a:latin typeface="+mn-lt"/>
              </a:rPr>
            </a:br>
            <a:r>
              <a:rPr lang="pt-BR" sz="3400" b="1" dirty="0">
                <a:latin typeface="+mn-lt"/>
              </a:rPr>
              <a:t>Nós só investimos nosso dinheiro naquilo que é valioso para nós. É por essa razão que Jesus declara que nosso coração segue nosso tesouro</a:t>
            </a:r>
            <a:endParaRPr lang="pt-BR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79036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5FA611A-68E7-4C6E-AA8B-50D960CD9D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5159" y="2042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721" y="831574"/>
            <a:ext cx="5128591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 Eles acreditavam que suas contribuições (unidas ao todo) fariam a diferença.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Essa diferença os sustentou com alegria.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42712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5FA611A-68E7-4C6E-AA8B-50D960CD9D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110" y="182217"/>
            <a:ext cx="5128591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 Eles acreditavam que suas contribuições (unidas ao todo) fariam a diferença.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Às vezes quando somos pobres e temos pouco, pensamos que nossas pequenas moedas não contam muito e paramos de dar. 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90339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E84B58C-936A-46FD-9372-170FE20EFB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3906" y="2390833"/>
            <a:ext cx="5319433" cy="2076333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 economia de Deus, Ele não olha para a quantidade, mas sim o coração!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75000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DF7A6BE-6BF3-4428-A966-68F0701698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421" y="2181173"/>
            <a:ext cx="4666470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Precisamos acreditar que tudo o que damos, não importa quão pouco seja, não escapa ao olhar do céu</a:t>
            </a: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0D3949-6635-49FE-BDFF-608D2C1F5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69571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3063" y="4804084"/>
            <a:ext cx="6465287" cy="1516014"/>
          </a:xfrm>
        </p:spPr>
        <p:txBody>
          <a:bodyPr>
            <a:noAutofit/>
          </a:bodyPr>
          <a:lstStyle/>
          <a:p>
            <a:pPr algn="l"/>
            <a:r>
              <a:rPr lang="pt-BR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Um pastor em território missionário visitou uma das famílias mais pobres da igreja. </a:t>
            </a:r>
            <a:br>
              <a:rPr lang="pt-BR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Ao se aproximar ele notou o filho mais velho puxando o arado em lugar do boi forte que a família possuía.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C94CBDB-A76C-499E-95AB-C0A049E315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1" r="18801" b="-1"/>
          <a:stretch/>
        </p:blipFill>
        <p:spPr>
          <a:xfrm>
            <a:off x="317635" y="321733"/>
            <a:ext cx="4160452" cy="6214534"/>
          </a:xfrm>
          <a:prstGeom prst="rect">
            <a:avLst/>
          </a:prstGeom>
        </p:spPr>
      </p:pic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7DB3AFD0-CED8-441B-AF6B-A11F04D647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4361"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19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370" y="2857386"/>
            <a:ext cx="5282030" cy="2889114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Quando damos nossa parte da oferta, o Senhor Jesus a toma em Suas mãos e a abençoa multiplicando-a.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Nossa pequena oferenda é como uma pedra lançada em uma poça de água, cujas ondulações se movem em círculos cada vez maiores.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338" name="Picture 2" descr="Resultado de imagem para pedra lancada agua">
            <a:extLst>
              <a:ext uri="{FF2B5EF4-FFF2-40B4-BE49-F238E27FC236}">
                <a16:creationId xmlns:a16="http://schemas.microsoft.com/office/drawing/2014/main" id="{D91D1364-4261-4F23-8F7D-891CB294DE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4" r="5968" b="-1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755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4D1C535-7705-4759-9BFA-5359FEA536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76" y="1351618"/>
            <a:ext cx="5694463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latin typeface="+mn-lt"/>
              </a:rPr>
              <a:t>Em João 6:5-11 encontramos uma mãe que empacotou cinco pães pequenos e dois peixes para o filho, que ia ouvir o pregador itinerante, Jesus Cristo. Quando chegou a hora de comer, Jesus decidiu dar uma festa para a multidão. </a:t>
            </a:r>
            <a:endParaRPr lang="pt-BR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1EFD8D9-8E98-4215-8298-669D9DC993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18303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0EB7195-A9B0-4857-A3C9-2530798E3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08" y="1352667"/>
            <a:ext cx="4666470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500" b="1" dirty="0">
                <a:latin typeface="+mn-lt"/>
              </a:rPr>
              <a:t>Estima-se que havia 15.000 pessoas. </a:t>
            </a:r>
            <a:br>
              <a:rPr lang="pt-BR" sz="3500" b="1" dirty="0">
                <a:latin typeface="+mn-lt"/>
              </a:rPr>
            </a:br>
            <a:r>
              <a:rPr lang="pt-BR" sz="3500" b="1" dirty="0">
                <a:latin typeface="+mn-lt"/>
              </a:rPr>
              <a:t>Quando o almoço do menino foi trazido para Jesus, Ele abençoou, alimentou a com abundância e ainda sobrou! 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1EFD8D9-8E98-4215-8298-669D9DC993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01766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68F1607-7623-4F65-ACC1-5964A04EFC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23555" y="-217753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3906" y="645263"/>
            <a:ext cx="5319433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latin typeface="+mn-lt"/>
              </a:rPr>
              <a:t>A mensagem é clara e tudo o que precisamos é dar a Jesus nossos dízimos e ofertas, independentemente de quão pequena seja a quantia.</a:t>
            </a:r>
            <a:br>
              <a:rPr lang="pt-BR" sz="3400" b="1" dirty="0">
                <a:latin typeface="+mn-lt"/>
              </a:rPr>
            </a:br>
            <a:r>
              <a:rPr lang="pt-BR" sz="3400" b="1" dirty="0">
                <a:latin typeface="+mn-lt"/>
              </a:rPr>
              <a:t/>
            </a:r>
            <a:br>
              <a:rPr lang="pt-BR" sz="3400" b="1" dirty="0">
                <a:latin typeface="+mn-lt"/>
              </a:rPr>
            </a:br>
            <a:r>
              <a:rPr lang="pt-BR" sz="3400" b="1" dirty="0">
                <a:latin typeface="+mn-lt"/>
              </a:rPr>
              <a:t> Ele abençoará, multiplicará, apoiará e financiará a comissão do evangelho.</a:t>
            </a:r>
            <a:endParaRPr lang="pt-BR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1EFD8D9-8E98-4215-8298-669D9DC993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84668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7848" y="3429000"/>
            <a:ext cx="5480814" cy="2889114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Vamos confiar na capacidade de Deus, “Àquele que é capaz de fazer infinitamente mais do que tudo o que pedimos ou pensamos, de acordo com o Seu poder que atua em nós, a Ele seja a glória na igreja e em Cristo Jesus, por todas as gerações, para todo o sempre! Amém!”, Efésios 3:20,21. 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1EFD8D9-8E98-4215-8298-669D9DC993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9" r="1094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4516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175" y="5015259"/>
            <a:ext cx="10923638" cy="13176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Senhor vai operar milagrosamente. </a:t>
            </a:r>
            <a:b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macedônios tinham a marca da fidelidade. </a:t>
            </a:r>
            <a:b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Você deseja tê-la também?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F800EE7-3C33-4B3B-9C26-2E110992BC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72" b="-1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1EFD8D9-8E98-4215-8298-669D9DC993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6" b="1605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294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3582ECA-D1BE-4546-919F-B39F56D79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232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175" y="5540357"/>
            <a:ext cx="10923638" cy="131764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Quando o pastor perguntou: “Onde está o seu boi?” ele ficou surpreso quando a família respondeu: </a:t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“Nós o vendemos para que pudéssemos oferecer uma oferta para construção da igreja”.  O pastor derramou lágrimas quando percebeu a enormidade desse sacrifício.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25D3455-BB70-4721-9F7F-481FA41438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72" b="-1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6" b="1605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629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09" y="1368951"/>
            <a:ext cx="4837044" cy="3708895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Eles estavam dispostos a suportar a pobreza para que pudessem contribuir para o trabalho de Deus. Eles certamente abraçaram o “fator macedônio”.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2" r="2653"/>
          <a:stretch/>
        </p:blipFill>
        <p:spPr>
          <a:xfrm>
            <a:off x="20" y="10"/>
            <a:ext cx="662606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AF9F7EC5-C17F-456C-8BDD-EB06AEDE70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333" y="935968"/>
            <a:ext cx="4809092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 2 Coríntios 8:1-5, Paulo encoraja os coríntios a crescerem na graça de dar. 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Para incentivá-los a dar generosamente, Paulo apresenta diante deles o exemplo das igrejas da Macedônia.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26136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079" y="4795884"/>
            <a:ext cx="10923638" cy="131764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macedônios são exemplos dignos de imitação quando se trata da questão de dar a Deus contribuindo com Sua obra.</a:t>
            </a:r>
          </a:p>
        </p:txBody>
      </p:sp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1F861543-0FB1-4D17-85D4-3934A04008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72" b="-1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6" b="1605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808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60E5EF04-760A-4975-81B4-B2931F03EF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980" y="834783"/>
            <a:ext cx="4935697" cy="207633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Macedônia era um país montanhoso ao norte da Grécia, na Península Balcânica. 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primeira menção da Macedônia na Bíblia está em Atos 16, na descrição do “chamado macedônio” de Paulo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esultado de imagem para macedonia">
            <a:extLst>
              <a:ext uri="{FF2B5EF4-FFF2-40B4-BE49-F238E27FC236}">
                <a16:creationId xmlns:a16="http://schemas.microsoft.com/office/drawing/2014/main" id="{3B540C2F-6A55-4DCC-98AF-A3769A75B5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2310"/>
          <a:stretch/>
        </p:blipFill>
        <p:spPr bwMode="auto"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206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889</Words>
  <Application>Microsoft Office PowerPoint</Application>
  <PresentationFormat>Widescreen</PresentationFormat>
  <Paragraphs>47</Paragraphs>
  <Slides>46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Sermão 2  2 Coríntios 8:1-5  O fator macedônio</vt:lpstr>
      <vt:lpstr>Um pastor em território missionário visitou uma das famílias mais pobres da igreja.  Ao se aproximar ele notou o filho mais velho puxando o arado em lugar do boi forte que a família possuía. </vt:lpstr>
      <vt:lpstr>Quando o pastor perguntou: “Onde está o seu boi?” ele ficou surpreso quando a família respondeu:  “Nós o vendemos para que pudéssemos oferecer uma oferta para construção da igreja”.  O pastor derramou lágrimas quando percebeu a enormidade desse sacrifício. </vt:lpstr>
      <vt:lpstr>Eles estavam dispostos a suportar a pobreza para que pudessem contribuir para o trabalho de Deus. Eles certamente abraçaram o “fator macedônio”.</vt:lpstr>
      <vt:lpstr>Em 2 Coríntios 8:1-5, Paulo encoraja os coríntios a crescerem na graça de dar.  Para incentivá-los a dar generosamente, Paulo apresenta diante deles o exemplo das igrejas da Macedônia. </vt:lpstr>
      <vt:lpstr>Os macedônios são exemplos dignos de imitação quando se trata da questão de dar a Deus contribuindo com Sua obra.</vt:lpstr>
      <vt:lpstr>A Macedônia era um país montanhoso ao norte da Grécia, na Península Balcânica.   A primeira menção da Macedônia na Bíblia está em Atos 16, na descrição do “chamado macedônio” de Paulo</vt:lpstr>
      <vt:lpstr>Em visão um homem apareceu a Paulo “e rogou-lhe: Vem à Macedônia e ajuda-nos”, Atos 16:9</vt:lpstr>
      <vt:lpstr>Os Macedônios foram condenados ao ostracismo e perseguidos por acreditarem no Senhor Jesus, por abandonarem falsos deuses e por deixarem seu antigo e vazio estilo de vida. </vt:lpstr>
      <vt:lpstr>Os cristãos macedônios enfrentaram maus tratos que os reduziram à pobreza profunda; todavia, como tinham abundância de alegria no meio da tribulação, abundavam em sua liberalidade. </vt:lpstr>
      <vt:lpstr>Eles abriram mão de uma parte confiando em Deus para provê-los</vt:lpstr>
      <vt:lpstr>Precisamos aprender com eles e imitar o exemplo.  De fato nós sofremos severas provações, mas, pelo exemplo macedônio, esses julgamentos não deveriam se tornar desculpas para sermos relutantes e egoístas</vt:lpstr>
      <vt:lpstr>Alguns países estão envolvidos em guerras que deslocam numerosos indivíduos tornando-os sem-teto e reduzindo-os a uma pobreza extrema. Muitos membros são refugiados. </vt:lpstr>
      <vt:lpstr>É em nossa triste condição que o exemplo macedônio resplandece como uma luz na escuridão profunda: que possamos ser generosos apesar de nossas provações. </vt:lpstr>
      <vt:lpstr>Como os macedônios, podemos permitir que nossas provações nos ensinem uma lição importante: este mundo não é nosso lar e tudo o que passa por nossas mãos é temporal.</vt:lpstr>
      <vt:lpstr>Paulo ressalta o fato de que os macedônios não eram apenas pobres, eram extremamente pobres</vt:lpstr>
      <vt:lpstr>Havia alguns macedônios, como Lidia, que estavam bem de vida.  Em todo lugar há alguns que estão bem, mas apenas alguns.  Para aqueles que estavam bem, Paulo apresenta o desafio: 1 Timóteo 6:17-19.</vt:lpstr>
      <vt:lpstr>“Ordene aos que são ricos no presente mundo que não sejam arrogantes, nem ponham sua esperança na incerteza da riqueza, mas em Deus, que de tudo nos provê ricamente, para a nossa satisfação. Ordene-lhes que pratiquem o bem, sejam ricos em boas obras, generosos e prontos para repartir. </vt:lpstr>
      <vt:lpstr>Dessa forma, eles acumularão um tesouro para si mesmos, um firme fundamento para a era que há de vir, e assim alcançarão a verdadeira vida”  1 Timóteo 6:17-19.</vt:lpstr>
      <vt:lpstr>Se quisermos seguir os macedônios na graça de dar, precisamos aprender seu segredo e torná-lo nosso também. </vt:lpstr>
      <vt:lpstr>Só assim seremos capazes de dar além de nossa capacidade e além da expectativa.   Vejo um segredo quádruplo por trás de suas doações.</vt:lpstr>
      <vt:lpstr>1. Eles receberam a graça de Deus.   Por natureza, somos egocêntricos e podemos ser motivados por segundas intenções</vt:lpstr>
      <vt:lpstr>É somente quando olhamos para a cruz e percebemos que o Seu custoso sacrifício foi feito justamente por nós que nosso coração é movido a retribuir, pois o amor desperta o amor. </vt:lpstr>
      <vt:lpstr>2. Eles se entregaram primeiro ao Senhor.   O segredo por trás da verdadeira doação está em nos entregar primeiro a Ele. A razão pela qual os macedônios deram além da expectativa e além da capacidade é encontrada exatamente no fato de que eles haviam se entregado ao Senhor. </vt:lpstr>
      <vt:lpstr>2. Eles se entregaram primeiro ao Senhor.   Quando Cristo, nosso Senhor, possuir nosso coração, Ele também terá nossas finanças</vt:lpstr>
      <vt:lpstr>Em Lucas 19:1-10 vemos a história de Zaqueu que é um exemplo clássico disso.  Ele era um “amante do dinheiro” e fez suas riquezas através da extorsão. </vt:lpstr>
      <vt:lpstr>Era mesquinho com sua riqueza ilícita. Mas a inquietação e a insatisfação vieram sobre sua vida.  Ele sentiu um vazio no interior que sua riqueza não poderia preencher. </vt:lpstr>
      <vt:lpstr>E quando Jesus parou debaixo daquela árvore Ele disse a Zaqueu para descer.  A Bíblia relata que ele desceu de bom grado e levou Jesus para sua casa.</vt:lpstr>
      <vt:lpstr>Sabendo que Ele estava na presença de Deus e que ele já havia sido aceito, se rendeu a Cristo e fez duas declarações.  Primeiro, ele daria metade de todas as suas posses aos pobres e, segundo, pagaria quatro vezes a quantia que ele havia roubado de qualquer um. </vt:lpstr>
      <vt:lpstr>Jesus declarou que a salvação havia chegado à sua casa naquele mesmo dia.</vt:lpstr>
      <vt:lpstr>Zaqueu encontrou o Senhor e se rendeu a Jesus, ele se tornou generoso e voluntariamente repartiu de seu tesouro por ter ganho Jesus Cristo. </vt:lpstr>
      <vt:lpstr>A verdade é que só podemos dar generosamente (ricos ou pobres) quando nos entregamos primeiro ao Senhor!</vt:lpstr>
      <vt:lpstr>3. Eles se entregaram à “Causa”.   Nós só investimos nosso dinheiro naquilo que é valioso para nós. É por essa razão que Jesus declara que nosso coração segue nosso tesouro</vt:lpstr>
      <vt:lpstr>4. Eles acreditavam que suas contribuições (unidas ao todo) fariam a diferença.  Essa diferença os sustentou com alegria.  </vt:lpstr>
      <vt:lpstr>4. Eles acreditavam que suas contribuições (unidas ao todo) fariam a diferença.   Às vezes quando somos pobres e temos pouco, pensamos que nossas pequenas moedas não contam muito e paramos de dar. </vt:lpstr>
      <vt:lpstr>Na economia de Deus, Ele não olha para a quantidade, mas sim o coração!</vt:lpstr>
      <vt:lpstr>Precisamos acreditar que tudo o que damos, não importa quão pouco seja, não escapa ao olhar do céu. </vt:lpstr>
      <vt:lpstr>Quando damos nossa parte da oferta, o Senhor Jesus a toma em Suas mãos e a abençoa multiplicando-a.   Nossa pequena oferenda é como uma pedra lançada em uma poça de água, cujas ondulações se movem em círculos cada vez maiores.</vt:lpstr>
      <vt:lpstr>Em João 6:5-11 encontramos uma mãe que empacotou cinco pães pequenos e dois peixes para o filho, que ia ouvir o pregador itinerante, Jesus Cristo. Quando chegou a hora de comer, Jesus decidiu dar uma festa para a multidão. </vt:lpstr>
      <vt:lpstr>Estima-se que havia 15.000 pessoas.  Quando o almoço do menino foi trazido para Jesus, Ele abençoou, alimentou a com abundância e ainda sobrou! </vt:lpstr>
      <vt:lpstr>A mensagem é clara e tudo o que precisamos é dar a Jesus nossos dízimos e ofertas, independentemente de quão pequena seja a quantia.   Ele abençoará, multiplicará, apoiará e financiará a comissão do evangelho.</vt:lpstr>
      <vt:lpstr>Vamos confiar na capacidade de Deus, “Àquele que é capaz de fazer infinitamente mais do que tudo o que pedimos ou pensamos, de acordo com o Seu poder que atua em nós, a Ele seja a glória na igreja e em Cristo Jesus, por todas as gerações, para todo o sempre! Amém!”, Efésios 3:20,21. </vt:lpstr>
      <vt:lpstr>O Senhor vai operar milagrosamente.  Os macedônios tinham a marca da fidelidade.  Você deseja tê-la também?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MARCAS DA FIDELIDADE</dc:title>
  <dc:subject>SEMANA DE MORDOMIA 2019</dc:subject>
  <dc:creator>Pr. MARCELO AUGUSTO DE CARVALHO</dc:creator>
  <cp:keywords>www.4tons.com.br</cp:keywords>
  <dc:description>COMÉRCIO PROIBIDO. USO PESSOAL</dc:description>
  <cp:lastModifiedBy>Pr. Marcelo Carvalho</cp:lastModifiedBy>
  <cp:revision>2</cp:revision>
  <dcterms:created xsi:type="dcterms:W3CDTF">2019-02-08T12:49:06Z</dcterms:created>
  <dcterms:modified xsi:type="dcterms:W3CDTF">2019-02-08T16:15:16Z</dcterms:modified>
  <cp:category>SM-SERMÕES</cp:category>
</cp:coreProperties>
</file>