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9" r:id="rId2"/>
    <p:sldId id="301" r:id="rId3"/>
    <p:sldId id="256" r:id="rId4"/>
    <p:sldId id="261" r:id="rId5"/>
    <p:sldId id="260" r:id="rId6"/>
    <p:sldId id="262" r:id="rId7"/>
    <p:sldId id="263" r:id="rId8"/>
    <p:sldId id="264" r:id="rId9"/>
    <p:sldId id="265" r:id="rId10"/>
    <p:sldId id="302" r:id="rId11"/>
    <p:sldId id="266" r:id="rId12"/>
    <p:sldId id="268" r:id="rId13"/>
    <p:sldId id="267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79" r:id="rId26"/>
    <p:sldId id="281" r:id="rId27"/>
    <p:sldId id="282" r:id="rId28"/>
    <p:sldId id="284" r:id="rId29"/>
    <p:sldId id="283" r:id="rId30"/>
    <p:sldId id="285" r:id="rId31"/>
    <p:sldId id="287" r:id="rId32"/>
    <p:sldId id="288" r:id="rId33"/>
    <p:sldId id="286" r:id="rId34"/>
    <p:sldId id="289" r:id="rId35"/>
    <p:sldId id="291" r:id="rId36"/>
    <p:sldId id="290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3" r:id="rId4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8183" autoAdjust="0"/>
  </p:normalViewPr>
  <p:slideViewPr>
    <p:cSldViewPr snapToGrid="0" showGuides="1">
      <p:cViewPr varScale="1">
        <p:scale>
          <a:sx n="60" d="100"/>
          <a:sy n="60" d="100"/>
        </p:scale>
        <p:origin x="9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544500-B4BD-4F25-A2F5-B76F0C9754DF}" type="datetimeFigureOut">
              <a:rPr lang="pt-BR" smtClean="0"/>
              <a:t>08/02/2019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E669E-AC8A-4659-87AE-E2CF1B0554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1934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www.4tons.com.br</a:t>
            </a:r>
          </a:p>
          <a:p>
            <a:pPr algn="ctr"/>
            <a:r>
              <a:rPr lang="pt-BR" b="1" dirty="0" smtClean="0">
                <a:solidFill>
                  <a:srgbClr val="FF0000"/>
                </a:solidFill>
              </a:rPr>
              <a:t>Pr. </a:t>
            </a:r>
            <a:r>
              <a:rPr lang="pt-BR" b="1" smtClean="0">
                <a:solidFill>
                  <a:srgbClr val="FF0000"/>
                </a:solidFill>
              </a:rPr>
              <a:t>Marcelo Augusto de Carvalho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E669E-AC8A-4659-87AE-E2CF1B055407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1464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7BF2F2-00A9-4568-A3A4-95B4D84BFE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BE8A6B-80E3-4E34-B518-0A040442D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452209A-167E-4423-AE14-39EEBC11D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B5CD3-98FF-415C-A884-2DFED8C81782}" type="datetimeFigureOut">
              <a:rPr lang="pt-BR" smtClean="0"/>
              <a:t>08/02/2019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8B8B18-96DD-4DB3-8356-F09CD99B9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0477318-44ED-43AB-8B04-4054E695E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CC8A-4C53-4F61-943E-5F6042F166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3033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611C09-586F-49C8-A693-1808E423D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695D47C-9F6C-4B17-8689-0BB69ABD1B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DDE0FC6-3B6D-4EB0-A2F9-66B76D8C4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B5CD3-98FF-415C-A884-2DFED8C81782}" type="datetimeFigureOut">
              <a:rPr lang="pt-BR" smtClean="0"/>
              <a:t>08/02/2019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B93F7A5-A3C2-41BD-A208-B5EE8934E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3557BC4-EEA8-49A6-B32D-A30CFB11E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CC8A-4C53-4F61-943E-5F6042F166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7689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D8CE65-14C9-4906-BDF5-3E649CD0B7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C0BA69B-82C9-4B17-AA10-21C753E342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6FEEF0-E9C9-489A-A80D-29798B180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B5CD3-98FF-415C-A884-2DFED8C81782}" type="datetimeFigureOut">
              <a:rPr lang="pt-BR" smtClean="0"/>
              <a:t>08/02/2019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271C339-E888-4AB4-B4E5-C7EA1CCA7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5CB55C-FADD-48C7-8206-8EB313EA5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CC8A-4C53-4F61-943E-5F6042F166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4249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A90270-D2E1-4F0D-A881-FBB12EBBF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6A03AA7-8EAB-4FBB-8E29-E9E6CDD95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04895D4-AE70-421C-BC66-9A1C5A10F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B5CD3-98FF-415C-A884-2DFED8C81782}" type="datetimeFigureOut">
              <a:rPr lang="pt-BR" smtClean="0"/>
              <a:t>08/02/2019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BFEEB17-C269-4FC4-851B-09ADC7D90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3DDB47A-A442-49BA-85D0-BE3F74312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CC8A-4C53-4F61-943E-5F6042F166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6803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3470B9-F9B3-46A2-AF55-12EEF5E15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C4B7C2B-F3AD-46F7-88C9-2754A3794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43D42EA-0E63-4989-A243-F213E9EF0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B5CD3-98FF-415C-A884-2DFED8C81782}" type="datetimeFigureOut">
              <a:rPr lang="pt-BR" smtClean="0"/>
              <a:t>08/02/2019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E893A9-4E99-4AE6-8668-669A972C3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19D40FE-9834-43A3-BD6F-8258DAB6C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CC8A-4C53-4F61-943E-5F6042F166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1078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147B78-EB83-4D2F-9978-62FED48A9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3B78B6-0CC7-41AC-9AA3-9CF75BD1BB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72C0924-7F65-4D11-B14F-8B105B8D44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227F921-77A9-4511-B42E-17D006C29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B5CD3-98FF-415C-A884-2DFED8C81782}" type="datetimeFigureOut">
              <a:rPr lang="pt-BR" smtClean="0"/>
              <a:t>08/02/2019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2245014-4CAC-46AA-B337-6FADE540F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59DA0D0-4147-4B8B-A93F-FF4872EBD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CC8A-4C53-4F61-943E-5F6042F166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7201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664CB5-D5D9-429D-9846-34473E8B2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3C6688F-7371-46E6-8282-A2B673CB5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3DB2325-13E9-4D73-A0DA-D32411218A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0013951-B933-47FE-9411-240805E2D5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9724945-9C98-4144-999C-8705D71C86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69D3DBD-CED7-48B8-B7F5-9D7487FDA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B5CD3-98FF-415C-A884-2DFED8C81782}" type="datetimeFigureOut">
              <a:rPr lang="pt-BR" smtClean="0"/>
              <a:t>08/02/2019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0F6A648-76B3-46B6-9446-E090D7A27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71632E7-4047-46E4-ABC3-2E8CB40ED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CC8A-4C53-4F61-943E-5F6042F166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4862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C1C721-3D2E-4EF0-8E50-A4664C777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E79C2CB-0862-4F59-90D1-9D16F9BC2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B5CD3-98FF-415C-A884-2DFED8C81782}" type="datetimeFigureOut">
              <a:rPr lang="pt-BR" smtClean="0"/>
              <a:t>08/02/2019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AD95398-2EF0-41BC-95CB-F0D08758B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446FFA7-ED3D-478C-AC13-EBF112764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CC8A-4C53-4F61-943E-5F6042F166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1965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0DF6704-38DD-4917-BFEE-E24BF3D69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B5CD3-98FF-415C-A884-2DFED8C81782}" type="datetimeFigureOut">
              <a:rPr lang="pt-BR" smtClean="0"/>
              <a:t>08/02/2019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467468-2331-4E17-B159-9F84293EF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71C06E1-211C-4596-AE56-A48FFA34C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CC8A-4C53-4F61-943E-5F6042F166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108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6CDBCA-2C14-490B-91E2-7FEA8018A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67B986D-1574-436A-9014-1DADB6F69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A08FC69-7589-4180-B6A8-749ECD717F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DB2AB86-1AD9-445E-958E-F258BA645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B5CD3-98FF-415C-A884-2DFED8C81782}" type="datetimeFigureOut">
              <a:rPr lang="pt-BR" smtClean="0"/>
              <a:t>08/02/2019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9CD366C-D31E-433E-9C40-3969DD2F1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45AE558-198E-4DD6-B068-3190B66CF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CC8A-4C53-4F61-943E-5F6042F166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1525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20ADAB-C809-4055-965D-9E0682FC3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3CC33FE-B865-4AA9-AA07-25564D20E3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1C784E3-CFB0-44B4-964A-86FE0A1FD7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7E436A7-C9D1-47FF-ACBA-C7E710F9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B5CD3-98FF-415C-A884-2DFED8C81782}" type="datetimeFigureOut">
              <a:rPr lang="pt-BR" smtClean="0"/>
              <a:t>08/02/2019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19C1CEB-720B-4A51-A4C0-8E6B1EEFA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95B6AA4-D2D9-456E-BD8C-3E7E0BDF4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CC8A-4C53-4F61-943E-5F6042F166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1095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0D02E6B-624C-4B26-AD78-1D1A7080E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EFD7CCA-C596-40A6-930C-6FDE164F98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AAEBE8-9214-49C6-8360-85E0E10FFA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B5CD3-98FF-415C-A884-2DFED8C81782}" type="datetimeFigureOut">
              <a:rPr lang="pt-BR" smtClean="0"/>
              <a:t>08/02/2019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1EF6781-3A4A-478C-BD27-DF28F5F0DB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DBB8BE-BCCE-4D5E-882E-06F17E34DC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7CC8A-4C53-4F61-943E-5F6042F166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9638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142D97B7-4588-42F8-BF41-3A1ADEE1A6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2"/>
          <a:stretch/>
        </p:blipFill>
        <p:spPr>
          <a:xfrm>
            <a:off x="556592" y="0"/>
            <a:ext cx="4735800" cy="6857990"/>
          </a:xfrm>
          <a:prstGeom prst="rect">
            <a:avLst/>
          </a:prstGeom>
        </p:spPr>
      </p:pic>
      <p:pic>
        <p:nvPicPr>
          <p:cNvPr id="17" name="Imagem 16" descr="Uma imagem contendo pessoa, interior, texto, pessoas&#10;&#10;Descrição gerada automaticamente">
            <a:extLst>
              <a:ext uri="{FF2B5EF4-FFF2-40B4-BE49-F238E27FC236}">
                <a16:creationId xmlns:a16="http://schemas.microsoft.com/office/drawing/2014/main" id="{BB955090-3838-4785-93BA-228FB8021E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374" y="0"/>
            <a:ext cx="52245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992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, natureza&#10;&#10;Descrição gerada automaticamente">
            <a:extLst>
              <a:ext uri="{FF2B5EF4-FFF2-40B4-BE49-F238E27FC236}">
                <a16:creationId xmlns:a16="http://schemas.microsoft.com/office/drawing/2014/main" id="{82015EA2-7D4B-4DD4-AE15-F680CC7662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4"/>
          <a:stretch/>
        </p:blipFill>
        <p:spPr>
          <a:xfrm>
            <a:off x="-3" y="-28"/>
            <a:ext cx="12192000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83962" y="1351618"/>
            <a:ext cx="5319433" cy="2076333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500" b="1" dirty="0">
                <a:latin typeface="+mn-lt"/>
              </a:rPr>
              <a:t>Agora ele era o administrador daquele veleiro! Era como se fosse dele, mas não era. </a:t>
            </a:r>
            <a:br>
              <a:rPr lang="pt-BR" sz="3500" b="1" dirty="0">
                <a:latin typeface="+mn-lt"/>
              </a:rPr>
            </a:br>
            <a:r>
              <a:rPr lang="pt-BR" sz="3500" b="1" dirty="0">
                <a:latin typeface="+mn-lt"/>
              </a:rPr>
              <a:t>Tinha que lembrar que era do seu amigo.</a:t>
            </a:r>
            <a:br>
              <a:rPr lang="pt-BR" sz="3500" b="1" dirty="0">
                <a:latin typeface="+mn-lt"/>
              </a:rPr>
            </a:br>
            <a:r>
              <a:rPr lang="pt-BR" sz="3500" b="1" dirty="0">
                <a:latin typeface="+mn-lt"/>
              </a:rPr>
              <a:t>Ele era apenas um mordomo.</a:t>
            </a:r>
            <a:endParaRPr lang="pt-BR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72D119F-8562-42DA-AE9A-70D44FDCFD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 descr="Resultado de imagem para veleiro pequeno">
            <a:extLst>
              <a:ext uri="{FF2B5EF4-FFF2-40B4-BE49-F238E27FC236}">
                <a16:creationId xmlns:a16="http://schemas.microsoft.com/office/drawing/2014/main" id="{138651B7-6781-451F-9908-C3BD5328E9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13" r="-1" b="-1"/>
          <a:stretch/>
        </p:blipFill>
        <p:spPr bwMode="auto">
          <a:xfrm>
            <a:off x="2" y="2"/>
            <a:ext cx="5234519" cy="621062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085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, natureza&#10;&#10;Descrição gerada automaticamente">
            <a:extLst>
              <a:ext uri="{FF2B5EF4-FFF2-40B4-BE49-F238E27FC236}">
                <a16:creationId xmlns:a16="http://schemas.microsoft.com/office/drawing/2014/main" id="{2389A7C0-FEB4-4DA6-B2F3-B90ADFE843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4"/>
          <a:stretch/>
        </p:blipFill>
        <p:spPr>
          <a:xfrm>
            <a:off x="-3" y="-28"/>
            <a:ext cx="12192000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2617" y="1110934"/>
            <a:ext cx="5319433" cy="2076333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Nos dias de Jesus, ter um mordomo era uma coisa comum. </a:t>
            </a:r>
            <a:br>
              <a:rPr lang="pt-BR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t-BR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 um homem tivesse um escravo que fosse um administrador capaz, ele poderia tornar esse escravo o administrador de sua casa.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72D119F-8562-42DA-AE9A-70D44FDCFD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992ABEA-722B-4C68-AD74-66520B6186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8" r="12278" b="-2"/>
          <a:stretch/>
        </p:blipFill>
        <p:spPr>
          <a:xfrm>
            <a:off x="2" y="2"/>
            <a:ext cx="5234519" cy="621062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537919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, natureza&#10;&#10;Descrição gerada automaticamente">
            <a:extLst>
              <a:ext uri="{FF2B5EF4-FFF2-40B4-BE49-F238E27FC236}">
                <a16:creationId xmlns:a16="http://schemas.microsoft.com/office/drawing/2014/main" id="{A44637ED-7676-4123-A853-9F659B75DB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4"/>
          <a:stretch/>
        </p:blipFill>
        <p:spPr>
          <a:xfrm>
            <a:off x="-1" y="-28"/>
            <a:ext cx="12192000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5016" y="2022146"/>
            <a:ext cx="4666470" cy="207633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 mordomo faria todas as contratações e demissões; e supervisionaria os outros escravos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992ABEA-722B-4C68-AD74-66520B6186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2" r="7213" b="-1"/>
          <a:stretch/>
        </p:blipFill>
        <p:spPr>
          <a:xfrm>
            <a:off x="6021086" y="544802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221068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, natureza&#10;&#10;Descrição gerada automaticamente">
            <a:extLst>
              <a:ext uri="{FF2B5EF4-FFF2-40B4-BE49-F238E27FC236}">
                <a16:creationId xmlns:a16="http://schemas.microsoft.com/office/drawing/2014/main" id="{A71B2DF3-519F-47A4-8946-9A064F2BDC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4"/>
          <a:stretch/>
        </p:blipFill>
        <p:spPr>
          <a:xfrm>
            <a:off x="-3" y="-28"/>
            <a:ext cx="12192000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4131" y="1579846"/>
            <a:ext cx="5319433" cy="2076333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Ele comprava todos os suprimentos e cuidava para que tudo fosse feito de maneira que o dono da casa não precisasse se preocupar com essas coisas.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72D119F-8562-42DA-AE9A-70D44FDCFD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992ABEA-722B-4C68-AD74-66520B6186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8" r="12278" b="-2"/>
          <a:stretch/>
        </p:blipFill>
        <p:spPr>
          <a:xfrm>
            <a:off x="2" y="2"/>
            <a:ext cx="5234519" cy="621062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450522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, natureza&#10;&#10;Descrição gerada automaticamente">
            <a:extLst>
              <a:ext uri="{FF2B5EF4-FFF2-40B4-BE49-F238E27FC236}">
                <a16:creationId xmlns:a16="http://schemas.microsoft.com/office/drawing/2014/main" id="{63305BD5-A118-4D50-BC9B-11DEE804E1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4"/>
          <a:stretch/>
        </p:blipFill>
        <p:spPr>
          <a:xfrm>
            <a:off x="-1" y="-28"/>
            <a:ext cx="12192000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961" y="909371"/>
            <a:ext cx="4666470" cy="2076333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Todo o tempo o mordomo lembra que as coisas que ele tem não são dele.</a:t>
            </a:r>
            <a:br>
              <a:rPr lang="pt-BR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t-BR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Ele é o mordomo e não o dono. Este era o plano original de Deus.</a:t>
            </a:r>
            <a:br>
              <a:rPr lang="pt-BR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t-BR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Veja Gênesis 1 e leia como Deus criou tudo.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992ABEA-722B-4C68-AD74-66520B6186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2" r="7213" b="-1"/>
          <a:stretch/>
        </p:blipFill>
        <p:spPr>
          <a:xfrm>
            <a:off x="6021086" y="544802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02339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, natureza&#10;&#10;Descrição gerada automaticamente">
            <a:extLst>
              <a:ext uri="{FF2B5EF4-FFF2-40B4-BE49-F238E27FC236}">
                <a16:creationId xmlns:a16="http://schemas.microsoft.com/office/drawing/2014/main" id="{329F9DAF-FE47-407A-9E7F-EEBFCDDF31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4"/>
          <a:stretch/>
        </p:blipFill>
        <p:spPr>
          <a:xfrm>
            <a:off x="-3" y="-28"/>
            <a:ext cx="12192000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4149" y="1028983"/>
            <a:ext cx="5319433" cy="2076333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Diz que Ele criou o homem e lhe disse: “Quero que você seja mordomo e tenha domínio sobre tudo isso. Eu quero que você cuide, cultive e colha. Lembre-se, eu sou o Deus Criador, então tudo isso pertence a mim.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72D119F-8562-42DA-AE9A-70D44FDCFD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992ABEA-722B-4C68-AD74-66520B6186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8" r="12278" b="-2"/>
          <a:stretch/>
        </p:blipFill>
        <p:spPr>
          <a:xfrm>
            <a:off x="2" y="2"/>
            <a:ext cx="5234519" cy="621062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72899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175" y="4835641"/>
            <a:ext cx="10923638" cy="1317643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partir dos dois anos de idade começamos a dizer “meu” e “não”!  À medida que crescemos e nos tornamos mais sofisticados, dizemos: “Na verdade, vou usá-lo esta semana”</a:t>
            </a:r>
          </a:p>
        </p:txBody>
      </p:sp>
      <p:pic>
        <p:nvPicPr>
          <p:cNvPr id="4" name="Imagem 3" descr="Uma imagem contendo água, natureza&#10;&#10;Descrição gerada automaticamente">
            <a:extLst>
              <a:ext uri="{FF2B5EF4-FFF2-40B4-BE49-F238E27FC236}">
                <a16:creationId xmlns:a16="http://schemas.microsoft.com/office/drawing/2014/main" id="{8B5BCFAE-B993-4598-9DB4-32452D477C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72" b="-1"/>
          <a:stretch/>
        </p:blipFill>
        <p:spPr>
          <a:xfrm>
            <a:off x="20" y="10"/>
            <a:ext cx="6095974" cy="4252522"/>
          </a:xfrm>
          <a:prstGeom prst="rect">
            <a:avLst/>
          </a:prstGeom>
        </p:spPr>
      </p:pic>
      <p:pic>
        <p:nvPicPr>
          <p:cNvPr id="2050" name="Picture 2" descr="Resultado de imagem para egoismo infantil">
            <a:extLst>
              <a:ext uri="{FF2B5EF4-FFF2-40B4-BE49-F238E27FC236}">
                <a16:creationId xmlns:a16="http://schemas.microsoft.com/office/drawing/2014/main" id="{40840A34-9781-4F37-BADB-C95CC3B8AE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0" b="3"/>
          <a:stretch/>
        </p:blipFill>
        <p:spPr bwMode="auto">
          <a:xfrm>
            <a:off x="6095999" y="-681"/>
            <a:ext cx="6096001" cy="425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675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, natureza&#10;&#10;Descrição gerada automaticamente">
            <a:extLst>
              <a:ext uri="{FF2B5EF4-FFF2-40B4-BE49-F238E27FC236}">
                <a16:creationId xmlns:a16="http://schemas.microsoft.com/office/drawing/2014/main" id="{6C6D9F33-3CF2-4EA1-986E-869606CA7A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4"/>
          <a:stretch/>
        </p:blipFill>
        <p:spPr>
          <a:xfrm>
            <a:off x="-1" y="-28"/>
            <a:ext cx="12192000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308" y="1730598"/>
            <a:ext cx="4666470" cy="207633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Mas a mesma ideia persiste: “eu tenho minhas coisas, e você tem suas coisas, e minhas coisas são minhas coisas. </a:t>
            </a:r>
            <a:b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Eu comprei ou ganhei e pertence a mim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992ABEA-722B-4C68-AD74-66520B6186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2" r="7213" b="-1"/>
          <a:stretch/>
        </p:blipFill>
        <p:spPr>
          <a:xfrm>
            <a:off x="6021086" y="544802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05404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584" y="5246458"/>
            <a:ext cx="10923638" cy="131764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400" b="1" dirty="0">
                <a:latin typeface="+mn-lt"/>
              </a:rPr>
              <a:t>Mas nos esquecemos que Deus é o dono de todas as coisas. Olhe ao seu redor agora. </a:t>
            </a:r>
            <a:br>
              <a:rPr lang="pt-BR" sz="3400" b="1" dirty="0">
                <a:latin typeface="+mn-lt"/>
              </a:rPr>
            </a:br>
            <a:r>
              <a:rPr lang="pt-BR" sz="3400" b="1" dirty="0">
                <a:latin typeface="+mn-lt"/>
              </a:rPr>
              <a:t>Tudo o que há aqui é de Deus e não meu.</a:t>
            </a:r>
            <a:br>
              <a:rPr lang="pt-BR" sz="3400" b="1" dirty="0">
                <a:latin typeface="+mn-lt"/>
              </a:rPr>
            </a:br>
            <a:r>
              <a:rPr lang="pt-BR" sz="3400" b="1" dirty="0">
                <a:latin typeface="+mn-lt"/>
              </a:rPr>
              <a:t>Não pertence nem à igreja; pertence a Deus.</a:t>
            </a:r>
            <a:endParaRPr lang="pt-BR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A34E55A-D8B5-4284-82E7-954DB36764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72" b="-1"/>
          <a:stretch/>
        </p:blipFill>
        <p:spPr>
          <a:xfrm>
            <a:off x="20" y="10"/>
            <a:ext cx="6095974" cy="425252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992ABEA-722B-4C68-AD74-66520B6186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6" b="1605"/>
          <a:stretch/>
        </p:blipFill>
        <p:spPr>
          <a:xfrm>
            <a:off x="6095999" y="-681"/>
            <a:ext cx="6096001" cy="425321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500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3B225BE-E655-435E-A774-C202EED0E3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4"/>
          <a:stretch/>
        </p:blipFill>
        <p:spPr>
          <a:xfrm>
            <a:off x="-3" y="-28"/>
            <a:ext cx="12192000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31216" y="1710476"/>
            <a:ext cx="5319433" cy="207633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600" b="1" dirty="0">
                <a:latin typeface="+mn-lt"/>
              </a:rPr>
              <a:t>Você não pertence a você mesmo! </a:t>
            </a:r>
            <a:br>
              <a:rPr lang="pt-BR" sz="3600" b="1" dirty="0">
                <a:latin typeface="+mn-lt"/>
              </a:rPr>
            </a:br>
            <a:r>
              <a:rPr lang="pt-BR" sz="3600" b="1" dirty="0">
                <a:latin typeface="+mn-lt"/>
              </a:rPr>
              <a:t>Tudo o que possuímos, temos e usamos, toda a terra em sua plenitude pertence a Deus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F72D119F-8562-42DA-AE9A-70D44FDCFD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94" name="Picture 2" descr="Resultado de imagem para tudo pertence a deus">
            <a:extLst>
              <a:ext uri="{FF2B5EF4-FFF2-40B4-BE49-F238E27FC236}">
                <a16:creationId xmlns:a16="http://schemas.microsoft.com/office/drawing/2014/main" id="{7F2370EE-170D-47AC-84CF-8B8BFCBEFD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" r="12681" b="3"/>
          <a:stretch/>
        </p:blipFill>
        <p:spPr bwMode="auto">
          <a:xfrm>
            <a:off x="2" y="2"/>
            <a:ext cx="5234519" cy="621062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4740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3229DF9-B7F9-4A17-A3BB-39DABCEC63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4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145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, natureza&#10;&#10;Descrição gerada automaticamente">
            <a:extLst>
              <a:ext uri="{FF2B5EF4-FFF2-40B4-BE49-F238E27FC236}">
                <a16:creationId xmlns:a16="http://schemas.microsoft.com/office/drawing/2014/main" id="{9ACE9936-364F-4A2B-BB79-90C144FAF9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4"/>
          <a:stretch/>
        </p:blipFill>
        <p:spPr>
          <a:xfrm>
            <a:off x="-3" y="-28"/>
            <a:ext cx="12192000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7" y="1254863"/>
            <a:ext cx="5319433" cy="2076333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600" b="1" dirty="0">
                <a:latin typeface="+mn-lt"/>
              </a:rPr>
              <a:t>Nós chegamos ao mundo e saímos. A boa mordomia diz: “Tudo pertence a Deus, e é Seu direito de fazer como quiser.” </a:t>
            </a:r>
            <a:br>
              <a:rPr lang="pt-BR" sz="3600" b="1" dirty="0">
                <a:latin typeface="+mn-lt"/>
              </a:rPr>
            </a:br>
            <a:r>
              <a:rPr lang="pt-BR" sz="3600" b="1" dirty="0">
                <a:latin typeface="+mn-lt"/>
              </a:rPr>
              <a:t>Minha tarefa como mordomo é ver que os desejos de Deus são realizados.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F72D119F-8562-42DA-AE9A-70D44FDCFD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94" name="Picture 2" descr="Resultado de imagem para tudo pertence a deus">
            <a:extLst>
              <a:ext uri="{FF2B5EF4-FFF2-40B4-BE49-F238E27FC236}">
                <a16:creationId xmlns:a16="http://schemas.microsoft.com/office/drawing/2014/main" id="{7F2370EE-170D-47AC-84CF-8B8BFCBEFD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" r="12681" b="3"/>
          <a:stretch/>
        </p:blipFill>
        <p:spPr bwMode="auto">
          <a:xfrm>
            <a:off x="2" y="2"/>
            <a:ext cx="5234519" cy="621062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323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3982" y="2906441"/>
            <a:ext cx="5549036" cy="1922251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200" b="1" dirty="0">
                <a:latin typeface="+mn-lt"/>
              </a:rPr>
              <a:t>Marcos 10:17-22</a:t>
            </a:r>
            <a:br>
              <a:rPr lang="pt-BR" sz="3200" b="1" dirty="0">
                <a:latin typeface="+mn-lt"/>
              </a:rPr>
            </a:br>
            <a:r>
              <a:rPr lang="pt-BR" sz="3200" b="1" dirty="0">
                <a:latin typeface="+mn-lt"/>
              </a:rPr>
              <a:t>Jovem Rico</a:t>
            </a:r>
            <a:br>
              <a:rPr lang="pt-BR" sz="3200" b="1" dirty="0">
                <a:latin typeface="+mn-lt"/>
              </a:rPr>
            </a:br>
            <a:r>
              <a:rPr lang="pt-BR" sz="3200" b="1" dirty="0">
                <a:latin typeface="+mn-lt"/>
              </a:rPr>
              <a:t/>
            </a:r>
            <a:br>
              <a:rPr lang="pt-BR" sz="3200" b="1" dirty="0">
                <a:latin typeface="+mn-lt"/>
              </a:rPr>
            </a:br>
            <a:r>
              <a:rPr lang="pt-BR" sz="3200" b="1" dirty="0">
                <a:latin typeface="+mn-lt"/>
              </a:rPr>
              <a:t>Os outros evangelhos dizem que esse homem era um jovem rico, mas governantes e jovens ricos não correm! 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92" name="Freeform: Shape 191">
            <a:extLst>
              <a:ext uri="{FF2B5EF4-FFF2-40B4-BE49-F238E27FC236}">
                <a16:creationId xmlns:a16="http://schemas.microsoft.com/office/drawing/2014/main" id="{60B21A5C-062F-46C2-8389-53D40F46AA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83466"/>
            <a:ext cx="5549037" cy="6374535"/>
          </a:xfrm>
          <a:custGeom>
            <a:avLst/>
            <a:gdLst>
              <a:gd name="connsiteX0" fmla="*/ 2203019 w 5549037"/>
              <a:gd name="connsiteY0" fmla="*/ 0 h 6374535"/>
              <a:gd name="connsiteX1" fmla="*/ 5549037 w 5549037"/>
              <a:gd name="connsiteY1" fmla="*/ 3346018 h 6374535"/>
              <a:gd name="connsiteX2" fmla="*/ 3797930 w 5549037"/>
              <a:gd name="connsiteY2" fmla="*/ 6288190 h 6374535"/>
              <a:gd name="connsiteX3" fmla="*/ 3618689 w 5549037"/>
              <a:gd name="connsiteY3" fmla="*/ 6374535 h 6374535"/>
              <a:gd name="connsiteX4" fmla="*/ 779546 w 5549037"/>
              <a:gd name="connsiteY4" fmla="*/ 6374535 h 6374535"/>
              <a:gd name="connsiteX5" fmla="*/ 537516 w 5549037"/>
              <a:gd name="connsiteY5" fmla="*/ 6248727 h 6374535"/>
              <a:gd name="connsiteX6" fmla="*/ 74641 w 5549037"/>
              <a:gd name="connsiteY6" fmla="*/ 5927968 h 6374535"/>
              <a:gd name="connsiteX7" fmla="*/ 0 w 5549037"/>
              <a:gd name="connsiteY7" fmla="*/ 5860130 h 6374535"/>
              <a:gd name="connsiteX8" fmla="*/ 0 w 5549037"/>
              <a:gd name="connsiteY8" fmla="*/ 831906 h 6374535"/>
              <a:gd name="connsiteX9" fmla="*/ 74641 w 5549037"/>
              <a:gd name="connsiteY9" fmla="*/ 764068 h 6374535"/>
              <a:gd name="connsiteX10" fmla="*/ 2203019 w 5549037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9037" h="6374535">
                <a:moveTo>
                  <a:pt x="2203019" y="0"/>
                </a:moveTo>
                <a:cubicBezTo>
                  <a:pt x="4050974" y="0"/>
                  <a:pt x="5549037" y="1498063"/>
                  <a:pt x="5549037" y="3346018"/>
                </a:cubicBezTo>
                <a:cubicBezTo>
                  <a:pt x="5549037" y="4616487"/>
                  <a:pt x="4840968" y="5721578"/>
                  <a:pt x="3797930" y="6288190"/>
                </a:cubicBezTo>
                <a:lnTo>
                  <a:pt x="3618689" y="6374535"/>
                </a:lnTo>
                <a:lnTo>
                  <a:pt x="779546" y="6374535"/>
                </a:lnTo>
                <a:lnTo>
                  <a:pt x="537516" y="6248727"/>
                </a:lnTo>
                <a:cubicBezTo>
                  <a:pt x="374031" y="6154721"/>
                  <a:pt x="219238" y="6047301"/>
                  <a:pt x="74641" y="5927968"/>
                </a:cubicBezTo>
                <a:lnTo>
                  <a:pt x="0" y="5860130"/>
                </a:lnTo>
                <a:lnTo>
                  <a:pt x="0" y="831906"/>
                </a:lnTo>
                <a:lnTo>
                  <a:pt x="74641" y="764068"/>
                </a:lnTo>
                <a:cubicBezTo>
                  <a:pt x="653030" y="286739"/>
                  <a:pt x="1394539" y="0"/>
                  <a:pt x="220301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218" name="Picture 2" descr="Resultado de imagem para jovem rico">
            <a:extLst>
              <a:ext uri="{FF2B5EF4-FFF2-40B4-BE49-F238E27FC236}">
                <a16:creationId xmlns:a16="http://schemas.microsoft.com/office/drawing/2014/main" id="{4EF00AE6-0ECE-41E5-B66E-1F1EBBD7C9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6" r="28733"/>
          <a:stretch/>
        </p:blipFill>
        <p:spPr bwMode="auto">
          <a:xfrm>
            <a:off x="1" y="647373"/>
            <a:ext cx="5385130" cy="6210629"/>
          </a:xfrm>
          <a:custGeom>
            <a:avLst/>
            <a:gdLst>
              <a:gd name="connsiteX0" fmla="*/ 2203018 w 5385130"/>
              <a:gd name="connsiteY0" fmla="*/ 0 h 6210629"/>
              <a:gd name="connsiteX1" fmla="*/ 5385130 w 5385130"/>
              <a:gd name="connsiteY1" fmla="*/ 3182112 h 6210629"/>
              <a:gd name="connsiteX2" fmla="*/ 3441640 w 5385130"/>
              <a:gd name="connsiteY2" fmla="*/ 6114158 h 6210629"/>
              <a:gd name="connsiteX3" fmla="*/ 3178061 w 5385130"/>
              <a:gd name="connsiteY3" fmla="*/ 6210629 h 6210629"/>
              <a:gd name="connsiteX4" fmla="*/ 1233206 w 5385130"/>
              <a:gd name="connsiteY4" fmla="*/ 6210629 h 6210629"/>
              <a:gd name="connsiteX5" fmla="*/ 1108901 w 5385130"/>
              <a:gd name="connsiteY5" fmla="*/ 6171135 h 6210629"/>
              <a:gd name="connsiteX6" fmla="*/ 178899 w 5385130"/>
              <a:gd name="connsiteY6" fmla="*/ 5637585 h 6210629"/>
              <a:gd name="connsiteX7" fmla="*/ 0 w 5385130"/>
              <a:gd name="connsiteY7" fmla="*/ 5474990 h 6210629"/>
              <a:gd name="connsiteX8" fmla="*/ 0 w 5385130"/>
              <a:gd name="connsiteY8" fmla="*/ 889234 h 6210629"/>
              <a:gd name="connsiteX9" fmla="*/ 178899 w 5385130"/>
              <a:gd name="connsiteY9" fmla="*/ 726640 h 6210629"/>
              <a:gd name="connsiteX10" fmla="*/ 2203018 w 5385130"/>
              <a:gd name="connsiteY10" fmla="*/ 0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" name="Freeform: Shape 192">
            <a:extLst>
              <a:ext uri="{FF2B5EF4-FFF2-40B4-BE49-F238E27FC236}">
                <a16:creationId xmlns:a16="http://schemas.microsoft.com/office/drawing/2014/main" id="{8A177BCC-4208-4795-8572-4D623BA1E2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m 3" descr="Uma imagem contendo água, natureza&#10;&#10;Descrição gerada automaticamente">
            <a:extLst>
              <a:ext uri="{FF2B5EF4-FFF2-40B4-BE49-F238E27FC236}">
                <a16:creationId xmlns:a16="http://schemas.microsoft.com/office/drawing/2014/main" id="{3002019A-C51F-49C7-908E-B67264292C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10873"/>
          <a:stretch/>
        </p:blipFill>
        <p:spPr>
          <a:xfrm>
            <a:off x="5398355" y="1"/>
            <a:ext cx="4151376" cy="2349401"/>
          </a:xfrm>
          <a:custGeom>
            <a:avLst/>
            <a:gdLst>
              <a:gd name="connsiteX0" fmla="*/ 20101 w 4151376"/>
              <a:gd name="connsiteY0" fmla="*/ 0 h 2349401"/>
              <a:gd name="connsiteX1" fmla="*/ 4131276 w 4151376"/>
              <a:gd name="connsiteY1" fmla="*/ 0 h 2349401"/>
              <a:gd name="connsiteX2" fmla="*/ 4140659 w 4151376"/>
              <a:gd name="connsiteY2" fmla="*/ 61486 h 2349401"/>
              <a:gd name="connsiteX3" fmla="*/ 4151376 w 4151376"/>
              <a:gd name="connsiteY3" fmla="*/ 273713 h 2349401"/>
              <a:gd name="connsiteX4" fmla="*/ 2075688 w 4151376"/>
              <a:gd name="connsiteY4" fmla="*/ 2349401 h 2349401"/>
              <a:gd name="connsiteX5" fmla="*/ 0 w 4151376"/>
              <a:gd name="connsiteY5" fmla="*/ 273713 h 2349401"/>
              <a:gd name="connsiteX6" fmla="*/ 10717 w 4151376"/>
              <a:gd name="connsiteY6" fmla="*/ 61486 h 234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130582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374" y="4901901"/>
            <a:ext cx="10923638" cy="131764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200" b="1" dirty="0">
                <a:latin typeface="+mn-lt"/>
              </a:rPr>
              <a:t>Eles estão muito conscientes de sua dignidade para correr.</a:t>
            </a:r>
            <a:br>
              <a:rPr lang="pt-BR" sz="3200" b="1" dirty="0">
                <a:latin typeface="+mn-lt"/>
              </a:rPr>
            </a:br>
            <a:r>
              <a:rPr lang="pt-BR" sz="3200" b="1" dirty="0">
                <a:latin typeface="+mn-lt"/>
              </a:rPr>
              <a:t> Eles certamente não se ajoelham na terra em frente a um carpinteiro galileu que se tornou rabino. 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Imagem 3" descr="Uma imagem contendo água, natureza&#10;&#10;Descrição gerada automaticamente">
            <a:extLst>
              <a:ext uri="{FF2B5EF4-FFF2-40B4-BE49-F238E27FC236}">
                <a16:creationId xmlns:a16="http://schemas.microsoft.com/office/drawing/2014/main" id="{761CF7B7-979D-4520-8487-BAA816621F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72" b="-1"/>
          <a:stretch/>
        </p:blipFill>
        <p:spPr>
          <a:xfrm>
            <a:off x="20" y="10"/>
            <a:ext cx="6095974" cy="4252522"/>
          </a:xfrm>
          <a:prstGeom prst="rect">
            <a:avLst/>
          </a:prstGeom>
        </p:spPr>
      </p:pic>
      <p:pic>
        <p:nvPicPr>
          <p:cNvPr id="6" name="Picture 2" descr="Resultado de imagem para jovem rico">
            <a:extLst>
              <a:ext uri="{FF2B5EF4-FFF2-40B4-BE49-F238E27FC236}">
                <a16:creationId xmlns:a16="http://schemas.microsoft.com/office/drawing/2014/main" id="{5B8C6888-1214-4571-A72E-942E0B1DE6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3"/>
          <a:stretch/>
        </p:blipFill>
        <p:spPr bwMode="auto">
          <a:xfrm>
            <a:off x="6095999" y="-681"/>
            <a:ext cx="6096001" cy="425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6342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83739" y="2791561"/>
            <a:ext cx="5549036" cy="192225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200" b="1" dirty="0">
                <a:latin typeface="+mn-lt"/>
              </a:rPr>
              <a:t>Mas o jovem governante nos diz que é bastante sincero. </a:t>
            </a:r>
            <a:br>
              <a:rPr lang="pt-BR" sz="3200" b="1" dirty="0">
                <a:latin typeface="+mn-lt"/>
              </a:rPr>
            </a:br>
            <a:r>
              <a:rPr lang="pt-BR" sz="3200" b="1" dirty="0">
                <a:latin typeface="+mn-lt"/>
              </a:rPr>
              <a:t>Ele realmente quer encontrar a resposta para sua pergunta. “Bom professor”, ele pergunta: “O que devo fazer para herdar a vida eterna?” </a:t>
            </a:r>
            <a:br>
              <a:rPr lang="pt-BR" sz="3200" b="1" dirty="0">
                <a:latin typeface="+mn-lt"/>
              </a:rPr>
            </a:b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0B21A5C-062F-46C2-8389-53D40F46AA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83466"/>
            <a:ext cx="5549037" cy="6374535"/>
          </a:xfrm>
          <a:custGeom>
            <a:avLst/>
            <a:gdLst>
              <a:gd name="connsiteX0" fmla="*/ 2203019 w 5549037"/>
              <a:gd name="connsiteY0" fmla="*/ 0 h 6374535"/>
              <a:gd name="connsiteX1" fmla="*/ 5549037 w 5549037"/>
              <a:gd name="connsiteY1" fmla="*/ 3346018 h 6374535"/>
              <a:gd name="connsiteX2" fmla="*/ 3797930 w 5549037"/>
              <a:gd name="connsiteY2" fmla="*/ 6288190 h 6374535"/>
              <a:gd name="connsiteX3" fmla="*/ 3618689 w 5549037"/>
              <a:gd name="connsiteY3" fmla="*/ 6374535 h 6374535"/>
              <a:gd name="connsiteX4" fmla="*/ 779546 w 5549037"/>
              <a:gd name="connsiteY4" fmla="*/ 6374535 h 6374535"/>
              <a:gd name="connsiteX5" fmla="*/ 537516 w 5549037"/>
              <a:gd name="connsiteY5" fmla="*/ 6248727 h 6374535"/>
              <a:gd name="connsiteX6" fmla="*/ 74641 w 5549037"/>
              <a:gd name="connsiteY6" fmla="*/ 5927968 h 6374535"/>
              <a:gd name="connsiteX7" fmla="*/ 0 w 5549037"/>
              <a:gd name="connsiteY7" fmla="*/ 5860130 h 6374535"/>
              <a:gd name="connsiteX8" fmla="*/ 0 w 5549037"/>
              <a:gd name="connsiteY8" fmla="*/ 831906 h 6374535"/>
              <a:gd name="connsiteX9" fmla="*/ 74641 w 5549037"/>
              <a:gd name="connsiteY9" fmla="*/ 764068 h 6374535"/>
              <a:gd name="connsiteX10" fmla="*/ 2203019 w 5549037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9037" h="6374535">
                <a:moveTo>
                  <a:pt x="2203019" y="0"/>
                </a:moveTo>
                <a:cubicBezTo>
                  <a:pt x="4050974" y="0"/>
                  <a:pt x="5549037" y="1498063"/>
                  <a:pt x="5549037" y="3346018"/>
                </a:cubicBezTo>
                <a:cubicBezTo>
                  <a:pt x="5549037" y="4616487"/>
                  <a:pt x="4840968" y="5721578"/>
                  <a:pt x="3797930" y="6288190"/>
                </a:cubicBezTo>
                <a:lnTo>
                  <a:pt x="3618689" y="6374535"/>
                </a:lnTo>
                <a:lnTo>
                  <a:pt x="779546" y="6374535"/>
                </a:lnTo>
                <a:lnTo>
                  <a:pt x="537516" y="6248727"/>
                </a:lnTo>
                <a:cubicBezTo>
                  <a:pt x="374031" y="6154721"/>
                  <a:pt x="219238" y="6047301"/>
                  <a:pt x="74641" y="5927968"/>
                </a:cubicBezTo>
                <a:lnTo>
                  <a:pt x="0" y="5860130"/>
                </a:lnTo>
                <a:lnTo>
                  <a:pt x="0" y="831906"/>
                </a:lnTo>
                <a:lnTo>
                  <a:pt x="74641" y="764068"/>
                </a:lnTo>
                <a:cubicBezTo>
                  <a:pt x="653030" y="286739"/>
                  <a:pt x="1394539" y="0"/>
                  <a:pt x="220301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 descr="Resultado de imagem para jovem rico">
            <a:extLst>
              <a:ext uri="{FF2B5EF4-FFF2-40B4-BE49-F238E27FC236}">
                <a16:creationId xmlns:a16="http://schemas.microsoft.com/office/drawing/2014/main" id="{D8462582-5206-461B-B680-422240B83D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4" r="17484"/>
          <a:stretch/>
        </p:blipFill>
        <p:spPr bwMode="auto">
          <a:xfrm>
            <a:off x="1" y="647373"/>
            <a:ext cx="5385130" cy="6210629"/>
          </a:xfrm>
          <a:custGeom>
            <a:avLst/>
            <a:gdLst>
              <a:gd name="connsiteX0" fmla="*/ 2203018 w 5385130"/>
              <a:gd name="connsiteY0" fmla="*/ 0 h 6210629"/>
              <a:gd name="connsiteX1" fmla="*/ 5385130 w 5385130"/>
              <a:gd name="connsiteY1" fmla="*/ 3182112 h 6210629"/>
              <a:gd name="connsiteX2" fmla="*/ 3441640 w 5385130"/>
              <a:gd name="connsiteY2" fmla="*/ 6114158 h 6210629"/>
              <a:gd name="connsiteX3" fmla="*/ 3178061 w 5385130"/>
              <a:gd name="connsiteY3" fmla="*/ 6210629 h 6210629"/>
              <a:gd name="connsiteX4" fmla="*/ 1233206 w 5385130"/>
              <a:gd name="connsiteY4" fmla="*/ 6210629 h 6210629"/>
              <a:gd name="connsiteX5" fmla="*/ 1108901 w 5385130"/>
              <a:gd name="connsiteY5" fmla="*/ 6171135 h 6210629"/>
              <a:gd name="connsiteX6" fmla="*/ 178899 w 5385130"/>
              <a:gd name="connsiteY6" fmla="*/ 5637585 h 6210629"/>
              <a:gd name="connsiteX7" fmla="*/ 0 w 5385130"/>
              <a:gd name="connsiteY7" fmla="*/ 5474990 h 6210629"/>
              <a:gd name="connsiteX8" fmla="*/ 0 w 5385130"/>
              <a:gd name="connsiteY8" fmla="*/ 889234 h 6210629"/>
              <a:gd name="connsiteX9" fmla="*/ 178899 w 5385130"/>
              <a:gd name="connsiteY9" fmla="*/ 726640 h 6210629"/>
              <a:gd name="connsiteX10" fmla="*/ 2203018 w 5385130"/>
              <a:gd name="connsiteY10" fmla="*/ 0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A177BCC-4208-4795-8572-4D623BA1E2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m 3" descr="Uma imagem contendo água, natureza&#10;&#10;Descrição gerada automaticamente">
            <a:extLst>
              <a:ext uri="{FF2B5EF4-FFF2-40B4-BE49-F238E27FC236}">
                <a16:creationId xmlns:a16="http://schemas.microsoft.com/office/drawing/2014/main" id="{69C6AEFA-C28A-4ACC-97AD-E951E85524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10873"/>
          <a:stretch/>
        </p:blipFill>
        <p:spPr>
          <a:xfrm>
            <a:off x="5398355" y="1"/>
            <a:ext cx="4151376" cy="2349401"/>
          </a:xfrm>
          <a:custGeom>
            <a:avLst/>
            <a:gdLst>
              <a:gd name="connsiteX0" fmla="*/ 20101 w 4151376"/>
              <a:gd name="connsiteY0" fmla="*/ 0 h 2349401"/>
              <a:gd name="connsiteX1" fmla="*/ 4131276 w 4151376"/>
              <a:gd name="connsiteY1" fmla="*/ 0 h 2349401"/>
              <a:gd name="connsiteX2" fmla="*/ 4140659 w 4151376"/>
              <a:gd name="connsiteY2" fmla="*/ 61486 h 2349401"/>
              <a:gd name="connsiteX3" fmla="*/ 4151376 w 4151376"/>
              <a:gd name="connsiteY3" fmla="*/ 273713 h 2349401"/>
              <a:gd name="connsiteX4" fmla="*/ 2075688 w 4151376"/>
              <a:gd name="connsiteY4" fmla="*/ 2349401 h 2349401"/>
              <a:gd name="connsiteX5" fmla="*/ 0 w 4151376"/>
              <a:gd name="connsiteY5" fmla="*/ 273713 h 2349401"/>
              <a:gd name="connsiteX6" fmla="*/ 10717 w 4151376"/>
              <a:gd name="connsiteY6" fmla="*/ 61486 h 234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187145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181" y="5103025"/>
            <a:ext cx="10923638" cy="131764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200" b="1" dirty="0">
                <a:latin typeface="+mn-lt"/>
              </a:rPr>
              <a:t>As escrituras dizem que: “Jesus olhou para ele e o amou”. </a:t>
            </a:r>
            <a:br>
              <a:rPr lang="pt-BR" sz="3200" b="1" dirty="0">
                <a:latin typeface="+mn-lt"/>
              </a:rPr>
            </a:br>
            <a:r>
              <a:rPr lang="pt-BR" sz="3200" b="1" dirty="0">
                <a:latin typeface="+mn-lt"/>
              </a:rPr>
              <a:t>Ele o ama por sua sinceridade, entusiasmo e compromisso. </a:t>
            </a:r>
            <a:br>
              <a:rPr lang="pt-BR" sz="3200" b="1" dirty="0">
                <a:latin typeface="+mn-lt"/>
              </a:rPr>
            </a:br>
            <a:r>
              <a:rPr lang="pt-BR" sz="3200" b="1" dirty="0">
                <a:latin typeface="+mn-lt"/>
              </a:rPr>
              <a:t>Ele o ama por seu desejo de fazer parte do reino. </a:t>
            </a:r>
            <a:br>
              <a:rPr lang="pt-BR" sz="3200" b="1" dirty="0">
                <a:latin typeface="+mn-lt"/>
              </a:rPr>
            </a:br>
            <a:r>
              <a:rPr lang="pt-BR" sz="3200" b="1" dirty="0">
                <a:latin typeface="+mn-lt"/>
              </a:rPr>
              <a:t>Jesus não quer afastá-lo; Ele quer conquistá-lo. 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1E68A9D-8E60-423D-9B63-A620AA953D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72" b="-1"/>
          <a:stretch/>
        </p:blipFill>
        <p:spPr>
          <a:xfrm>
            <a:off x="20" y="10"/>
            <a:ext cx="6095974" cy="4252522"/>
          </a:xfrm>
          <a:prstGeom prst="rect">
            <a:avLst/>
          </a:prstGeom>
        </p:spPr>
      </p:pic>
      <p:pic>
        <p:nvPicPr>
          <p:cNvPr id="6" name="Picture 2" descr="Resultado de imagem para jovem rico">
            <a:extLst>
              <a:ext uri="{FF2B5EF4-FFF2-40B4-BE49-F238E27FC236}">
                <a16:creationId xmlns:a16="http://schemas.microsoft.com/office/drawing/2014/main" id="{D8462582-5206-461B-B680-422240B83D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3"/>
          <a:stretch/>
        </p:blipFill>
        <p:spPr bwMode="auto">
          <a:xfrm>
            <a:off x="6095999" y="-681"/>
            <a:ext cx="6096001" cy="425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35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175" y="4915153"/>
            <a:ext cx="10923638" cy="131764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600" b="1" dirty="0">
                <a:latin typeface="+mn-lt"/>
              </a:rPr>
              <a:t>Jesus o ama e diz: “Uma coisa lhe falta. Vá, venda tudo o que você tem, dê aos pobres e você terá um tesouro no céu. Vem e me siga.”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93A9D64-7B83-475B-ABF9-7F7C4A4369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72" b="-1"/>
          <a:stretch/>
        </p:blipFill>
        <p:spPr>
          <a:xfrm>
            <a:off x="20" y="10"/>
            <a:ext cx="6095974" cy="4252522"/>
          </a:xfrm>
          <a:prstGeom prst="rect">
            <a:avLst/>
          </a:prstGeom>
        </p:spPr>
      </p:pic>
      <p:pic>
        <p:nvPicPr>
          <p:cNvPr id="6" name="Picture 2" descr="Resultado de imagem para jovem rico">
            <a:extLst>
              <a:ext uri="{FF2B5EF4-FFF2-40B4-BE49-F238E27FC236}">
                <a16:creationId xmlns:a16="http://schemas.microsoft.com/office/drawing/2014/main" id="{D8462582-5206-461B-B680-422240B83D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3"/>
          <a:stretch/>
        </p:blipFill>
        <p:spPr bwMode="auto">
          <a:xfrm>
            <a:off x="6095999" y="-681"/>
            <a:ext cx="6096001" cy="425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9205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175" y="4822388"/>
            <a:ext cx="10923638" cy="1317643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200" b="1" dirty="0">
                <a:latin typeface="+mn-lt"/>
              </a:rPr>
              <a:t>Ouvindo isto o semblante do jovem cai. Ele sai tristemente, pois ele tem grande riqueza. “Jesus diz aos seus discípulos: quão difícil é para os ricos entrarem no reino de Deus.”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86F05ED-82A3-4F95-A9BF-0A4EEA24DA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72" b="-1"/>
          <a:stretch/>
        </p:blipFill>
        <p:spPr>
          <a:xfrm>
            <a:off x="20" y="10"/>
            <a:ext cx="6095974" cy="4252522"/>
          </a:xfrm>
          <a:prstGeom prst="rect">
            <a:avLst/>
          </a:prstGeom>
        </p:spPr>
      </p:pic>
      <p:pic>
        <p:nvPicPr>
          <p:cNvPr id="6" name="Picture 2" descr="Resultado de imagem para jovem rico">
            <a:extLst>
              <a:ext uri="{FF2B5EF4-FFF2-40B4-BE49-F238E27FC236}">
                <a16:creationId xmlns:a16="http://schemas.microsoft.com/office/drawing/2014/main" id="{D8462582-5206-461B-B680-422240B83D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3"/>
          <a:stretch/>
        </p:blipFill>
        <p:spPr bwMode="auto">
          <a:xfrm>
            <a:off x="6095999" y="-681"/>
            <a:ext cx="6096001" cy="425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39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, natureza&#10;&#10;Descrição gerada automaticamente">
            <a:extLst>
              <a:ext uri="{FF2B5EF4-FFF2-40B4-BE49-F238E27FC236}">
                <a16:creationId xmlns:a16="http://schemas.microsoft.com/office/drawing/2014/main" id="{9D4EE0BC-FDDA-43AC-B81E-2F0906B3B0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4"/>
          <a:stretch/>
        </p:blipFill>
        <p:spPr>
          <a:xfrm>
            <a:off x="-1" y="-28"/>
            <a:ext cx="12192000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494" y="1543167"/>
            <a:ext cx="4666470" cy="207633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200" b="1" dirty="0">
                <a:latin typeface="+mn-lt"/>
              </a:rPr>
              <a:t>Você não pode colocar um pé no reino de Deus e um pé no reino deste mundo e ficar em cima do muro. Jesus diz: “Você não pode servir a Deus e a </a:t>
            </a:r>
            <a:r>
              <a:rPr lang="pt-BR" sz="3200" b="1" dirty="0" err="1">
                <a:latin typeface="+mn-lt"/>
              </a:rPr>
              <a:t>Mamom</a:t>
            </a:r>
            <a:r>
              <a:rPr lang="pt-BR" sz="3200" b="1" dirty="0">
                <a:latin typeface="+mn-lt"/>
              </a:rPr>
              <a:t>”, Mateus 6:24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992ABEA-722B-4C68-AD74-66520B6186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2" r="7213" b="-1"/>
          <a:stretch/>
        </p:blipFill>
        <p:spPr>
          <a:xfrm>
            <a:off x="6021086" y="544802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54567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, natureza&#10;&#10;Descrição gerada automaticamente">
            <a:extLst>
              <a:ext uri="{FF2B5EF4-FFF2-40B4-BE49-F238E27FC236}">
                <a16:creationId xmlns:a16="http://schemas.microsoft.com/office/drawing/2014/main" id="{71DE4990-D9F6-4101-9B71-72E2CBB93F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4"/>
          <a:stretch/>
        </p:blipFill>
        <p:spPr>
          <a:xfrm>
            <a:off x="-3" y="-28"/>
            <a:ext cx="12192000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3176" y="1110934"/>
            <a:ext cx="5319433" cy="2076333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600" b="1" dirty="0" err="1">
                <a:latin typeface="+mn-lt"/>
              </a:rPr>
              <a:t>Mamon</a:t>
            </a:r>
            <a:r>
              <a:rPr lang="pt-BR" sz="3600" b="1" dirty="0">
                <a:latin typeface="+mn-lt"/>
              </a:rPr>
              <a:t> é o nome do deus deste mundo. </a:t>
            </a:r>
            <a:br>
              <a:rPr lang="pt-BR" sz="3600" b="1" dirty="0">
                <a:latin typeface="+mn-lt"/>
              </a:rPr>
            </a:br>
            <a:r>
              <a:rPr lang="pt-BR" sz="3600" b="1" dirty="0">
                <a:latin typeface="+mn-lt"/>
              </a:rPr>
              <a:t>Você não pode servir a Deus com todo o seu coração, alma e mente e reservar algum pedaço dele para servir aos seus interesses mundanos. 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72D119F-8562-42DA-AE9A-70D44FDCFD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992ABEA-722B-4C68-AD74-66520B6186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8" r="12278" b="-2"/>
          <a:stretch/>
        </p:blipFill>
        <p:spPr>
          <a:xfrm>
            <a:off x="2" y="2"/>
            <a:ext cx="5234519" cy="621062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628046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, natureza&#10;&#10;Descrição gerada automaticamente">
            <a:extLst>
              <a:ext uri="{FF2B5EF4-FFF2-40B4-BE49-F238E27FC236}">
                <a16:creationId xmlns:a16="http://schemas.microsoft.com/office/drawing/2014/main" id="{78EFD130-7B2F-4175-8EF6-703F1F529D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4"/>
          <a:stretch/>
        </p:blipFill>
        <p:spPr>
          <a:xfrm>
            <a:off x="-3" y="-28"/>
            <a:ext cx="12192000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60411" y="1890967"/>
            <a:ext cx="5319433" cy="2076333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600" b="1" dirty="0">
                <a:latin typeface="+mn-lt"/>
              </a:rPr>
              <a:t>Você sabe que deve se entregar sem reservas a Deus e é exatamente isso que o jovem rico não está disposto a fazer. 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72D119F-8562-42DA-AE9A-70D44FDCFD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992ABEA-722B-4C68-AD74-66520B6186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8" r="12278" b="-2"/>
          <a:stretch/>
        </p:blipFill>
        <p:spPr>
          <a:xfrm>
            <a:off x="2" y="2"/>
            <a:ext cx="5234519" cy="621062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149735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, natureza&#10;&#10;Descrição gerada automaticamente">
            <a:extLst>
              <a:ext uri="{FF2B5EF4-FFF2-40B4-BE49-F238E27FC236}">
                <a16:creationId xmlns:a16="http://schemas.microsoft.com/office/drawing/2014/main" id="{B20A8531-4E57-4E4F-9D40-15F9BC62F3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4"/>
          <a:stretch/>
        </p:blipFill>
        <p:spPr>
          <a:xfrm>
            <a:off x="-3" y="-28"/>
            <a:ext cx="12192000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3633" y="1952131"/>
            <a:ext cx="5319433" cy="2076333"/>
          </a:xfrm>
        </p:spPr>
        <p:txBody>
          <a:bodyPr anchor="t">
            <a:noAutofit/>
          </a:bodyPr>
          <a:lstStyle/>
          <a:p>
            <a:pPr algn="l"/>
            <a:r>
              <a:rPr lang="pt-BR" sz="4000" b="1" dirty="0">
                <a:latin typeface="+mn-lt"/>
              </a:rPr>
              <a:t>Sermão 3</a:t>
            </a:r>
            <a:br>
              <a:rPr lang="pt-BR" sz="4000" b="1" dirty="0">
                <a:latin typeface="+mn-lt"/>
              </a:rPr>
            </a:br>
            <a:r>
              <a:rPr lang="pt-BR" sz="4000" b="1" dirty="0">
                <a:latin typeface="+mn-lt"/>
              </a:rPr>
              <a:t/>
            </a:r>
            <a:br>
              <a:rPr lang="pt-BR" sz="4000" b="1" dirty="0">
                <a:latin typeface="+mn-lt"/>
              </a:rPr>
            </a:br>
            <a:r>
              <a:rPr lang="pt-BR" sz="4000" b="1" dirty="0">
                <a:latin typeface="+mn-lt"/>
              </a:rPr>
              <a:t>Marcos 10:17-27</a:t>
            </a:r>
            <a:br>
              <a:rPr lang="pt-BR" sz="4000" b="1" dirty="0">
                <a:latin typeface="+mn-lt"/>
              </a:rPr>
            </a:br>
            <a:r>
              <a:rPr lang="pt-BR" sz="4000" b="1" dirty="0">
                <a:latin typeface="+mn-lt"/>
              </a:rPr>
              <a:t/>
            </a:r>
            <a:br>
              <a:rPr lang="pt-BR" sz="4000" b="1" dirty="0">
                <a:latin typeface="+mn-lt"/>
              </a:rPr>
            </a:br>
            <a:r>
              <a:rPr lang="pt-BR" sz="4000" b="1" dirty="0">
                <a:latin typeface="+mn-lt"/>
              </a:rPr>
              <a:t>Veleiros e Mordomos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72D119F-8562-42DA-AE9A-70D44FDCFD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992ABEA-722B-4C68-AD74-66520B6186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8" r="12278" b="-2"/>
          <a:stretch/>
        </p:blipFill>
        <p:spPr>
          <a:xfrm>
            <a:off x="2" y="2"/>
            <a:ext cx="5234519" cy="621062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1167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, natureza&#10;&#10;Descrição gerada automaticamente">
            <a:extLst>
              <a:ext uri="{FF2B5EF4-FFF2-40B4-BE49-F238E27FC236}">
                <a16:creationId xmlns:a16="http://schemas.microsoft.com/office/drawing/2014/main" id="{287486D2-3E1B-417C-BA40-2AE219C072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4"/>
          <a:stretch/>
        </p:blipFill>
        <p:spPr>
          <a:xfrm>
            <a:off x="-1" y="-28"/>
            <a:ext cx="12192000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3081" y="1351618"/>
            <a:ext cx="4822344" cy="207633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200" b="1" dirty="0">
                <a:latin typeface="+mn-lt"/>
              </a:rPr>
              <a:t>É por isso que ele corre e se ajoelha. Mas Jesus diz: “Eu amo você. Eu quero que você esteja no meu reino”. </a:t>
            </a:r>
            <a:br>
              <a:rPr lang="pt-BR" sz="3200" b="1" dirty="0">
                <a:latin typeface="+mn-lt"/>
              </a:rPr>
            </a:br>
            <a:r>
              <a:rPr lang="pt-BR" sz="3200" b="1" dirty="0">
                <a:latin typeface="+mn-lt"/>
              </a:rPr>
              <a:t>Aqui está o que você precisa: comprometimento sincero com o reino. 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992ABEA-722B-4C68-AD74-66520B6186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2" r="7213" b="-1"/>
          <a:stretch/>
        </p:blipFill>
        <p:spPr>
          <a:xfrm>
            <a:off x="6021086" y="544802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09068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, natureza&#10;&#10;Descrição gerada automaticamente">
            <a:extLst>
              <a:ext uri="{FF2B5EF4-FFF2-40B4-BE49-F238E27FC236}">
                <a16:creationId xmlns:a16="http://schemas.microsoft.com/office/drawing/2014/main" id="{6F91AE57-EE2C-4919-825D-8095A26BFC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4"/>
          <a:stretch/>
        </p:blipFill>
        <p:spPr>
          <a:xfrm>
            <a:off x="-3" y="-28"/>
            <a:ext cx="12192000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1871" y="1352667"/>
            <a:ext cx="5319433" cy="207633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600" b="1" dirty="0">
                <a:latin typeface="+mn-lt"/>
              </a:rPr>
              <a:t>Isso significa que deves reconhecer que é propriedade de Deus tudo que possui. </a:t>
            </a:r>
            <a:br>
              <a:rPr lang="pt-BR" sz="3600" b="1" dirty="0">
                <a:latin typeface="+mn-lt"/>
              </a:rPr>
            </a:br>
            <a:r>
              <a:rPr lang="pt-BR" sz="3600" b="1" dirty="0">
                <a:latin typeface="+mn-lt"/>
              </a:rPr>
              <a:t>O jovem não está disposto a fazê-lo e vai embora tristemente.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72D119F-8562-42DA-AE9A-70D44FDCFD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992ABEA-722B-4C68-AD74-66520B6186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8" r="12278" b="-2"/>
          <a:stretch/>
        </p:blipFill>
        <p:spPr>
          <a:xfrm>
            <a:off x="2" y="2"/>
            <a:ext cx="5234519" cy="621062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00541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, natureza&#10;&#10;Descrição gerada automaticamente">
            <a:extLst>
              <a:ext uri="{FF2B5EF4-FFF2-40B4-BE49-F238E27FC236}">
                <a16:creationId xmlns:a16="http://schemas.microsoft.com/office/drawing/2014/main" id="{C05E3478-AD57-4E8D-AD48-1C25694E71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4"/>
          <a:stretch/>
        </p:blipFill>
        <p:spPr>
          <a:xfrm>
            <a:off x="-3" y="-28"/>
            <a:ext cx="12192000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4393" y="1110934"/>
            <a:ext cx="5319433" cy="207633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600" b="1" dirty="0">
                <a:latin typeface="+mn-lt"/>
              </a:rPr>
              <a:t>É por isso que quando Jesus contou as parábolas do reino Ele disse: </a:t>
            </a:r>
            <a:br>
              <a:rPr lang="pt-BR" sz="3600" b="1" dirty="0">
                <a:latin typeface="+mn-lt"/>
              </a:rPr>
            </a:br>
            <a:r>
              <a:rPr lang="pt-BR" sz="3600" b="1" dirty="0">
                <a:latin typeface="+mn-lt"/>
              </a:rPr>
              <a:t>“O reino dos céus é semelhante a um homem em busca de belas pérolas. Um dia ele encontra uma pérola de grande valor. 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72D119F-8562-42DA-AE9A-70D44FDCFD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992ABEA-722B-4C68-AD74-66520B6186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8" r="12278" b="-2"/>
          <a:stretch/>
        </p:blipFill>
        <p:spPr>
          <a:xfrm>
            <a:off x="2" y="2"/>
            <a:ext cx="5234519" cy="621062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237125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, natureza&#10;&#10;Descrição gerada automaticamente">
            <a:extLst>
              <a:ext uri="{FF2B5EF4-FFF2-40B4-BE49-F238E27FC236}">
                <a16:creationId xmlns:a16="http://schemas.microsoft.com/office/drawing/2014/main" id="{091F7148-767C-4B68-A637-E1C673D387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4"/>
          <a:stretch/>
        </p:blipFill>
        <p:spPr>
          <a:xfrm>
            <a:off x="-1" y="-28"/>
            <a:ext cx="12192000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5260" y="1351618"/>
            <a:ext cx="4666470" cy="207633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200" b="1" dirty="0">
                <a:latin typeface="+mn-lt"/>
              </a:rPr>
              <a:t>Então ele vende tudo o que ele tem para ter essa pérola”, Mateus 13. O que Ele dá por isso? Tudo. </a:t>
            </a:r>
            <a:br>
              <a:rPr lang="pt-BR" sz="3200" b="1" dirty="0">
                <a:latin typeface="+mn-lt"/>
              </a:rPr>
            </a:br>
            <a:r>
              <a:rPr lang="pt-BR" sz="3200" b="1" dirty="0">
                <a:latin typeface="+mn-lt"/>
              </a:rPr>
              <a:t>Me surpreende que todos podem fazer parte do reino dos céus, mas o preço é sempre o mesmo: tudo.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992ABEA-722B-4C68-AD74-66520B6186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2" r="7213" b="-1"/>
          <a:stretch/>
        </p:blipFill>
        <p:spPr>
          <a:xfrm>
            <a:off x="6021086" y="544802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523684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, natureza&#10;&#10;Descrição gerada automaticamente">
            <a:extLst>
              <a:ext uri="{FF2B5EF4-FFF2-40B4-BE49-F238E27FC236}">
                <a16:creationId xmlns:a16="http://schemas.microsoft.com/office/drawing/2014/main" id="{FEFF06AF-5261-4799-A2F5-B30D5BB76C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4"/>
          <a:stretch/>
        </p:blipFill>
        <p:spPr>
          <a:xfrm>
            <a:off x="-1" y="-28"/>
            <a:ext cx="12192000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9537" y="935468"/>
            <a:ext cx="4847773" cy="207633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200" b="1" dirty="0">
                <a:latin typeface="+mn-lt"/>
              </a:rPr>
              <a:t>Quando você tenta ficar com um pé no reino deste mundo e o outro no reino dos céus. </a:t>
            </a:r>
            <a:br>
              <a:rPr lang="pt-BR" sz="3200" b="1" dirty="0">
                <a:latin typeface="+mn-lt"/>
              </a:rPr>
            </a:br>
            <a:r>
              <a:rPr lang="pt-BR" sz="3200" b="1" dirty="0">
                <a:latin typeface="+mn-lt"/>
              </a:rPr>
              <a:t>É impossível manter seu equilíbrio. </a:t>
            </a:r>
            <a:br>
              <a:rPr lang="pt-BR" sz="3200" b="1" dirty="0">
                <a:latin typeface="+mn-lt"/>
              </a:rPr>
            </a:br>
            <a:r>
              <a:rPr lang="pt-BR" sz="3200" b="1" dirty="0">
                <a:latin typeface="+mn-lt"/>
              </a:rPr>
              <a:t>Isso é o que Jesus estava dizendo ao jovem rico. </a:t>
            </a:r>
            <a:br>
              <a:rPr lang="pt-BR" sz="3200" b="1" dirty="0">
                <a:latin typeface="+mn-lt"/>
              </a:rPr>
            </a:br>
            <a:r>
              <a:rPr lang="pt-BR" sz="3200" b="1" dirty="0">
                <a:latin typeface="+mn-lt"/>
              </a:rPr>
              <a:t>E é por isso que ele foi embora triste.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992ABEA-722B-4C68-AD74-66520B6186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2" r="7213" b="-1"/>
          <a:stretch/>
        </p:blipFill>
        <p:spPr>
          <a:xfrm>
            <a:off x="6021086" y="544802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431036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175" y="5206701"/>
            <a:ext cx="10923638" cy="131764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200" b="1" dirty="0">
                <a:latin typeface="+mn-lt"/>
              </a:rPr>
              <a:t>Em Marcos 12:41-44</a:t>
            </a:r>
            <a:br>
              <a:rPr lang="pt-BR" sz="3200" b="1" dirty="0">
                <a:latin typeface="+mn-lt"/>
              </a:rPr>
            </a:br>
            <a:r>
              <a:rPr lang="pt-BR" sz="3200" b="1" dirty="0">
                <a:latin typeface="+mn-lt"/>
              </a:rPr>
              <a:t>Muitas pessoas ricas faziam grandes somas, mas uma pobre viúva se aproximava em silêncio e colocava duas pequenas moedas de cobre (valendo apenas uma fração de centavo). 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Imagem 4" descr="Uma imagem contendo água, natureza&#10;&#10;Descrição gerada automaticamente">
            <a:extLst>
              <a:ext uri="{FF2B5EF4-FFF2-40B4-BE49-F238E27FC236}">
                <a16:creationId xmlns:a16="http://schemas.microsoft.com/office/drawing/2014/main" id="{B23E0BAE-7100-401E-BFD8-25D3F7EBA3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72" b="-1"/>
          <a:stretch/>
        </p:blipFill>
        <p:spPr>
          <a:xfrm>
            <a:off x="20" y="10"/>
            <a:ext cx="6095974" cy="4252522"/>
          </a:xfrm>
          <a:prstGeom prst="rect">
            <a:avLst/>
          </a:prstGeom>
        </p:spPr>
      </p:pic>
      <p:pic>
        <p:nvPicPr>
          <p:cNvPr id="3" name="Picture 4" descr="Resultado de imagem para viÃºva pobre bÃ­blia">
            <a:extLst>
              <a:ext uri="{FF2B5EF4-FFF2-40B4-BE49-F238E27FC236}">
                <a16:creationId xmlns:a16="http://schemas.microsoft.com/office/drawing/2014/main" id="{3E5FCD1F-A089-4EB3-8D39-636520AE4F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9" r="-1" b="-1"/>
          <a:stretch/>
        </p:blipFill>
        <p:spPr bwMode="auto">
          <a:xfrm>
            <a:off x="6095999" y="-681"/>
            <a:ext cx="6096001" cy="425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413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4834" y="2342252"/>
            <a:ext cx="4941789" cy="2889114"/>
          </a:xfrm>
        </p:spPr>
        <p:txBody>
          <a:bodyPr anchor="b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600" b="1" dirty="0">
                <a:latin typeface="+mn-lt"/>
              </a:rPr>
              <a:t>Jesus chamou seus discípulos e disse: “Eu lhe digo a verdade, a pobre viúva colocou mais dinheiro do que todos os outros”</a:t>
            </a:r>
            <a:endParaRPr lang="pt-BR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4" descr="Resultado de imagem para viÃºva pobre bÃ­blia">
            <a:extLst>
              <a:ext uri="{FF2B5EF4-FFF2-40B4-BE49-F238E27FC236}">
                <a16:creationId xmlns:a16="http://schemas.microsoft.com/office/drawing/2014/main" id="{8214AD46-F1B5-4A15-869F-E1FA4B5E5A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00" r="5189"/>
          <a:stretch/>
        </p:blipFill>
        <p:spPr bwMode="auto"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131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, natureza&#10;&#10;Descrição gerada automaticamente">
            <a:extLst>
              <a:ext uri="{FF2B5EF4-FFF2-40B4-BE49-F238E27FC236}">
                <a16:creationId xmlns:a16="http://schemas.microsoft.com/office/drawing/2014/main" id="{52A6E5B1-CF7A-4B9F-913B-B9A7ED776B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4"/>
          <a:stretch/>
        </p:blipFill>
        <p:spPr>
          <a:xfrm>
            <a:off x="-1" y="-28"/>
            <a:ext cx="12192000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8268" y="1543167"/>
            <a:ext cx="4666470" cy="207633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200" b="1" dirty="0">
                <a:latin typeface="+mn-lt"/>
              </a:rPr>
              <a:t>Ela pegou tudo o que tinha e investiu no reino de Deus. </a:t>
            </a:r>
            <a:br>
              <a:rPr lang="pt-BR" sz="3200" b="1" dirty="0">
                <a:latin typeface="+mn-lt"/>
              </a:rPr>
            </a:br>
            <a:r>
              <a:rPr lang="pt-BR" sz="3200" b="1" dirty="0">
                <a:latin typeface="+mn-lt"/>
              </a:rPr>
              <a:t>E Jesus a elogiou. Eu sei que é difícil. É somente pelo poder do Espírito que podemos confiar em Deus dessa maneira. 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992ABEA-722B-4C68-AD74-66520B6186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2" r="7213" b="-1"/>
          <a:stretch/>
        </p:blipFill>
        <p:spPr>
          <a:xfrm>
            <a:off x="6021086" y="544802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0468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, natureza&#10;&#10;Descrição gerada automaticamente">
            <a:extLst>
              <a:ext uri="{FF2B5EF4-FFF2-40B4-BE49-F238E27FC236}">
                <a16:creationId xmlns:a16="http://schemas.microsoft.com/office/drawing/2014/main" id="{D843BAF6-F754-42EB-AB79-E399650F5F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4"/>
          <a:stretch/>
        </p:blipFill>
        <p:spPr>
          <a:xfrm>
            <a:off x="-1" y="-28"/>
            <a:ext cx="12192000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1520" y="1351618"/>
            <a:ext cx="4666470" cy="207633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3600" b="1" dirty="0">
                <a:latin typeface="+mn-lt"/>
              </a:rPr>
              <a:t>Em Lucas 19:29-33 diz que Jesus vai a Jerusalém pela última vez.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992ABEA-722B-4C68-AD74-66520B6186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2" r="7213" b="-1"/>
          <a:stretch/>
        </p:blipFill>
        <p:spPr>
          <a:xfrm>
            <a:off x="6021086" y="544802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034069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, natureza&#10;&#10;Descrição gerada automaticamente">
            <a:extLst>
              <a:ext uri="{FF2B5EF4-FFF2-40B4-BE49-F238E27FC236}">
                <a16:creationId xmlns:a16="http://schemas.microsoft.com/office/drawing/2014/main" id="{0BCA586A-D88D-42B2-8800-5A394A7E66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4"/>
          <a:stretch/>
        </p:blipFill>
        <p:spPr>
          <a:xfrm>
            <a:off x="-1" y="-28"/>
            <a:ext cx="12192000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8955" y="1145601"/>
            <a:ext cx="4666470" cy="207633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200" b="1" dirty="0">
                <a:latin typeface="+mn-lt"/>
              </a:rPr>
              <a:t>Quando desatavam o jumentinho, seus donos lhes perguntaram: </a:t>
            </a:r>
            <a:br>
              <a:rPr lang="pt-BR" sz="3200" b="1" dirty="0">
                <a:latin typeface="+mn-lt"/>
              </a:rPr>
            </a:br>
            <a:r>
              <a:rPr lang="pt-BR" sz="3200" b="1" dirty="0">
                <a:latin typeface="+mn-lt"/>
              </a:rPr>
              <a:t>“Por que vocês estão desamarrando o jumentinho?”. </a:t>
            </a:r>
            <a:br>
              <a:rPr lang="pt-BR" sz="3200" b="1" dirty="0">
                <a:latin typeface="+mn-lt"/>
              </a:rPr>
            </a:br>
            <a:r>
              <a:rPr lang="pt-BR" sz="3200" b="1" dirty="0">
                <a:latin typeface="+mn-lt"/>
              </a:rPr>
              <a:t>Naqueles dias, os animais eram uma propriedade valiosa. 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992ABEA-722B-4C68-AD74-66520B6186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2" r="7213" b="-1"/>
          <a:stretch/>
        </p:blipFill>
        <p:spPr>
          <a:xfrm>
            <a:off x="6021086" y="544802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410724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, natureza&#10;&#10;Descrição gerada automaticamente">
            <a:extLst>
              <a:ext uri="{FF2B5EF4-FFF2-40B4-BE49-F238E27FC236}">
                <a16:creationId xmlns:a16="http://schemas.microsoft.com/office/drawing/2014/main" id="{C64FE5F1-079B-49ED-9C39-DA31B0FE0B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4"/>
          <a:stretch/>
        </p:blipFill>
        <p:spPr>
          <a:xfrm>
            <a:off x="-1" y="-28"/>
            <a:ext cx="12192000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9705" y="544802"/>
            <a:ext cx="4666470" cy="207633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Um homem levou um pequeno veleiro engatado atrás do carro quando mudou do Tennessee para a Califórnia. </a:t>
            </a:r>
            <a:br>
              <a:rPr lang="pt-BR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t-BR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baía de São Francisco é o melhor lugar do mundo para velejar, e planejou colocar seu veleiro ali. </a:t>
            </a: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Resultado de imagem para veleiro pequeno">
            <a:extLst>
              <a:ext uri="{FF2B5EF4-FFF2-40B4-BE49-F238E27FC236}">
                <a16:creationId xmlns:a16="http://schemas.microsoft.com/office/drawing/2014/main" id="{01284AC5-B69A-4D6C-972D-1EDB077BE7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44" r="-1" b="-1"/>
          <a:stretch/>
        </p:blipFill>
        <p:spPr bwMode="auto">
          <a:xfrm>
            <a:off x="6021086" y="544802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6387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, natureza&#10;&#10;Descrição gerada automaticamente">
            <a:extLst>
              <a:ext uri="{FF2B5EF4-FFF2-40B4-BE49-F238E27FC236}">
                <a16:creationId xmlns:a16="http://schemas.microsoft.com/office/drawing/2014/main" id="{38C952FB-E139-482F-8601-5254F5E9CA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4"/>
          <a:stretch/>
        </p:blipFill>
        <p:spPr>
          <a:xfrm>
            <a:off x="-3" y="-28"/>
            <a:ext cx="12192000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4939" y="1110934"/>
            <a:ext cx="5420910" cy="2076333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600" b="1" dirty="0">
                <a:latin typeface="+mn-lt"/>
              </a:rPr>
              <a:t>Um exemplo semelhante seria você saindo de sua casa apenas para ver alguém entrar em seu carro e ligar a ignição. </a:t>
            </a:r>
            <a:br>
              <a:rPr lang="pt-BR" sz="3600" b="1" dirty="0">
                <a:latin typeface="+mn-lt"/>
              </a:rPr>
            </a:br>
            <a:r>
              <a:rPr lang="pt-BR" sz="3600" b="1" dirty="0">
                <a:latin typeface="+mn-lt"/>
              </a:rPr>
              <a:t>Você gritaria: “Ei, aonde você vai com meu carro?”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72D119F-8562-42DA-AE9A-70D44FDCFD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992ABEA-722B-4C68-AD74-66520B6186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8" r="12278" b="-2"/>
          <a:stretch/>
        </p:blipFill>
        <p:spPr>
          <a:xfrm>
            <a:off x="2" y="2"/>
            <a:ext cx="5234519" cy="621062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81926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, natureza&#10;&#10;Descrição gerada automaticamente">
            <a:extLst>
              <a:ext uri="{FF2B5EF4-FFF2-40B4-BE49-F238E27FC236}">
                <a16:creationId xmlns:a16="http://schemas.microsoft.com/office/drawing/2014/main" id="{F443DB1D-297E-46BB-BC6D-3E8532F636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4"/>
          <a:stretch/>
        </p:blipFill>
        <p:spPr>
          <a:xfrm>
            <a:off x="-3" y="-28"/>
            <a:ext cx="12192000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8955" y="776442"/>
            <a:ext cx="4666470" cy="2076333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200" b="1" dirty="0">
                <a:latin typeface="+mn-lt"/>
              </a:rPr>
              <a:t>Um animal era transporte, trabalho e riqueza. Então eu posso imaginar o punho do dono levantado dizendo: </a:t>
            </a:r>
            <a:br>
              <a:rPr lang="pt-BR" sz="3200" b="1" dirty="0">
                <a:latin typeface="+mn-lt"/>
              </a:rPr>
            </a:br>
            <a:r>
              <a:rPr lang="pt-BR" sz="3200" b="1" dirty="0">
                <a:latin typeface="+mn-lt"/>
              </a:rPr>
              <a:t>“Por que você está desamarrando meu animal?” Os discípulos respondem: </a:t>
            </a:r>
            <a:br>
              <a:rPr lang="pt-BR" sz="3200" b="1" dirty="0">
                <a:latin typeface="+mn-lt"/>
              </a:rPr>
            </a:br>
            <a:r>
              <a:rPr lang="pt-BR" sz="3200" b="1" dirty="0">
                <a:latin typeface="+mn-lt"/>
              </a:rPr>
              <a:t>“O Senhor precisa dele”. </a:t>
            </a:r>
            <a:br>
              <a:rPr lang="pt-BR" sz="3200" b="1" dirty="0">
                <a:latin typeface="+mn-lt"/>
              </a:rPr>
            </a:br>
            <a:r>
              <a:rPr lang="pt-BR" sz="3200" b="1" dirty="0">
                <a:latin typeface="+mn-lt"/>
              </a:rPr>
              <a:t>E ele disse: “tudo bem”.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Resultado de imagem para jumentinho jesus">
            <a:extLst>
              <a:ext uri="{FF2B5EF4-FFF2-40B4-BE49-F238E27FC236}">
                <a16:creationId xmlns:a16="http://schemas.microsoft.com/office/drawing/2014/main" id="{B93792AF-B98C-4845-905D-37D7377B5C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"/>
          <a:stretch/>
        </p:blipFill>
        <p:spPr bwMode="auto">
          <a:xfrm>
            <a:off x="6021086" y="544802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0770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, natureza&#10;&#10;Descrição gerada automaticamente">
            <a:extLst>
              <a:ext uri="{FF2B5EF4-FFF2-40B4-BE49-F238E27FC236}">
                <a16:creationId xmlns:a16="http://schemas.microsoft.com/office/drawing/2014/main" id="{B2DD9E23-9FE9-45EF-A3E9-C49CEF6388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4"/>
          <a:stretch/>
        </p:blipFill>
        <p:spPr>
          <a:xfrm>
            <a:off x="-3" y="-28"/>
            <a:ext cx="12192000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0898" y="1110934"/>
            <a:ext cx="5319433" cy="207633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600" b="1" dirty="0">
                <a:latin typeface="+mn-lt"/>
              </a:rPr>
              <a:t>Devemos ser capazes de responder da mesma maneira. </a:t>
            </a:r>
            <a:br>
              <a:rPr lang="pt-BR" sz="3600" b="1" dirty="0">
                <a:latin typeface="+mn-lt"/>
              </a:rPr>
            </a:br>
            <a:r>
              <a:rPr lang="pt-BR" sz="3600" b="1" dirty="0">
                <a:latin typeface="+mn-lt"/>
              </a:rPr>
              <a:t>Nós não estamos falando de generosidade e liberalidade, estamos falando de ser um bom mordomo.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72D119F-8562-42DA-AE9A-70D44FDCFD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992ABEA-722B-4C68-AD74-66520B6186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8" r="12278" b="-2"/>
          <a:stretch/>
        </p:blipFill>
        <p:spPr>
          <a:xfrm>
            <a:off x="2" y="2"/>
            <a:ext cx="5234519" cy="621062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893467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, natureza&#10;&#10;Descrição gerada automaticamente">
            <a:extLst>
              <a:ext uri="{FF2B5EF4-FFF2-40B4-BE49-F238E27FC236}">
                <a16:creationId xmlns:a16="http://schemas.microsoft.com/office/drawing/2014/main" id="{751CD6D9-D8E8-4413-AFE8-5830C1EB8C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4"/>
          <a:stretch/>
        </p:blipFill>
        <p:spPr>
          <a:xfrm>
            <a:off x="-1" y="-28"/>
            <a:ext cx="12192000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8955" y="1351618"/>
            <a:ext cx="4666470" cy="207633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200" b="1" dirty="0">
                <a:latin typeface="+mn-lt"/>
              </a:rPr>
              <a:t>Anote o resultado final. Jesus cavalga no jumentinho e o povo grita: “Bem-aventurado o rei que vem em nome do Senhor. Hosana, glória no mais alto dos céus”, Lucas 19:38. 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410" name="Picture 2" descr="Resultado de imagem para jesus jumentinho">
            <a:extLst>
              <a:ext uri="{FF2B5EF4-FFF2-40B4-BE49-F238E27FC236}">
                <a16:creationId xmlns:a16="http://schemas.microsoft.com/office/drawing/2014/main" id="{CE65CE30-30CD-48CD-81F7-0971EF891E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2" r="16759"/>
          <a:stretch/>
        </p:blipFill>
        <p:spPr bwMode="auto">
          <a:xfrm>
            <a:off x="6021086" y="544802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8297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, natureza&#10;&#10;Descrição gerada automaticamente">
            <a:extLst>
              <a:ext uri="{FF2B5EF4-FFF2-40B4-BE49-F238E27FC236}">
                <a16:creationId xmlns:a16="http://schemas.microsoft.com/office/drawing/2014/main" id="{71798831-4A1B-4F79-A6C4-43069CC749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4"/>
          <a:stretch/>
        </p:blipFill>
        <p:spPr>
          <a:xfrm>
            <a:off x="-1" y="-28"/>
            <a:ext cx="12192000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0840" y="1134250"/>
            <a:ext cx="4666470" cy="207633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200" b="1" dirty="0">
                <a:latin typeface="+mn-lt"/>
              </a:rPr>
              <a:t>Isso é o que sempre acontece quando você e eu exercemos uma boa mordomia. </a:t>
            </a:r>
            <a:br>
              <a:rPr lang="pt-BR" sz="3200" b="1" dirty="0">
                <a:latin typeface="+mn-lt"/>
              </a:rPr>
            </a:br>
            <a:r>
              <a:rPr lang="pt-BR" sz="3200" b="1" dirty="0">
                <a:latin typeface="+mn-lt"/>
              </a:rPr>
              <a:t>Tudo é conhecido por ser de Deus. </a:t>
            </a:r>
            <a:br>
              <a:rPr lang="pt-BR" sz="3200" b="1" dirty="0">
                <a:latin typeface="+mn-lt"/>
              </a:rPr>
            </a:br>
            <a:r>
              <a:rPr lang="pt-BR" sz="3200" b="1" dirty="0">
                <a:latin typeface="+mn-lt"/>
              </a:rPr>
              <a:t>E nós somos conhecidos como seus mordomos. 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992ABEA-722B-4C68-AD74-66520B6186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2" r="7213" b="-1"/>
          <a:stretch/>
        </p:blipFill>
        <p:spPr>
          <a:xfrm>
            <a:off x="6021086" y="544802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234075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513" y="3339523"/>
            <a:ext cx="6880677" cy="149799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200" b="1" dirty="0">
                <a:latin typeface="+mn-lt"/>
              </a:rPr>
              <a:t>Nós damos a Ele o que é </a:t>
            </a:r>
            <a:r>
              <a:rPr lang="pt-BR" sz="3200" b="1" dirty="0" err="1">
                <a:latin typeface="+mn-lt"/>
              </a:rPr>
              <a:t>dEle</a:t>
            </a:r>
            <a:r>
              <a:rPr lang="pt-BR" sz="3200" b="1" dirty="0">
                <a:latin typeface="+mn-lt"/>
              </a:rPr>
              <a:t> por direito.</a:t>
            </a:r>
            <a:br>
              <a:rPr lang="pt-BR" sz="3200" b="1" dirty="0">
                <a:latin typeface="+mn-lt"/>
              </a:rPr>
            </a:br>
            <a:r>
              <a:rPr lang="pt-BR" sz="3200" b="1" dirty="0">
                <a:latin typeface="+mn-lt"/>
              </a:rPr>
              <a:t>A viúva pobre e o dono do jumentinho tinham a marca da fidelidade.</a:t>
            </a:r>
            <a:br>
              <a:rPr lang="pt-BR" sz="3200" b="1" dirty="0">
                <a:latin typeface="+mn-lt"/>
              </a:rPr>
            </a:br>
            <a:r>
              <a:rPr lang="pt-BR" sz="3200" b="1" dirty="0">
                <a:latin typeface="+mn-lt"/>
              </a:rPr>
              <a:t/>
            </a:r>
            <a:br>
              <a:rPr lang="pt-BR" sz="3200" b="1" dirty="0">
                <a:latin typeface="+mn-lt"/>
              </a:rPr>
            </a:br>
            <a:r>
              <a:rPr lang="pt-BR" sz="3200" b="1" dirty="0">
                <a:latin typeface="+mn-lt"/>
              </a:rPr>
              <a:t>Você deseja tê-la também?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26B9EF5-5D92-4AC7-BC55-FC5C4C98ED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05C5575-0F07-43D0-AE78-81EAA8E671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 descr="Resultado de imagem para jesus jumentinho">
            <a:extLst>
              <a:ext uri="{FF2B5EF4-FFF2-40B4-BE49-F238E27FC236}">
                <a16:creationId xmlns:a16="http://schemas.microsoft.com/office/drawing/2014/main" id="{B99302F0-FA1C-4381-8569-F5EE6077B0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" r="-4" b="-4"/>
          <a:stretch/>
        </p:blipFill>
        <p:spPr bwMode="auto">
          <a:xfrm>
            <a:off x="3639395" y="10"/>
            <a:ext cx="4023360" cy="2980230"/>
          </a:xfrm>
          <a:custGeom>
            <a:avLst/>
            <a:gdLst>
              <a:gd name="connsiteX0" fmla="*/ 248676 w 4023360"/>
              <a:gd name="connsiteY0" fmla="*/ 0 h 2980240"/>
              <a:gd name="connsiteX1" fmla="*/ 3774684 w 4023360"/>
              <a:gd name="connsiteY1" fmla="*/ 0 h 2980240"/>
              <a:gd name="connsiteX2" fmla="*/ 3780561 w 4023360"/>
              <a:gd name="connsiteY2" fmla="*/ 9674 h 2980240"/>
              <a:gd name="connsiteX3" fmla="*/ 4023360 w 4023360"/>
              <a:gd name="connsiteY3" fmla="*/ 968560 h 2980240"/>
              <a:gd name="connsiteX4" fmla="*/ 2011680 w 4023360"/>
              <a:gd name="connsiteY4" fmla="*/ 2980240 h 2980240"/>
              <a:gd name="connsiteX5" fmla="*/ 0 w 4023360"/>
              <a:gd name="connsiteY5" fmla="*/ 968560 h 2980240"/>
              <a:gd name="connsiteX6" fmla="*/ 242799 w 4023360"/>
              <a:gd name="connsiteY6" fmla="*/ 9674 h 29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Resultado de imagem para viÃºva pobre bÃ­blia">
            <a:extLst>
              <a:ext uri="{FF2B5EF4-FFF2-40B4-BE49-F238E27FC236}">
                <a16:creationId xmlns:a16="http://schemas.microsoft.com/office/drawing/2014/main" id="{0731FBBF-D0E0-48D8-8B01-2FA7CD0702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16" r="14117" b="1"/>
          <a:stretch/>
        </p:blipFill>
        <p:spPr bwMode="auto">
          <a:xfrm>
            <a:off x="7816897" y="1584494"/>
            <a:ext cx="4375105" cy="5273507"/>
          </a:xfrm>
          <a:custGeom>
            <a:avLst/>
            <a:gdLst>
              <a:gd name="connsiteX0" fmla="*/ 2921508 w 4375105"/>
              <a:gd name="connsiteY0" fmla="*/ 0 h 5273507"/>
              <a:gd name="connsiteX1" fmla="*/ 4314072 w 4375105"/>
              <a:gd name="connsiteY1" fmla="*/ 352611 h 5273507"/>
              <a:gd name="connsiteX2" fmla="*/ 4375105 w 4375105"/>
              <a:gd name="connsiteY2" fmla="*/ 389689 h 5273507"/>
              <a:gd name="connsiteX3" fmla="*/ 4375105 w 4375105"/>
              <a:gd name="connsiteY3" fmla="*/ 5273507 h 5273507"/>
              <a:gd name="connsiteX4" fmla="*/ 1193705 w 4375105"/>
              <a:gd name="connsiteY4" fmla="*/ 5273507 h 5273507"/>
              <a:gd name="connsiteX5" fmla="*/ 1063158 w 4375105"/>
              <a:gd name="connsiteY5" fmla="*/ 5175886 h 5273507"/>
              <a:gd name="connsiteX6" fmla="*/ 0 w 4375105"/>
              <a:gd name="connsiteY6" fmla="*/ 2921508 h 5273507"/>
              <a:gd name="connsiteX7" fmla="*/ 2921508 w 4375105"/>
              <a:gd name="connsiteY7" fmla="*/ 0 h 527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9337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3229DF9-B7F9-4A17-A3BB-39DABCEC63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4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429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, natureza&#10;&#10;Descrição gerada automaticamente">
            <a:extLst>
              <a:ext uri="{FF2B5EF4-FFF2-40B4-BE49-F238E27FC236}">
                <a16:creationId xmlns:a16="http://schemas.microsoft.com/office/drawing/2014/main" id="{AA496301-2DBB-4BE0-A30D-B0FC405BC5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4"/>
          <a:stretch/>
        </p:blipFill>
        <p:spPr>
          <a:xfrm>
            <a:off x="-1" y="-28"/>
            <a:ext cx="12192000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5259" y="1107746"/>
            <a:ext cx="4666470" cy="2076333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Mas depois de um ano ou mais de navegação, descobriu que o custo de vida na Califórnia era muito mais caro que no Tennessee. Então colocou o barco à venda.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 descr="Resultado de imagem para veleiro pequeno">
            <a:extLst>
              <a:ext uri="{FF2B5EF4-FFF2-40B4-BE49-F238E27FC236}">
                <a16:creationId xmlns:a16="http://schemas.microsoft.com/office/drawing/2014/main" id="{138651B7-6781-451F-9908-C3BD5328E9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44" r="-1" b="-1"/>
          <a:stretch/>
        </p:blipFill>
        <p:spPr bwMode="auto">
          <a:xfrm>
            <a:off x="6021086" y="544802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3132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, natureza&#10;&#10;Descrição gerada automaticamente">
            <a:extLst>
              <a:ext uri="{FF2B5EF4-FFF2-40B4-BE49-F238E27FC236}">
                <a16:creationId xmlns:a16="http://schemas.microsoft.com/office/drawing/2014/main" id="{5C9CBCDD-00AD-4A46-8AB9-78FF8169F1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4"/>
          <a:stretch/>
        </p:blipFill>
        <p:spPr>
          <a:xfrm>
            <a:off x="-1" y="-28"/>
            <a:ext cx="12192000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5503" y="1147502"/>
            <a:ext cx="4666470" cy="2076333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 dia em que o novo dono veio, engatou o trailer ao carro e levou o veleiro pela estrada, ele derramou algumas lágrimas! </a:t>
            </a:r>
            <a:br>
              <a:rPr lang="pt-BR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t-BR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Nunca seria capaz de comprar outro veleiro.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 descr="Resultado de imagem para veleiro pequeno">
            <a:extLst>
              <a:ext uri="{FF2B5EF4-FFF2-40B4-BE49-F238E27FC236}">
                <a16:creationId xmlns:a16="http://schemas.microsoft.com/office/drawing/2014/main" id="{138651B7-6781-451F-9908-C3BD5328E9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44" r="-1" b="-1"/>
          <a:stretch/>
        </p:blipFill>
        <p:spPr bwMode="auto">
          <a:xfrm>
            <a:off x="6021086" y="544802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1580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, natureza&#10;&#10;Descrição gerada automaticamente">
            <a:extLst>
              <a:ext uri="{FF2B5EF4-FFF2-40B4-BE49-F238E27FC236}">
                <a16:creationId xmlns:a16="http://schemas.microsoft.com/office/drawing/2014/main" id="{E3FFC370-9A11-4761-A97F-DC2569EEB8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4"/>
          <a:stretch/>
        </p:blipFill>
        <p:spPr>
          <a:xfrm>
            <a:off x="-3" y="-28"/>
            <a:ext cx="12192000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0897" y="1352667"/>
            <a:ext cx="5319433" cy="2076333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Dias depois um amigo da igreja ligou e disse: “Soube que você vendeu seu veleiro. </a:t>
            </a:r>
            <a:br>
              <a:rPr lang="pt-BR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t-BR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Eu tenho um veleiro, mas nunca tenho a chance de usá-lo.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72D119F-8562-42DA-AE9A-70D44FDCFD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 descr="Resultado de imagem para veleiro pequeno">
            <a:extLst>
              <a:ext uri="{FF2B5EF4-FFF2-40B4-BE49-F238E27FC236}">
                <a16:creationId xmlns:a16="http://schemas.microsoft.com/office/drawing/2014/main" id="{138651B7-6781-451F-9908-C3BD5328E9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13" r="-1" b="-1"/>
          <a:stretch/>
        </p:blipFill>
        <p:spPr bwMode="auto">
          <a:xfrm>
            <a:off x="2" y="2"/>
            <a:ext cx="5234519" cy="621062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4354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, natureza&#10;&#10;Descrição gerada automaticamente">
            <a:extLst>
              <a:ext uri="{FF2B5EF4-FFF2-40B4-BE49-F238E27FC236}">
                <a16:creationId xmlns:a16="http://schemas.microsoft.com/office/drawing/2014/main" id="{F47CCC98-9C7C-4859-A32B-BC32CDE2AE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4"/>
          <a:stretch/>
        </p:blipFill>
        <p:spPr>
          <a:xfrm>
            <a:off x="-1" y="-28"/>
            <a:ext cx="12192000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307" y="1240268"/>
            <a:ext cx="4986118" cy="2076333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Então, talvez pudéssemos fazer um acordo. </a:t>
            </a:r>
            <a:br>
              <a:rPr lang="pt-BR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t-BR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 você estiver disposto a mantê-lo limpo e consertado, vou pagar por tudo, e você pode usá-lo sempre que quiser”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 descr="Resultado de imagem para veleiro pequeno">
            <a:extLst>
              <a:ext uri="{FF2B5EF4-FFF2-40B4-BE49-F238E27FC236}">
                <a16:creationId xmlns:a16="http://schemas.microsoft.com/office/drawing/2014/main" id="{138651B7-6781-451F-9908-C3BD5328E9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44" r="-1" b="-1"/>
          <a:stretch/>
        </p:blipFill>
        <p:spPr bwMode="auto">
          <a:xfrm>
            <a:off x="6021086" y="544802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629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, natureza&#10;&#10;Descrição gerada automaticamente">
            <a:extLst>
              <a:ext uri="{FF2B5EF4-FFF2-40B4-BE49-F238E27FC236}">
                <a16:creationId xmlns:a16="http://schemas.microsoft.com/office/drawing/2014/main" id="{82015EA2-7D4B-4DD4-AE15-F680CC7662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4"/>
          <a:stretch/>
        </p:blipFill>
        <p:spPr>
          <a:xfrm>
            <a:off x="-3" y="-28"/>
            <a:ext cx="12192000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89980" y="1351618"/>
            <a:ext cx="5319433" cy="2076333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400" b="1" dirty="0">
                <a:latin typeface="+mn-lt"/>
              </a:rPr>
              <a:t>Foi um ótimo arranjo. </a:t>
            </a:r>
            <a:br>
              <a:rPr lang="pt-BR" sz="3400" b="1" dirty="0">
                <a:latin typeface="+mn-lt"/>
              </a:rPr>
            </a:br>
            <a:r>
              <a:rPr lang="pt-BR" sz="3400" b="1" dirty="0">
                <a:latin typeface="+mn-lt"/>
              </a:rPr>
              <a:t>O amigo pagou todas as contas e o homem começou a usá-lo sempre que queria, cuidando como se fosse dele. </a:t>
            </a:r>
            <a:endParaRPr lang="pt-BR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72D119F-8562-42DA-AE9A-70D44FDCFD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 descr="Resultado de imagem para veleiro pequeno">
            <a:extLst>
              <a:ext uri="{FF2B5EF4-FFF2-40B4-BE49-F238E27FC236}">
                <a16:creationId xmlns:a16="http://schemas.microsoft.com/office/drawing/2014/main" id="{138651B7-6781-451F-9908-C3BD5328E9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13" r="-1" b="-1"/>
          <a:stretch/>
        </p:blipFill>
        <p:spPr bwMode="auto">
          <a:xfrm>
            <a:off x="2" y="2"/>
            <a:ext cx="5234519" cy="621062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12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833</Words>
  <Application>Microsoft Office PowerPoint</Application>
  <PresentationFormat>Widescreen</PresentationFormat>
  <Paragraphs>46</Paragraphs>
  <Slides>46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46</vt:i4>
      </vt:variant>
    </vt:vector>
  </HeadingPairs>
  <TitlesOfParts>
    <vt:vector size="5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Sermão 3  Marcos 10:17-27  Veleiros e Mordomos</vt:lpstr>
      <vt:lpstr>Um homem levou um pequeno veleiro engatado atrás do carro quando mudou do Tennessee para a Califórnia.  A baía de São Francisco é o melhor lugar do mundo para velejar, e planejou colocar seu veleiro ali. </vt:lpstr>
      <vt:lpstr>Mas depois de um ano ou mais de navegação, descobriu que o custo de vida na Califórnia era muito mais caro que no Tennessee. Então colocou o barco à venda. </vt:lpstr>
      <vt:lpstr>No dia em que o novo dono veio, engatou o trailer ao carro e levou o veleiro pela estrada, ele derramou algumas lágrimas!  Nunca seria capaz de comprar outro veleiro.</vt:lpstr>
      <vt:lpstr>Dias depois um amigo da igreja ligou e disse: “Soube que você vendeu seu veleiro.  Eu tenho um veleiro, mas nunca tenho a chance de usá-lo. </vt:lpstr>
      <vt:lpstr>Então, talvez pudéssemos fazer um acordo.  Se você estiver disposto a mantê-lo limpo e consertado, vou pagar por tudo, e você pode usá-lo sempre que quiser”</vt:lpstr>
      <vt:lpstr>Foi um ótimo arranjo.  O amigo pagou todas as contas e o homem começou a usá-lo sempre que queria, cuidando como se fosse dele. </vt:lpstr>
      <vt:lpstr>Agora ele era o administrador daquele veleiro! Era como se fosse dele, mas não era.  Tinha que lembrar que era do seu amigo. Ele era apenas um mordomo.</vt:lpstr>
      <vt:lpstr>Nos dias de Jesus, ter um mordomo era uma coisa comum.  Se um homem tivesse um escravo que fosse um administrador capaz, ele poderia tornar esse escravo o administrador de sua casa. </vt:lpstr>
      <vt:lpstr>O mordomo faria todas as contratações e demissões; e supervisionaria os outros escravos</vt:lpstr>
      <vt:lpstr>Ele comprava todos os suprimentos e cuidava para que tudo fosse feito de maneira que o dono da casa não precisasse se preocupar com essas coisas.</vt:lpstr>
      <vt:lpstr>Todo o tempo o mordomo lembra que as coisas que ele tem não são dele.  Ele é o mordomo e não o dono. Este era o plano original de Deus. Veja Gênesis 1 e leia como Deus criou tudo. </vt:lpstr>
      <vt:lpstr>Diz que Ele criou o homem e lhe disse: “Quero que você seja mordomo e tenha domínio sobre tudo isso. Eu quero que você cuide, cultive e colha. Lembre-se, eu sou o Deus Criador, então tudo isso pertence a mim.</vt:lpstr>
      <vt:lpstr>A partir dos dois anos de idade começamos a dizer “meu” e “não”!  À medida que crescemos e nos tornamos mais sofisticados, dizemos: “Na verdade, vou usá-lo esta semana”</vt:lpstr>
      <vt:lpstr>Mas a mesma ideia persiste: “eu tenho minhas coisas, e você tem suas coisas, e minhas coisas são minhas coisas.  Eu comprei ou ganhei e pertence a mim</vt:lpstr>
      <vt:lpstr>Mas nos esquecemos que Deus é o dono de todas as coisas. Olhe ao seu redor agora.  Tudo o que há aqui é de Deus e não meu. Não pertence nem à igreja; pertence a Deus.</vt:lpstr>
      <vt:lpstr>Você não pertence a você mesmo!  Tudo o que possuímos, temos e usamos, toda a terra em sua plenitude pertence a Deus</vt:lpstr>
      <vt:lpstr>Nós chegamos ao mundo e saímos. A boa mordomia diz: “Tudo pertence a Deus, e é Seu direito de fazer como quiser.”  Minha tarefa como mordomo é ver que os desejos de Deus são realizados.</vt:lpstr>
      <vt:lpstr>Marcos 10:17-22 Jovem Rico  Os outros evangelhos dizem que esse homem era um jovem rico, mas governantes e jovens ricos não correm! </vt:lpstr>
      <vt:lpstr>Eles estão muito conscientes de sua dignidade para correr.  Eles certamente não se ajoelham na terra em frente a um carpinteiro galileu que se tornou rabino. </vt:lpstr>
      <vt:lpstr>Mas o jovem governante nos diz que é bastante sincero.  Ele realmente quer encontrar a resposta para sua pergunta. “Bom professor”, ele pergunta: “O que devo fazer para herdar a vida eterna?”  </vt:lpstr>
      <vt:lpstr>As escrituras dizem que: “Jesus olhou para ele e o amou”.  Ele o ama por sua sinceridade, entusiasmo e compromisso.  Ele o ama por seu desejo de fazer parte do reino.  Jesus não quer afastá-lo; Ele quer conquistá-lo. </vt:lpstr>
      <vt:lpstr>Jesus o ama e diz: “Uma coisa lhe falta. Vá, venda tudo o que você tem, dê aos pobres e você terá um tesouro no céu. Vem e me siga.”</vt:lpstr>
      <vt:lpstr>Ouvindo isto o semblante do jovem cai. Ele sai tristemente, pois ele tem grande riqueza. “Jesus diz aos seus discípulos: quão difícil é para os ricos entrarem no reino de Deus.”</vt:lpstr>
      <vt:lpstr>Você não pode colocar um pé no reino de Deus e um pé no reino deste mundo e ficar em cima do muro. Jesus diz: “Você não pode servir a Deus e a Mamom”, Mateus 6:24</vt:lpstr>
      <vt:lpstr>Mamon é o nome do deus deste mundo.  Você não pode servir a Deus com todo o seu coração, alma e mente e reservar algum pedaço dele para servir aos seus interesses mundanos. </vt:lpstr>
      <vt:lpstr>Você sabe que deve se entregar sem reservas a Deus e é exatamente isso que o jovem rico não está disposto a fazer. </vt:lpstr>
      <vt:lpstr>É por isso que ele corre e se ajoelha. Mas Jesus diz: “Eu amo você. Eu quero que você esteja no meu reino”.  Aqui está o que você precisa: comprometimento sincero com o reino. </vt:lpstr>
      <vt:lpstr>Isso significa que deves reconhecer que é propriedade de Deus tudo que possui.  O jovem não está disposto a fazê-lo e vai embora tristemente.</vt:lpstr>
      <vt:lpstr>É por isso que quando Jesus contou as parábolas do reino Ele disse:  “O reino dos céus é semelhante a um homem em busca de belas pérolas. Um dia ele encontra uma pérola de grande valor. </vt:lpstr>
      <vt:lpstr>Então ele vende tudo o que ele tem para ter essa pérola”, Mateus 13. O que Ele dá por isso? Tudo.  Me surpreende que todos podem fazer parte do reino dos céus, mas o preço é sempre o mesmo: tudo.</vt:lpstr>
      <vt:lpstr>Quando você tenta ficar com um pé no reino deste mundo e o outro no reino dos céus.  É impossível manter seu equilíbrio.  Isso é o que Jesus estava dizendo ao jovem rico.  E é por isso que ele foi embora triste.</vt:lpstr>
      <vt:lpstr>Em Marcos 12:41-44 Muitas pessoas ricas faziam grandes somas, mas uma pobre viúva se aproximava em silêncio e colocava duas pequenas moedas de cobre (valendo apenas uma fração de centavo). </vt:lpstr>
      <vt:lpstr>Jesus chamou seus discípulos e disse: “Eu lhe digo a verdade, a pobre viúva colocou mais dinheiro do que todos os outros”</vt:lpstr>
      <vt:lpstr>Ela pegou tudo o que tinha e investiu no reino de Deus.  E Jesus a elogiou. Eu sei que é difícil. É somente pelo poder do Espírito que podemos confiar em Deus dessa maneira. </vt:lpstr>
      <vt:lpstr>Em Lucas 19:29-33 diz que Jesus vai a Jerusalém pela última vez.</vt:lpstr>
      <vt:lpstr>Quando desatavam o jumentinho, seus donos lhes perguntaram:  “Por que vocês estão desamarrando o jumentinho?”.  Naqueles dias, os animais eram uma propriedade valiosa. </vt:lpstr>
      <vt:lpstr>Um exemplo semelhante seria você saindo de sua casa apenas para ver alguém entrar em seu carro e ligar a ignição.  Você gritaria: “Ei, aonde você vai com meu carro?”</vt:lpstr>
      <vt:lpstr>Um animal era transporte, trabalho e riqueza. Então eu posso imaginar o punho do dono levantado dizendo:  “Por que você está desamarrando meu animal?” Os discípulos respondem:  “O Senhor precisa dele”.  E ele disse: “tudo bem”.</vt:lpstr>
      <vt:lpstr>Devemos ser capazes de responder da mesma maneira.  Nós não estamos falando de generosidade e liberalidade, estamos falando de ser um bom mordomo.</vt:lpstr>
      <vt:lpstr>Anote o resultado final. Jesus cavalga no jumentinho e o povo grita: “Bem-aventurado o rei que vem em nome do Senhor. Hosana, glória no mais alto dos céus”, Lucas 19:38. </vt:lpstr>
      <vt:lpstr>Isso é o que sempre acontece quando você e eu exercemos uma boa mordomia.  Tudo é conhecido por ser de Deus.  E nós somos conhecidos como seus mordomos. </vt:lpstr>
      <vt:lpstr>Nós damos a Ele o que é dEle por direito. A viúva pobre e o dono do jumentinho tinham a marca da fidelidade.  Você deseja tê-la também?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MARCAS DA FIDELIDADE</dc:title>
  <dc:subject>SEMANA DE MORDOMIA 2019</dc:subject>
  <dc:creator>Pr. MARCELO AUGUSTO DE CARVALHO</dc:creator>
  <cp:keywords>www.4tons.com.br</cp:keywords>
  <dc:description>COMÉRCIO PROIBIDO. USO PESSOAL</dc:description>
  <cp:lastModifiedBy>Pr. Marcelo Carvalho</cp:lastModifiedBy>
  <cp:revision>2</cp:revision>
  <dcterms:created xsi:type="dcterms:W3CDTF">2019-02-08T12:55:16Z</dcterms:created>
  <dcterms:modified xsi:type="dcterms:W3CDTF">2019-02-08T16:15:57Z</dcterms:modified>
  <cp:category>SM-SERMÕES</cp:category>
</cp:coreProperties>
</file>