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235" autoAdjust="0"/>
  </p:normalViewPr>
  <p:slideViewPr>
    <p:cSldViewPr snapToGrid="0" showGuides="1">
      <p:cViewPr varScale="1">
        <p:scale>
          <a:sx n="60" d="100"/>
          <a:sy n="60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C549-054B-4EC5-A18A-297894D8169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5B64C-7EC7-4AA1-8C15-AD637984B4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14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www.4tons.com.br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Pr. </a:t>
            </a:r>
            <a:r>
              <a:rPr lang="pt-BR" b="1" smtClean="0">
                <a:solidFill>
                  <a:srgbClr val="FF0000"/>
                </a:solidFill>
              </a:rPr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B64C-7EC7-4AA1-8C15-AD637984B48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35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F25AC-B5B7-4A65-B765-A61AE1F49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0915D2-573B-4462-96F0-09B8EDA2C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19F24-501B-4F1E-AE02-23BB0AD2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49F8A-0E17-40BF-ADA6-B1A08392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22509F-4A5D-4E63-ADE5-D997E2A8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55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42996-EEE1-405E-BEFF-E0A179CE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D41BD8-CA76-4A7A-A667-528C21F65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E2D1AA-B75F-4393-AA5F-E00338AA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B09B18-5147-4BB6-ADFD-2244A468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CDCCB0-5023-4668-A968-03861DC8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5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841EDE-9457-40E8-8684-AEE6BD7DB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E039F7-E665-4519-A913-9C9203538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53A5C9-C6AF-492C-A3C2-34FE8400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A481DE-D45A-4E4D-AD4B-B8D4DDFA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EBFB76-6C0F-478D-B642-EB411053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9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B1FBB-3640-4B98-BA6B-45DB039F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6AC05B-9C70-4DE7-8AFC-14C583BAF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09D9F3-A772-4895-AA58-6AD87548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8E95F8-2760-47A5-8036-4CD07438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3869F1-774D-48E4-9A58-B62B6074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8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A9CB6-29FB-4AE1-A654-00181888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65977-0E42-401F-B1F4-5FB4454C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547152-E874-4713-A8C3-11AB7550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BB9F11-76DC-4B74-A5E1-0CB7E6E7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B81596-A649-4DF3-AC5A-405D9662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42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60050-1863-42EA-BC4E-D1A9364D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7F4562-ED9C-47EF-BBE7-5ECAD78D0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D2B637-51E3-4F3A-A4FA-484E449B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6A6EAC-463C-419F-98D6-0452745E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951759-AC92-43F9-8F11-E7510EB2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67DF0B-EE0B-4724-BAA8-9920922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17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D704B-C655-4872-93E0-E91B8FBE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CFA888-42D6-4C4C-A90A-9A4AEAA91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5F9071-86AD-47CC-95FC-F6944B61A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0A37BF-0730-48B5-A516-0BADFAFE6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FBA5BE-CBA7-4104-8D2D-BD4D0764F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2E248CF-E4B5-47D8-AD48-1A667A09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B91CBCB-4EA1-46FE-8601-36EC7BE0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60AC7D7-425F-4446-976F-DE62DDBF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73D41-E808-4A59-A694-FC7DCAE6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99A6A9-AC30-470C-B245-741F0072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AD298F-A5C2-4B43-BD1C-66B32595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6B7112-6324-40CC-B329-C13242F8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44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C865E8-2048-4626-946E-F697984A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F89725-D4EC-426B-936F-37E8EF2A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164850-F37D-45FA-BE06-F7B33B34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6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5E3FB-617E-4975-B8B8-3EDD6E88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CFB913-DB16-4223-87ED-1221B2F3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5706F1-5708-4257-941A-4D075DB8F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D9B447-FDDF-41ED-BB15-723FB407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CE32C1-D33C-4E26-8A36-88007B85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184140-4A23-478B-BA12-B92E8D57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9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6771C-04DD-4B2E-9E04-A5095F01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26A297F-C02E-4CF1-9B03-E5802E6B0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D8F87C-BEAB-46A3-9D1E-1477F221C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0BE8F4-D807-470A-8453-F4D97F0A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4914F1-7B9F-47EA-A3A6-8EFF37D7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EA88BE-AC18-4078-8305-5981F0CA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8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4523BB-D326-4F4D-9EF4-6EBC7D7E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F6D9C0-236D-49C4-A940-F4E22B9C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DEBB5E-DB05-4A80-9CBE-41CDDC40A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B208E-7C3E-4EBF-B05D-DF447F94527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26099-89E3-43B2-A237-E21F77E9F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F4BB6-A5AD-4620-B541-914046FEC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464D-8EC1-4E2E-9603-0E5E4C3D1D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94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1D4105-3274-4B0F-93A8-3ED7E8B3F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64279" cy="69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9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35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3433542"/>
            <a:ext cx="5067916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>Mas a doação de coisas materiais constitui sacrifício?</a:t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Se isso fosse correto um sacrifício total seria a entrega de tudo o que uma pessoa possui e ele ficaria desprovido.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784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91" y="887792"/>
            <a:ext cx="4914034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>Se sacrificar significa dar as coisas, então Abraão, Isaque, José, Daniel e muitos outros não fizeram um pacto com Deus por sacrifício, pois morreram homens muito ricos.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E ainda assim, eles foram considerados dignos da vida eterna.</a:t>
            </a:r>
            <a:endParaRPr lang="pt-B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abraao isaque jaco jose">
            <a:extLst>
              <a:ext uri="{FF2B5EF4-FFF2-40B4-BE49-F238E27FC236}">
                <a16:creationId xmlns:a16="http://schemas.microsoft.com/office/drawing/2014/main" id="{0776D919-061C-466B-BC70-513C82FE0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r="10935" b="1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5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314273"/>
            <a:ext cx="5067916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negociação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Outro conceito de sacrifício é “negociação”. Isso significa que um homem poderia trocar coisas terrenas por celestiais.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029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8569" y="2320360"/>
            <a:ext cx="5067916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negociação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Muitas religiões falsas são baseadas nessa negociação ou na teoria de compra.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884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r="1162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050" name="Picture 2" descr="Resultado de imagem para biblia">
            <a:extLst>
              <a:ext uri="{FF2B5EF4-FFF2-40B4-BE49-F238E27FC236}">
                <a16:creationId xmlns:a16="http://schemas.microsoft.com/office/drawing/2014/main" id="{FF85BE77-3472-4B91-ADA0-FF10B985F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4205" b="2"/>
          <a:stretch/>
        </p:blipFill>
        <p:spPr bwMode="auto">
          <a:xfrm>
            <a:off x="-186572" y="3184611"/>
            <a:ext cx="6447707" cy="3845519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7707" y="411448"/>
            <a:ext cx="4820134" cy="1635639"/>
          </a:xfrm>
        </p:spPr>
        <p:txBody>
          <a:bodyPr anchor="t">
            <a:noAutofit/>
          </a:bodyPr>
          <a:lstStyle/>
          <a:p>
            <a:pPr algn="l"/>
            <a:r>
              <a:rPr lang="pt-BR" sz="3600" b="1" dirty="0">
                <a:solidFill>
                  <a:srgbClr val="000000"/>
                </a:solidFill>
                <a:latin typeface="+mn-lt"/>
              </a:rPr>
              <a:t>“</a:t>
            </a:r>
            <a:r>
              <a:rPr lang="pt-BR" sz="3500" b="1" dirty="0">
                <a:solidFill>
                  <a:srgbClr val="000000"/>
                </a:solidFill>
                <a:latin typeface="+mn-lt"/>
              </a:rPr>
              <a:t>A terra é do Senhor e a sua plenitude”, Salmos 24:1.</a:t>
            </a:r>
            <a:br>
              <a:rPr lang="pt-BR" sz="3500" b="1" dirty="0">
                <a:solidFill>
                  <a:srgbClr val="000000"/>
                </a:solidFill>
                <a:latin typeface="+mn-lt"/>
              </a:rPr>
            </a:br>
            <a:r>
              <a:rPr lang="pt-BR" sz="3500" dirty="0">
                <a:solidFill>
                  <a:srgbClr val="000000"/>
                </a:solidFill>
                <a:latin typeface="+mn-lt"/>
              </a:rPr>
              <a:t/>
            </a:r>
            <a:br>
              <a:rPr lang="pt-BR" sz="3500" dirty="0">
                <a:solidFill>
                  <a:srgbClr val="000000"/>
                </a:solidFill>
                <a:latin typeface="+mn-lt"/>
              </a:rPr>
            </a:br>
            <a:r>
              <a:rPr lang="pt-BR" sz="3500" dirty="0">
                <a:solidFill>
                  <a:srgbClr val="000000"/>
                </a:solidFill>
                <a:latin typeface="+mn-lt"/>
              </a:rPr>
              <a:t>“</a:t>
            </a:r>
            <a:r>
              <a:rPr lang="pt-BR" sz="3500" b="1" dirty="0">
                <a:solidFill>
                  <a:srgbClr val="000000"/>
                </a:solidFill>
                <a:latin typeface="+mn-lt"/>
              </a:rPr>
              <a:t>Porque meu é todo animal da selva, e o gado sobre milhares de montanhas”, Salmos 50:10. </a:t>
            </a:r>
            <a:br>
              <a:rPr lang="pt-BR" sz="3500" b="1" dirty="0">
                <a:solidFill>
                  <a:srgbClr val="000000"/>
                </a:solidFill>
                <a:latin typeface="+mn-lt"/>
              </a:rPr>
            </a:br>
            <a:r>
              <a:rPr lang="pt-BR" sz="35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pt-BR" sz="3500" b="1" dirty="0">
                <a:solidFill>
                  <a:srgbClr val="000000"/>
                </a:solidFill>
                <a:latin typeface="+mn-lt"/>
              </a:rPr>
            </a:br>
            <a:r>
              <a:rPr lang="pt-BR" sz="3500" b="1" dirty="0">
                <a:solidFill>
                  <a:srgbClr val="000000"/>
                </a:solidFill>
                <a:latin typeface="+mn-lt"/>
              </a:rPr>
              <a:t>“Minha é a prata, e meu é o ouro”, Ageu 2:8.</a:t>
            </a:r>
            <a:endParaRPr lang="pt-BR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832652"/>
            <a:ext cx="5067916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Deus certamente não vai aceitar comercializar as coisas que Ele possui e é dono.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Por isso a premissa está errada. </a:t>
            </a:r>
            <a:r>
              <a:rPr lang="pt-BR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972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1984443"/>
            <a:ext cx="5067916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Deve ser cuidadosamente observado no texto que a palavra-chave não é sacrifício, mas aliança.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774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3529621"/>
            <a:ext cx="5414552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r>
              <a:rPr lang="pt-BR" sz="4000" b="1" dirty="0">
                <a:solidFill>
                  <a:schemeClr val="bg1"/>
                </a:solidFill>
                <a:latin typeface="+mn-lt"/>
              </a:rPr>
              <a:t>O que é um pacto? </a:t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Um pacto é um acordo para fazer ou não fazer uma determinada coisa.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É um contrato entre dois indivíduos ou grupos.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88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noÃ© arco iris">
            <a:extLst>
              <a:ext uri="{FF2B5EF4-FFF2-40B4-BE49-F238E27FC236}">
                <a16:creationId xmlns:a16="http://schemas.microsoft.com/office/drawing/2014/main" id="{C9A43E94-D040-40FA-B08F-D89CFBAF9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r="-2" b="-2"/>
          <a:stretch/>
        </p:blipFill>
        <p:spPr bwMode="auto">
          <a:xfrm>
            <a:off x="-182887" y="-164595"/>
            <a:ext cx="6447707" cy="4622292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075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076" name="Picture 70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1781" y="510912"/>
            <a:ext cx="4820134" cy="1635639"/>
          </a:xfrm>
        </p:spPr>
        <p:txBody>
          <a:bodyPr anchor="t">
            <a:noAutofit/>
          </a:bodyPr>
          <a:lstStyle/>
          <a:p>
            <a:pPr algn="l"/>
            <a:r>
              <a:rPr lang="pt-BR" sz="14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pt-BR" sz="1400" b="1" dirty="0">
                <a:solidFill>
                  <a:srgbClr val="000000"/>
                </a:solidFill>
                <a:latin typeface="+mn-lt"/>
              </a:rPr>
            </a:br>
            <a:r>
              <a:rPr lang="pt-BR" sz="3600" b="1" dirty="0">
                <a:solidFill>
                  <a:srgbClr val="000000"/>
                </a:solidFill>
                <a:latin typeface="+mn-lt"/>
              </a:rPr>
              <a:t>Deus fez tal acordo com Noé:</a:t>
            </a:r>
            <a:r>
              <a:rPr lang="pt-BR" sz="40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pt-BR" sz="4000" b="1" dirty="0">
                <a:solidFill>
                  <a:srgbClr val="000000"/>
                </a:solidFill>
                <a:latin typeface="+mn-lt"/>
              </a:rPr>
            </a:br>
            <a:r>
              <a:rPr lang="pt-BR" sz="40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pt-BR" sz="4000" b="1" dirty="0">
                <a:solidFill>
                  <a:srgbClr val="000000"/>
                </a:solidFill>
                <a:latin typeface="+mn-lt"/>
              </a:rPr>
            </a:br>
            <a:r>
              <a:rPr lang="pt-BR" sz="4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+mn-lt"/>
              </a:rPr>
              <a:t>“Pus o meu arco na nuvem, e será um sinal de aliança entre mim e a terra... e as águas não mais se tornarão uma torrente para destruir toda a terra”.</a:t>
            </a:r>
            <a:br>
              <a:rPr lang="pt-BR" sz="3600" b="1" dirty="0">
                <a:solidFill>
                  <a:srgbClr val="000000"/>
                </a:solidFill>
                <a:latin typeface="+mn-lt"/>
              </a:rPr>
            </a:br>
            <a:r>
              <a:rPr lang="pt-BR" sz="3600" b="1" dirty="0">
                <a:solidFill>
                  <a:srgbClr val="000000"/>
                </a:solidFill>
                <a:latin typeface="+mn-lt"/>
              </a:rPr>
              <a:t>Gênesis 9:13-15.</a:t>
            </a:r>
            <a:endParaRPr lang="pt-BR" sz="14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32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614" y="787794"/>
            <a:ext cx="4666470" cy="2076333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Com Abraão: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“E farei de ti uma grande nação, e te abençoarei, e engrandecerei o teu nome; e tu serás uma bênção”, Gênesis 12:2</a:t>
            </a:r>
            <a:r>
              <a:rPr lang="pt-BR" sz="2300" b="1" dirty="0">
                <a:latin typeface="+mn-lt"/>
              </a:rPr>
              <a:t>.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Resultado de imagem para abraao">
            <a:extLst>
              <a:ext uri="{FF2B5EF4-FFF2-40B4-BE49-F238E27FC236}">
                <a16:creationId xmlns:a16="http://schemas.microsoft.com/office/drawing/2014/main" id="{2AE7CE8B-657E-4307-9C20-2624DE1D1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3450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73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42D97B7-4588-42F8-BF41-3A1ADEE1A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"/>
          <a:stretch/>
        </p:blipFill>
        <p:spPr>
          <a:xfrm>
            <a:off x="556592" y="0"/>
            <a:ext cx="4735800" cy="6857990"/>
          </a:xfrm>
          <a:prstGeom prst="rect">
            <a:avLst/>
          </a:prstGeom>
        </p:spPr>
      </p:pic>
      <p:pic>
        <p:nvPicPr>
          <p:cNvPr id="17" name="Imagem 16" descr="Uma imagem contendo pessoa, interior, texto, pessoas&#10;&#10;Descrição gerada automaticamente">
            <a:extLst>
              <a:ext uri="{FF2B5EF4-FFF2-40B4-BE49-F238E27FC236}">
                <a16:creationId xmlns:a16="http://schemas.microsoft.com/office/drawing/2014/main" id="{BB955090-3838-4785-93BA-228FB8021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74" y="0"/>
            <a:ext cx="5224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397" y="681776"/>
            <a:ext cx="4666470" cy="2076333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3600" b="1" dirty="0">
                <a:latin typeface="+mn-lt"/>
              </a:rPr>
              <a:t>Depois daquela agonizante viagem ao Monte Moriá quando Abraão estava prestes a matar seu filho, Deus disse: “Agora sei que temes a Deus, pois não me negaste o teu filho, o teu único filho” Gênesis 22:12.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Resultado de imagem para abraao">
            <a:extLst>
              <a:ext uri="{FF2B5EF4-FFF2-40B4-BE49-F238E27FC236}">
                <a16:creationId xmlns:a16="http://schemas.microsoft.com/office/drawing/2014/main" id="{2AE7CE8B-657E-4307-9C20-2624DE1D1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3450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69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80" y="552497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Se sacrificar significa dar somente coisas físicas, Abraão teria que ter matado o menino, mas Deus aceitou o fato de que ele estava disposto a obedecer às instruções de Deus, ao invés de seus desejos pessoais.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Resultado de imagem para abraao e isaque">
            <a:extLst>
              <a:ext uri="{FF2B5EF4-FFF2-40B4-BE49-F238E27FC236}">
                <a16:creationId xmlns:a16="http://schemas.microsoft.com/office/drawing/2014/main" id="{9E1C792B-7A14-4F8B-98A5-2488A7D8F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8493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62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137" y="3079047"/>
            <a:ext cx="5414552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r>
              <a:rPr lang="pt-BR" sz="3200" b="1" dirty="0">
                <a:solidFill>
                  <a:schemeClr val="bg1"/>
                </a:solidFill>
                <a:latin typeface="+mn-lt"/>
              </a:rPr>
              <a:t>Há uma coisa sobre a qual Ele escolhe não exercer controle: nosso coração e nossas escolhas. </a:t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r>
              <a:rPr lang="pt-BR" sz="3200" b="1" dirty="0">
                <a:solidFill>
                  <a:schemeClr val="bg1"/>
                </a:solidFill>
                <a:latin typeface="+mn-lt"/>
              </a:rPr>
              <a:t>O poder de escolha dado no Jardim do Éden e restaurado por Jesus na Cruz do Calvário, pertence ao indivíduo.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154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443" y="2421756"/>
            <a:ext cx="5242259" cy="1922251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sz="2600" b="1" dirty="0">
                <a:latin typeface="+mn-lt"/>
              </a:rPr>
              <a:t/>
            </a:r>
            <a:br>
              <a:rPr lang="pt-BR" sz="2600" b="1" dirty="0">
                <a:latin typeface="+mn-lt"/>
              </a:rPr>
            </a:br>
            <a:r>
              <a:rPr lang="pt-BR" sz="4000" b="1" dirty="0">
                <a:latin typeface="+mn-lt"/>
              </a:rPr>
              <a:t>Um exemplo clássico disso ocorreu durante o reinado do rei Davi.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Ele manchou sua carreira ilustre com adultério e assassinato.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Resultado de imagem para rei davi">
            <a:extLst>
              <a:ext uri="{FF2B5EF4-FFF2-40B4-BE49-F238E27FC236}">
                <a16:creationId xmlns:a16="http://schemas.microsoft.com/office/drawing/2014/main" id="{DF2FE128-7704-4E69-8C25-777EAB32A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r="18746"/>
          <a:stretch/>
        </p:blipFill>
        <p:spPr bwMode="auto"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873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956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630" y="2349402"/>
            <a:ext cx="5242259" cy="1922251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sz="2600" b="1" dirty="0">
                <a:latin typeface="+mn-lt"/>
              </a:rPr>
              <a:t/>
            </a:r>
            <a:br>
              <a:rPr lang="pt-BR" sz="2600" b="1" dirty="0">
                <a:latin typeface="+mn-lt"/>
              </a:rPr>
            </a:br>
            <a:r>
              <a:rPr lang="pt-BR" sz="3600" b="1" dirty="0">
                <a:latin typeface="+mn-lt"/>
              </a:rPr>
              <a:t>A enormidade de seu crime foi apontada a ele pelo profeta Natã.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No Salmo 51, Davi está despejando seu coração para Deus em confissão buscando alívio de sua culpa.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Resultado de imagem para rei davi">
            <a:extLst>
              <a:ext uri="{FF2B5EF4-FFF2-40B4-BE49-F238E27FC236}">
                <a16:creationId xmlns:a16="http://schemas.microsoft.com/office/drawing/2014/main" id="{DF2FE128-7704-4E69-8C25-777EAB32A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r="18746"/>
          <a:stretch/>
        </p:blipFill>
        <p:spPr bwMode="auto"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873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626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74"/>
          <a:stretch/>
        </p:blipFill>
        <p:spPr>
          <a:xfrm>
            <a:off x="4818888" y="-479"/>
            <a:ext cx="7373112" cy="4252439"/>
          </a:xfrm>
          <a:prstGeom prst="rect">
            <a:avLst/>
          </a:prstGeom>
        </p:spPr>
      </p:pic>
      <p:pic>
        <p:nvPicPr>
          <p:cNvPr id="8" name="Picture 2" descr="Resultado de imagem para biblia">
            <a:extLst>
              <a:ext uri="{FF2B5EF4-FFF2-40B4-BE49-F238E27FC236}">
                <a16:creationId xmlns:a16="http://schemas.microsoft.com/office/drawing/2014/main" id="{26669D09-E593-41C9-B526-F731BDCC5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" r="2" b="2"/>
          <a:stretch/>
        </p:blipFill>
        <p:spPr bwMode="auto">
          <a:xfrm>
            <a:off x="6838122" y="4251960"/>
            <a:ext cx="5353878" cy="26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 3">
            <a:extLst>
              <a:ext uri="{FF2B5EF4-FFF2-40B4-BE49-F238E27FC236}">
                <a16:creationId xmlns:a16="http://schemas.microsoft.com/office/drawing/2014/main" id="{66BCEC1B-9617-4EF1-9B03-4BD43D100B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4">
            <a:extLst>
              <a:ext uri="{FF2B5EF4-FFF2-40B4-BE49-F238E27FC236}">
                <a16:creationId xmlns:a16="http://schemas.microsoft.com/office/drawing/2014/main" id="{CCBFD80B-276C-4775-A363-20693A7C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961" y="251312"/>
            <a:ext cx="5382039" cy="2651200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400" dirty="0"/>
              <a:t>“</a:t>
            </a:r>
            <a:r>
              <a:rPr lang="pt-BR" sz="3400" b="1" dirty="0">
                <a:latin typeface="+mn-lt"/>
              </a:rPr>
              <a:t>Tem misericórdia de mim, ó Deus; lava-me completamente de minha iniquidade e purifica-me do meu pecado; Eu reconheço minha transgressão; Purifica-me com hissopo e ficarei limpo; Cria em mim um coração puro, ó Deus; e renova um espírito correto dentro de mim”</a:t>
            </a:r>
            <a:endParaRPr lang="pt-B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045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m para biblia">
            <a:extLst>
              <a:ext uri="{FF2B5EF4-FFF2-40B4-BE49-F238E27FC236}">
                <a16:creationId xmlns:a16="http://schemas.microsoft.com/office/drawing/2014/main" id="{26669D09-E593-41C9-B526-F731BDCC5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5" b="1"/>
          <a:stretch/>
        </p:blipFill>
        <p:spPr bwMode="auto">
          <a:xfrm>
            <a:off x="-3" y="-28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7669" y="603264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/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Salmos 51:16-17 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/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“Pois não desejas sacrifícios, senão eu os daria; tu não te deleitas em holocaustos. 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Os sacrifícios para Deus são o espírito quebrantado; a um coração quebrantado e contrito não desprezarás, ó Deus.”.</a:t>
            </a:r>
            <a:endParaRPr lang="pt-B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0" r="18690" b="-1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183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137" y="2707986"/>
            <a:ext cx="5414552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r>
              <a:rPr lang="pt-BR" sz="3200" b="1" dirty="0">
                <a:solidFill>
                  <a:schemeClr val="bg1"/>
                </a:solidFill>
                <a:latin typeface="+mn-lt"/>
              </a:rPr>
              <a:t>O que é um espírito quebrantado? É a resposta positiva do coração humano à instrução e direção de Deus. Ele diz: “Filho meu, dá-me o teu coração”, Provérbios 23:26.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1551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75" y="5144722"/>
            <a:ext cx="10923638" cy="131764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2000" b="1" dirty="0">
                <a:latin typeface="+mn-lt"/>
              </a:rPr>
              <a:t/>
            </a:r>
            <a:br>
              <a:rPr lang="pt-BR" sz="2000" b="1" dirty="0">
                <a:latin typeface="+mn-lt"/>
              </a:rPr>
            </a:br>
            <a:r>
              <a:rPr lang="pt-BR" sz="4000" b="1" dirty="0">
                <a:latin typeface="+mn-lt"/>
              </a:rPr>
              <a:t>O que é sacrifício?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Sacrifício é ter a disposição de entregar toda a vida a Deus sem reservas.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-1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8194" name="Picture 2" descr="Resultado de imagem para sacrificio">
            <a:extLst>
              <a:ext uri="{FF2B5EF4-FFF2-40B4-BE49-F238E27FC236}">
                <a16:creationId xmlns:a16="http://schemas.microsoft.com/office/drawing/2014/main" id="{B55CF8B9-5E00-4268-8D0C-5F0F8F7F0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 r="1" b="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2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75" y="5144722"/>
            <a:ext cx="10923638" cy="131764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2000" b="1" dirty="0">
                <a:latin typeface="+mn-lt"/>
              </a:rPr>
              <a:t/>
            </a:r>
            <a:br>
              <a:rPr lang="pt-BR" sz="2000" b="1" dirty="0">
                <a:latin typeface="+mn-lt"/>
              </a:rPr>
            </a:br>
            <a:r>
              <a:rPr lang="pt-BR" sz="4000" b="1" dirty="0">
                <a:latin typeface="+mn-lt"/>
              </a:rPr>
              <a:t>Uma aliança é celebrada com Deus, na qual todo o seu tempo, os talentos, a influência e os bens materiais estão sob direção e controle divino em todas as ocasiões e em todas as circunstâncias.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-1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8194" name="Picture 2" descr="Resultado de imagem para sacrificio">
            <a:extLst>
              <a:ext uri="{FF2B5EF4-FFF2-40B4-BE49-F238E27FC236}">
                <a16:creationId xmlns:a16="http://schemas.microsoft.com/office/drawing/2014/main" id="{B55CF8B9-5E00-4268-8D0C-5F0F8F7F0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 r="1" b="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78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410456"/>
            <a:ext cx="4645250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100" b="1" dirty="0">
                <a:solidFill>
                  <a:schemeClr val="bg1"/>
                </a:solidFill>
                <a:latin typeface="+mn-lt"/>
              </a:rPr>
              <a:t>Sermão 6</a:t>
            </a:r>
            <a:br>
              <a:rPr lang="pt-BR" sz="4100" b="1" dirty="0">
                <a:solidFill>
                  <a:schemeClr val="bg1"/>
                </a:solidFill>
                <a:latin typeface="+mn-lt"/>
              </a:rPr>
            </a:br>
            <a:r>
              <a:rPr lang="pt-BR" sz="4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100" b="1" dirty="0">
                <a:solidFill>
                  <a:schemeClr val="bg1"/>
                </a:solidFill>
                <a:latin typeface="+mn-lt"/>
              </a:rPr>
            </a:br>
            <a:r>
              <a:rPr lang="pt-BR" sz="4100" b="1" dirty="0">
                <a:solidFill>
                  <a:schemeClr val="bg1"/>
                </a:solidFill>
                <a:latin typeface="+mn-lt"/>
              </a:rPr>
              <a:t>Gênesis 22:1-19</a:t>
            </a:r>
            <a:br>
              <a:rPr lang="pt-BR" sz="4100" b="1" dirty="0">
                <a:solidFill>
                  <a:schemeClr val="bg1"/>
                </a:solidFill>
                <a:latin typeface="+mn-lt"/>
              </a:rPr>
            </a:br>
            <a:r>
              <a:rPr lang="pt-BR" sz="41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100" b="1" dirty="0">
                <a:solidFill>
                  <a:schemeClr val="bg1"/>
                </a:solidFill>
                <a:latin typeface="+mn-lt"/>
              </a:rPr>
            </a:br>
            <a:r>
              <a:rPr lang="pt-BR" sz="4100" b="1" dirty="0">
                <a:solidFill>
                  <a:schemeClr val="bg1"/>
                </a:solidFill>
                <a:latin typeface="+mn-lt"/>
              </a:rPr>
              <a:t> Sacrificar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3380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81" y="4919435"/>
            <a:ext cx="10923638" cy="131764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2000" b="1" dirty="0">
                <a:latin typeface="+mn-lt"/>
              </a:rPr>
              <a:t/>
            </a:r>
            <a:br>
              <a:rPr lang="pt-BR" sz="2000" b="1" dirty="0">
                <a:latin typeface="+mn-lt"/>
              </a:rPr>
            </a:br>
            <a:r>
              <a:rPr lang="pt-BR" sz="4000" b="1" dirty="0">
                <a:latin typeface="+mn-lt"/>
              </a:rPr>
              <a:t>Como isso é feito?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Paulo disse: “Eu morro diariamente”, 1 Coríntios 15:31.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“Eu lutei uma boa luta”, 2 Timóteo 4:7. 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-1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8194" name="Picture 2" descr="Resultado de imagem para sacrificio">
            <a:extLst>
              <a:ext uri="{FF2B5EF4-FFF2-40B4-BE49-F238E27FC236}">
                <a16:creationId xmlns:a16="http://schemas.microsoft.com/office/drawing/2014/main" id="{B55CF8B9-5E00-4268-8D0C-5F0F8F7F0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 r="1" b="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61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75" y="5290495"/>
            <a:ext cx="10923638" cy="131764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400" b="1" dirty="0">
                <a:latin typeface="+mn-lt"/>
              </a:rPr>
              <a:t>Também, mas sua maior batalha foi consigo mesmo. 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“Pois não faço o bem que quero, mas o mal que não quero, esse faço”, Romanos 7:19. Esta foi a batalha constante de Paulo; é a batalha de todo ser humano</a:t>
            </a:r>
            <a:endParaRPr lang="pt-B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-1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8194" name="Picture 2" descr="Resultado de imagem para sacrificio">
            <a:extLst>
              <a:ext uri="{FF2B5EF4-FFF2-40B4-BE49-F238E27FC236}">
                <a16:creationId xmlns:a16="http://schemas.microsoft.com/office/drawing/2014/main" id="{B55CF8B9-5E00-4268-8D0C-5F0F8F7F0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 r="1" b="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4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389" y="3429000"/>
            <a:ext cx="5414552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r>
              <a:rPr lang="pt-BR" sz="3200" b="1" dirty="0">
                <a:solidFill>
                  <a:schemeClr val="bg1"/>
                </a:solidFill>
                <a:latin typeface="+mn-lt"/>
              </a:rPr>
              <a:t>Considere o sacrifício não como dar, nem trocar, mas sim como usar. </a:t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r>
              <a:rPr lang="pt-BR" sz="3200" b="1" dirty="0">
                <a:solidFill>
                  <a:schemeClr val="bg1"/>
                </a:solidFill>
                <a:latin typeface="+mn-lt"/>
              </a:rPr>
              <a:t>Isso harmoniza o plano de Deus do princípio. </a:t>
            </a:r>
            <a:br>
              <a:rPr lang="pt-BR" sz="3200" b="1" dirty="0">
                <a:solidFill>
                  <a:schemeClr val="bg1"/>
                </a:solidFill>
                <a:latin typeface="+mn-lt"/>
              </a:rPr>
            </a:br>
            <a:r>
              <a:rPr lang="pt-BR" sz="3200" b="1" dirty="0">
                <a:solidFill>
                  <a:schemeClr val="bg1"/>
                </a:solidFill>
                <a:latin typeface="+mn-lt"/>
              </a:rPr>
              <a:t>Como agentes do céu estaríamos recebendo continuamente as bênçãos de Deus e distribuindo-as para outros.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4629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1876" y="1984438"/>
            <a:ext cx="5414552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Estaríamos em constante comunicação com o verdadeiro dono de todas as coisas.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8184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428995"/>
            <a:ext cx="5414552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Seríamos instruídos por: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A. Sua Palavra.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B. Conhecimento da necessidade do próximo.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C. Impressões divinas: uma voz atrás de você lhe dirá: “Este é o caminho; siga-o”, Isaías 30:21.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735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449" y="2524324"/>
            <a:ext cx="5414552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Nunca nos sentiríamos culpados por nossas posses, pois estaríamos ganhando, poupando, usando e dando sob a direção de Deus.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568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3041159"/>
            <a:ext cx="5414552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Esta é a verdadeira mordomia.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O erro não está em possuir coisas, mas em reivindicar propriedade e usar nossos recursos de acordo com nossos próprios interesses egoístas.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4798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75" y="5180197"/>
            <a:ext cx="10923638" cy="13176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>
                <a:latin typeface="+mn-lt"/>
              </a:rPr>
              <a:t>Deus não está interessado em nosso dinheiro (ele poderia só com uma palavra criar montanhas de ouro); </a:t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>Ele está interessado em nós, nosso coração e em nossa escolha de obedecê-Lo.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-1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12290" name="Picture 2" descr="Resultado de imagem para DINHEIRO">
            <a:extLst>
              <a:ext uri="{FF2B5EF4-FFF2-40B4-BE49-F238E27FC236}">
                <a16:creationId xmlns:a16="http://schemas.microsoft.com/office/drawing/2014/main" id="{E8AF46A0-30F3-49C9-AC9F-A9B535A15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r="12704" b="-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ímbolo de &quot;Não Permitido&quot; 2">
            <a:extLst>
              <a:ext uri="{FF2B5EF4-FFF2-40B4-BE49-F238E27FC236}">
                <a16:creationId xmlns:a16="http://schemas.microsoft.com/office/drawing/2014/main" id="{2DA394E5-10DC-4FF6-AD22-961D7E849CC8}"/>
              </a:ext>
            </a:extLst>
          </p:cNvPr>
          <p:cNvSpPr/>
          <p:nvPr/>
        </p:nvSpPr>
        <p:spPr>
          <a:xfrm>
            <a:off x="6255032" y="0"/>
            <a:ext cx="5936968" cy="423173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9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325542"/>
            <a:ext cx="5414552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Jesus poderia ter dado coisas para nossa salvação, Ele poderia ter dado um universo, mas nos deu a Sua vida.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1574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524324"/>
            <a:ext cx="5414552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E é isso que Ele quer de nós, a nossa vida, pois é tudo o que temos para dar. Davi teve a marca da fidelidade, você quer ter essa marca também?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599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2505680"/>
            <a:ext cx="4645250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solidFill>
                  <a:schemeClr val="bg1"/>
                </a:solidFill>
                <a:latin typeface="+mn-lt"/>
              </a:rPr>
              <a:t>O inimigo quer ver aqueles que possuem mais do que precisam (para suas necessidades básicas) se sentindo culpados.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381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728508"/>
            <a:ext cx="4645250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solidFill>
                  <a:schemeClr val="bg1"/>
                </a:solidFill>
                <a:latin typeface="+mn-lt"/>
              </a:rPr>
              <a:t>Isso apresenta um problema muito intrigante para o cristão quando ele tenta entender a relação entre se sacrificar e desfrutar da prosperidade.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247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613536"/>
            <a:ext cx="5067916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A prosperidade tem prioridade entre os dons divinos: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>“Sabedoria e conhecimento te são dados; e te darei riquezas, bens e honra, quais não teve nenhum rei antes de ti, e nem depois de ti haverá”, 2 Crônicas 1:12.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944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944C5C1-6D89-44CB-82DA-7D1ACB567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383952"/>
            <a:ext cx="5067916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“Amado, desejo que te vá bem em todas as coisas, e que tenhas saúde, assim como bem vai a tua alma”, 3 João 2.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endParaRPr lang="pt-BR" sz="3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6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439FF3-595C-4516-A8CE-EDFDE1CC2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927291"/>
            <a:ext cx="5067916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sacrifício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Salmos 50:5 diz: “Congregai os meus santos, aqueles que fizeram um pacto comigo por sacrifício”.</a:t>
            </a:r>
            <a:endParaRPr lang="pt-BR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824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06E1FF8-A87D-4284-A661-B8D33FD32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3179083"/>
            <a:ext cx="5067916" cy="2889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  <a:latin typeface="+mn-lt"/>
              </a:rPr>
              <a:t>O pensamento popular é que este texto se refere a coisas materiais e aqueles que sacrificam dinheiro, ou seu equivalente pela causa de Deus, estarão entre a multidão que espera o retorno de seu Senhor.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117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342</Words>
  <Application>Microsoft Office PowerPoint</Application>
  <PresentationFormat>Widescreen</PresentationFormat>
  <Paragraphs>40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Sermão 6  Gênesis 22:1-19   Sacrificar </vt:lpstr>
      <vt:lpstr>O inimigo quer ver aqueles que possuem mais do que precisam (para suas necessidades básicas) se sentindo culpados. </vt:lpstr>
      <vt:lpstr>Isso apresenta um problema muito intrigante para o cristão quando ele tenta entender a relação entre se sacrificar e desfrutar da prosperidade.</vt:lpstr>
      <vt:lpstr>A prosperidade tem prioridade entre os dons divinos: “Sabedoria e conhecimento te são dados; e te darei riquezas, bens e honra, quais não teve nenhum rei antes de ti, e nem depois de ti haverá”, 2 Crônicas 1:12. </vt:lpstr>
      <vt:lpstr>“Amado, desejo que te vá bem em todas as coisas, e que tenhas saúde, assim como bem vai a tua alma”, 3 João 2.  </vt:lpstr>
      <vt:lpstr>O sacrifício   O Salmos 50:5 diz: “Congregai os meus santos, aqueles que fizeram um pacto comigo por sacrifício”.</vt:lpstr>
      <vt:lpstr>O pensamento popular é que este texto se refere a coisas materiais e aqueles que sacrificam dinheiro, ou seu equivalente pela causa de Deus, estarão entre a multidão que espera o retorno de seu Senhor.</vt:lpstr>
      <vt:lpstr>Mas a doação de coisas materiais constitui sacrifício? Se isso fosse correto um sacrifício total seria a entrega de tudo o que uma pessoa possui e ele ficaria desprovido. </vt:lpstr>
      <vt:lpstr>Se sacrificar significa dar as coisas, então Abraão, Isaque, José, Daniel e muitos outros não fizeram um pacto com Deus por sacrifício, pois morreram homens muito ricos. E ainda assim, eles foram considerados dignos da vida eterna.</vt:lpstr>
      <vt:lpstr>A negociação   Outro conceito de sacrifício é “negociação”. Isso significa que um homem poderia trocar coisas terrenas por celestiais. </vt:lpstr>
      <vt:lpstr>A negociação   Muitas religiões falsas são baseadas nessa negociação ou na teoria de compra. </vt:lpstr>
      <vt:lpstr>“A terra é do Senhor e a sua plenitude”, Salmos 24:1.  “Porque meu é todo animal da selva, e o gado sobre milhares de montanhas”, Salmos 50:10.   “Minha é a prata, e meu é o ouro”, Ageu 2:8.</vt:lpstr>
      <vt:lpstr>Deus certamente não vai aceitar comercializar as coisas que Ele possui e é dono.  Por isso a premissa está errada.  </vt:lpstr>
      <vt:lpstr> Deve ser cuidadosamente observado no texto que a palavra-chave não é sacrifício, mas aliança.</vt:lpstr>
      <vt:lpstr> O que é um pacto?   Um pacto é um acordo para fazer ou não fazer uma determinada coisa.  É um contrato entre dois indivíduos ou grupos.  </vt:lpstr>
      <vt:lpstr> Deus fez tal acordo com Noé:   “Pus o meu arco na nuvem, e será um sinal de aliança entre mim e a terra... e as águas não mais se tornarão uma torrente para destruir toda a terra”. Gênesis 9:13-15.</vt:lpstr>
      <vt:lpstr> Com Abraão:   “E farei de ti uma grande nação, e te abençoarei, e engrandecerei o teu nome; e tu serás uma bênção”, Gênesis 12:2.</vt:lpstr>
      <vt:lpstr> Depois daquela agonizante viagem ao Monte Moriá quando Abraão estava prestes a matar seu filho, Deus disse: “Agora sei que temes a Deus, pois não me negaste o teu filho, o teu único filho” Gênesis 22:12.</vt:lpstr>
      <vt:lpstr> Se sacrificar significa dar somente coisas físicas, Abraão teria que ter matado o menino, mas Deus aceitou o fato de que ele estava disposto a obedecer às instruções de Deus, ao invés de seus desejos pessoais.</vt:lpstr>
      <vt:lpstr> Há uma coisa sobre a qual Ele escolhe não exercer controle: nosso coração e nossas escolhas.  O poder de escolha dado no Jardim do Éden e restaurado por Jesus na Cruz do Calvário, pertence ao indivíduo. </vt:lpstr>
      <vt:lpstr> Um exemplo clássico disso ocorreu durante o reinado do rei Davi.  Ele manchou sua carreira ilustre com adultério e assassinato.</vt:lpstr>
      <vt:lpstr> A enormidade de seu crime foi apontada a ele pelo profeta Natã.  No Salmo 51, Davi está despejando seu coração para Deus em confissão buscando alívio de sua culpa.</vt:lpstr>
      <vt:lpstr> “Tem misericórdia de mim, ó Deus; lava-me completamente de minha iniquidade e purifica-me do meu pecado; Eu reconheço minha transgressão; Purifica-me com hissopo e ficarei limpo; Cria em mim um coração puro, ó Deus; e renova um espírito correto dentro de mim”</vt:lpstr>
      <vt:lpstr> Salmos 51:16-17   “Pois não desejas sacrifícios, senão eu os daria; tu não te deleitas em holocaustos.  Os sacrifícios para Deus são o espírito quebrantado; a um coração quebrantado e contrito não desprezarás, ó Deus.”.</vt:lpstr>
      <vt:lpstr> O que é um espírito quebrantado? É a resposta positiva do coração humano à instrução e direção de Deus. Ele diz: “Filho meu, dá-me o teu coração”, Provérbios 23:26. </vt:lpstr>
      <vt:lpstr> O que é sacrifício?  Sacrifício é ter a disposição de entregar toda a vida a Deus sem reservas. </vt:lpstr>
      <vt:lpstr> Uma aliança é celebrada com Deus, na qual todo o seu tempo, os talentos, a influência e os bens materiais estão sob direção e controle divino em todas as ocasiões e em todas as circunstâncias.</vt:lpstr>
      <vt:lpstr> Como isso é feito?  Paulo disse: “Eu morro diariamente”, 1 Coríntios 15:31.  “Eu lutei uma boa luta”, 2 Timóteo 4:7. </vt:lpstr>
      <vt:lpstr>Também, mas sua maior batalha foi consigo mesmo.  “Pois não faço o bem que quero, mas o mal que não quero, esse faço”, Romanos 7:19. Esta foi a batalha constante de Paulo; é a batalha de todo ser humano</vt:lpstr>
      <vt:lpstr> Considere o sacrifício não como dar, nem trocar, mas sim como usar.  Isso harmoniza o plano de Deus do princípio.  Como agentes do céu estaríamos recebendo continuamente as bênçãos de Deus e distribuindo-as para outros. </vt:lpstr>
      <vt:lpstr>Estaríamos em constante comunicação com o verdadeiro dono de todas as coisas.</vt:lpstr>
      <vt:lpstr>Seríamos instruídos por:   A. Sua Palavra.  B. Conhecimento da necessidade do próximo.  C. Impressões divinas: uma voz atrás de você lhe dirá: “Este é o caminho; siga-o”, Isaías 30:21.</vt:lpstr>
      <vt:lpstr>Nunca nos sentiríamos culpados por nossas posses, pois estaríamos ganhando, poupando, usando e dando sob a direção de Deus.</vt:lpstr>
      <vt:lpstr>Esta é a verdadeira mordomia.  O erro não está em possuir coisas, mas em reivindicar propriedade e usar nossos recursos de acordo com nossos próprios interesses egoístas.</vt:lpstr>
      <vt:lpstr>Deus não está interessado em nosso dinheiro (ele poderia só com uma palavra criar montanhas de ouro);  Ele está interessado em nós, nosso coração e em nossa escolha de obedecê-Lo.</vt:lpstr>
      <vt:lpstr>Jesus poderia ter dado coisas para nossa salvação, Ele poderia ter dado um universo, mas nos deu a Sua vida. </vt:lpstr>
      <vt:lpstr>E é isso que Ele quer de nós, a nossa vida, pois é tudo o que temos para dar. Davi teve a marca da fidelidade, você quer ter essa marca também?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DA FIDELIDADE</dc:title>
  <dc:subject>SEMANA DE MORDOMIA 2019</dc:subject>
  <dc:creator>Pr. MARCELO AUGUSTO DE CARVALHO</dc:creator>
  <cp:keywords>www.4tons.com.br</cp:keywords>
  <dc:description>COMÉRCIO PROIBIDO. USO PESSOAL</dc:description>
  <cp:lastModifiedBy>Pr. Marcelo Carvalho</cp:lastModifiedBy>
  <cp:revision>3</cp:revision>
  <dcterms:created xsi:type="dcterms:W3CDTF">2019-02-07T19:25:31Z</dcterms:created>
  <dcterms:modified xsi:type="dcterms:W3CDTF">2019-02-08T16:16:48Z</dcterms:modified>
  <cp:category>SM-SERMÕES</cp:category>
</cp:coreProperties>
</file>