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9" r:id="rId2"/>
    <p:sldId id="263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10" r:id="rId45"/>
    <p:sldId id="306" r:id="rId46"/>
    <p:sldId id="307" r:id="rId47"/>
    <p:sldId id="308" r:id="rId48"/>
    <p:sldId id="309" r:id="rId49"/>
    <p:sldId id="311" r:id="rId50"/>
    <p:sldId id="312" r:id="rId51"/>
    <p:sldId id="313" r:id="rId5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843" autoAdjust="0"/>
  </p:normalViewPr>
  <p:slideViewPr>
    <p:cSldViewPr snapToGrid="0" showGuides="1">
      <p:cViewPr varScale="1">
        <p:scale>
          <a:sx n="60" d="100"/>
          <a:sy n="60" d="100"/>
        </p:scale>
        <p:origin x="9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BE8C7-C1F0-43E6-861C-ED6131607D78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659F-4A0A-4A66-AE71-75D2F74D7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65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www.4tons.com.br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Pr. </a:t>
            </a:r>
            <a:r>
              <a:rPr lang="pt-BR" b="1" smtClean="0">
                <a:solidFill>
                  <a:srgbClr val="FF0000"/>
                </a:solidFill>
              </a:rPr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7659F-4A0A-4A66-AE71-75D2F74D7E0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9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024C2-F950-42B2-9585-F72CF9210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A8601D-BD88-4E86-BE4F-06471083B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B98760-AAFA-4E82-9CC8-AB11A572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E16D9E-FC7D-4BC0-955F-2A4B3FC4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B2F747-66A5-4D0D-B560-D51FA3FA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2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29B41-489C-4534-BFCD-076226891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7421A4-7A20-4DD8-B3E6-35682791F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192092-1546-481A-AF22-337E1092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BCE819-34E0-483F-80E9-33CD5F3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16E639-9961-4764-9B23-0DDDA6FC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3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C9DEF4-2D5F-4ECF-9974-1C909ABE0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ACD6C2-A827-479C-AC82-0A57F2C6D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9704B1-5833-4697-88FA-DFE290E0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3DE3E9-5C46-4CBD-A98F-43B7561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A58D30-93C7-4515-AA8F-2E471A1B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39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F4612-6F48-4ACB-A7FC-057B0BAF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8F02C3-796A-4BFF-8472-D66C8F96F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9B80B6-3DC1-4BC7-8A5E-AD32D720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04C2E0-8E17-4007-B3DB-A5B62C9A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AAB8D0-8F24-4448-BD1B-805E9D16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53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687C0C-6FF4-49DC-8A1E-2BF58D21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19F548-94AA-471E-B642-FC647D97F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CD73EC-09F7-44A7-B02D-0E7857F2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EBE38-EC9C-411F-BF39-83A860B1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465A5D-9D09-47F4-B364-B9D549B6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48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7D180-89CF-4790-8511-00E4D8F9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2FFEFC-41EE-4A57-912F-782881F04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3D79A6-F61B-4421-8AB4-2F3A2CCD7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811818-0EAA-4003-90EC-EA878553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BC5706-C345-4B72-9789-D0B9EB8F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F382AC-023E-4A1A-B5C9-67C21711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87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96F94-D13E-4A41-8225-D6ADC2BF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E9B89F-5BA4-428F-A382-DD4086E3A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B0D60A-49D2-48FE-A4D4-8A59136D0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825F72-35D2-41BF-B37A-C98ACAE88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F2EE111-4D3C-4968-9E88-8A6EEB883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879251-45AE-4ED2-8BA3-576220EA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025CE1-26B1-4D4C-98C1-F89FD37F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D7A7BA1-09B6-49E2-9E3A-06550344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1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482D1-BCF2-4275-B250-D9E77BA6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F3A88A-2B6A-4C4D-AC2D-43359678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71C3C4-B7D7-4124-A734-E0D8F38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02E34F-049E-4745-81C4-74E2D355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46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0ED4470-16E1-476B-B825-A8686FE9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9AA3D23-3623-453D-B288-6B7B97DC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F82551D-6E1D-4C5A-BCFE-CA45C0D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88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EEB0A-3D54-43C2-9388-49C78DA3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1618D2-9B18-46B8-8B0F-4BBA43A51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75C8424-C3E9-4759-919D-EEB532D2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88AA2-FAD0-44F2-8CE9-D375AC56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EC4915-32C6-4A1B-B953-832DC1A5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658492-DCD5-44B9-AE6D-643C38F1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5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259BC-48D8-4CAD-8C3B-3CCDD7C3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9FC688E-E6EB-407D-BFBE-436726B3D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AC79D8-780E-48F6-BE02-A5E64B8FB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1BB1F5-BB2E-428B-92C2-DFE0B73CC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1E169F-C98E-4DB7-A38D-A22111FA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31D9B3-7445-41A3-AD0D-CE6DC1C7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91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EB0B03-A93F-4DFD-B0C4-7EB551E2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CFEC7D-4FB6-4A69-B7B9-79CE09003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38C841-F558-4AF6-94AB-D81080C51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09DF-7FE1-428C-B6F4-F92AB3A98BC9}" type="datetimeFigureOut">
              <a:rPr lang="pt-BR" smtClean="0"/>
              <a:t>08/02/2019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A4965D-1CEF-4E96-BD90-6D18348C2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3F5726-BDF8-4D83-8001-2A3E0FBA8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EBACB-AF4F-4CBA-AF14-4E8E4FE0A7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24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1D4105-3274-4B0F-93A8-3ED7E8B3F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64279" cy="69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9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657" y="938807"/>
            <a:ext cx="4876651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Administrando o dízimo O dízimo é sagrado por decreto divino.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Deus estabeleceu que pertence exclusivamente a Ele. 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Resultado de imagem para dizimo">
            <a:extLst>
              <a:ext uri="{FF2B5EF4-FFF2-40B4-BE49-F238E27FC236}">
                <a16:creationId xmlns:a16="http://schemas.microsoft.com/office/drawing/2014/main" id="{1E6EF2DE-F687-4731-B9D7-51DB9FF0E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r="1797" b="-2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9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349" y="673764"/>
            <a:ext cx="4876651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Para facilitar a coleta do dízimo, os membros o trazem para a igreja local, mas o dízimo pertence à igreja do mundo inteiro, não é daquela congregação. Sua centralização contribui para a unidade da igreja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Resultado de imagem para dizimo">
            <a:extLst>
              <a:ext uri="{FF2B5EF4-FFF2-40B4-BE49-F238E27FC236}">
                <a16:creationId xmlns:a16="http://schemas.microsoft.com/office/drawing/2014/main" id="{1E6EF2DE-F687-4731-B9D7-51DB9FF0E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r="1797" b="-2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0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3809" y="2632097"/>
            <a:ext cx="4911565" cy="2889114"/>
          </a:xfrm>
        </p:spPr>
        <p:txBody>
          <a:bodyPr anchor="b">
            <a:noAutofit/>
          </a:bodyPr>
          <a:lstStyle/>
          <a:p>
            <a:pPr algn="l"/>
            <a:r>
              <a:rPr lang="pt-BR" sz="3400" b="1" dirty="0">
                <a:latin typeface="+mn-lt"/>
              </a:rPr>
              <a:t>“Esta é uma questão de honestidade simples… 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É uma responsabilidade moral que não deve ser controlada pelo estado das emoções ou tendências humanas, mas pelo princípio inabalável da honestidade (Malaquias 3: 8).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42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9" y="1134601"/>
            <a:ext cx="4645250" cy="2889114"/>
          </a:xfrm>
        </p:spPr>
        <p:txBody>
          <a:bodyPr anchor="b">
            <a:noAutofit/>
          </a:bodyPr>
          <a:lstStyle/>
          <a:p>
            <a:pPr algn="l"/>
            <a:r>
              <a:rPr lang="pt-BR" sz="3600" b="1" dirty="0">
                <a:latin typeface="+mn-lt"/>
              </a:rPr>
              <a:t>O dízimo é do Senhor; e Ele nos ordena que voltemos a Ele o que é seu”, Educação, 108.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17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802" y="2340548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O sistema de dízimo foi instituído por Deus como “um treinamento adaptado para eliminar todo o egoísmo e cultivar a amplitude e a nobreza de caráter”, Educação, 34.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02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346" y="1351618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Acreditamos que a prática atual de nossa igreja tendo a Associação como a casa do tesouro pelo qual os pastores são pagos, é o plano mais próximo dos princípios da Bíblia.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8618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80" y="380973"/>
            <a:ext cx="4935702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História antiga</a:t>
            </a: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 Pouco antes de morrer Moisés reuniu todo Israel e fez três sermões ou apresentações públicas.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Eles são registrados para nós na Bíblia como o livro de Deuteronômio.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Resultado de imagem para moises">
            <a:extLst>
              <a:ext uri="{FF2B5EF4-FFF2-40B4-BE49-F238E27FC236}">
                <a16:creationId xmlns:a16="http://schemas.microsoft.com/office/drawing/2014/main" id="{59E7EAE3-1F96-4BE5-ABB1-A150F70F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 r="7883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35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610" y="831547"/>
            <a:ext cx="4935702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Ele afirmou que embora estivessem povoados e espalhados por toda a Canaã, três vezes por ano eles deveriam se reunir na casa do Senhor para louvor, adoração e entrega de seus dízimos e ofertas.</a:t>
            </a:r>
            <a:endParaRPr lang="pt-BR" sz="32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Resultado de imagem para moises">
            <a:extLst>
              <a:ext uri="{FF2B5EF4-FFF2-40B4-BE49-F238E27FC236}">
                <a16:creationId xmlns:a16="http://schemas.microsoft.com/office/drawing/2014/main" id="{59E7EAE3-1F96-4BE5-ABB1-A150F70F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 r="7883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56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4373" y="1028983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“Mas passareis o Jordão, e habitareis na terra que vos fará herdar o Senhor vosso Deus; e vos dará repouso de todos os vossos inimigos em redor, e morareis seguros. </a:t>
            </a:r>
            <a:endParaRPr lang="pt-BR" sz="2300" b="1" dirty="0"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Resultado de imagem para moises">
            <a:extLst>
              <a:ext uri="{FF2B5EF4-FFF2-40B4-BE49-F238E27FC236}">
                <a16:creationId xmlns:a16="http://schemas.microsoft.com/office/drawing/2014/main" id="{59E7EAE3-1F96-4BE5-ABB1-A150F70F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1293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34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9329" y="326395"/>
            <a:ext cx="5529732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Então haverá um lugar que escolherá o Senhor vosso Deus para ali fazer habitar o Seu nome; ali trareis tudo o que vos ordeno; os vossos holocaustos, e os vossos sacrifícios, e os vossos dízimos, e a oferta alçada da vossa mão, e toda a escolha dos vossos votos que fizerdes ao Senhor”, Deuteronômio 12:10,11</a:t>
            </a:r>
            <a:r>
              <a:rPr lang="pt-BR" sz="3400" dirty="0"/>
              <a:t>.</a:t>
            </a:r>
            <a:endParaRPr lang="pt-BR" sz="3400" b="1" dirty="0"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Resultado de imagem para moises">
            <a:extLst>
              <a:ext uri="{FF2B5EF4-FFF2-40B4-BE49-F238E27FC236}">
                <a16:creationId xmlns:a16="http://schemas.microsoft.com/office/drawing/2014/main" id="{59E7EAE3-1F96-4BE5-ABB1-A150F70F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1293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309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água&#10;&#10;Descrição gerada automaticamente">
            <a:extLst>
              <a:ext uri="{FF2B5EF4-FFF2-40B4-BE49-F238E27FC236}">
                <a16:creationId xmlns:a16="http://schemas.microsoft.com/office/drawing/2014/main" id="{120DEE4F-7152-4C3E-A6B8-ECABD1CFB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724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2D97B7-4588-42F8-BF41-3A1ADEE1A6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/>
          <a:stretch/>
        </p:blipFill>
        <p:spPr>
          <a:xfrm>
            <a:off x="767607" y="29258"/>
            <a:ext cx="4735800" cy="6857990"/>
          </a:xfrm>
          <a:prstGeom prst="rect">
            <a:avLst/>
          </a:prstGeom>
        </p:spPr>
      </p:pic>
      <p:pic>
        <p:nvPicPr>
          <p:cNvPr id="17" name="Imagem 16" descr="Uma imagem contendo pessoa, interior, texto, pessoas&#10;&#10;Descrição gerada automaticamente">
            <a:extLst>
              <a:ext uri="{FF2B5EF4-FFF2-40B4-BE49-F238E27FC236}">
                <a16:creationId xmlns:a16="http://schemas.microsoft.com/office/drawing/2014/main" id="{BB955090-3838-4785-93BA-228FB8021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94" y="29248"/>
            <a:ext cx="5224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2581" y="803473"/>
            <a:ext cx="5529732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Três vezes por ano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Três vezes por ano todos os homens de Israel deveriam comparecer perante o Senhor: na Páscoa, no Pentecostes e na Festa dos Tabernáculos. </a:t>
            </a:r>
            <a:endParaRPr lang="pt-BR" sz="3400" b="1" dirty="0"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Resultado de imagem para moises">
            <a:extLst>
              <a:ext uri="{FF2B5EF4-FFF2-40B4-BE49-F238E27FC236}">
                <a16:creationId xmlns:a16="http://schemas.microsoft.com/office/drawing/2014/main" id="{59E7EAE3-1F96-4BE5-ABB1-A150F70F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1293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76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155" y="-322962"/>
            <a:ext cx="5529732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“Três vezes no ano todo o homem entre ti aparecerá perante o Senhor teu Deus, no lugar que escolher, na festa dos pães </a:t>
            </a:r>
            <a:r>
              <a:rPr lang="pt-BR" sz="3600" b="1" dirty="0" err="1">
                <a:latin typeface="+mn-lt"/>
              </a:rPr>
              <a:t>asmos</a:t>
            </a:r>
            <a:r>
              <a:rPr lang="pt-BR" sz="3600" b="1" dirty="0">
                <a:latin typeface="+mn-lt"/>
              </a:rPr>
              <a:t>, e na festa das semanas, e na festa dos tabernáculos; porém não aparecerá vazio perante o Senhor; </a:t>
            </a:r>
            <a:endParaRPr lang="pt-BR" sz="3400" b="1" dirty="0"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Resultado de imagem para moises">
            <a:extLst>
              <a:ext uri="{FF2B5EF4-FFF2-40B4-BE49-F238E27FC236}">
                <a16:creationId xmlns:a16="http://schemas.microsoft.com/office/drawing/2014/main" id="{59E7EAE3-1F96-4BE5-ABB1-A150F70F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1293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37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668" y="1558847"/>
            <a:ext cx="5529732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Cada um, conforme ao dom da sua mão, conforme a bênção do Senhor teu Deus, que lhe tiver dado”, Deuteronômio 16:16,17. </a:t>
            </a:r>
            <a:endParaRPr lang="pt-BR" sz="3400" b="1" dirty="0"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Resultado de imagem para moises">
            <a:extLst>
              <a:ext uri="{FF2B5EF4-FFF2-40B4-BE49-F238E27FC236}">
                <a16:creationId xmlns:a16="http://schemas.microsoft.com/office/drawing/2014/main" id="{59E7EAE3-1F96-4BE5-ABB1-A150F70F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1293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44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4668" y="1558847"/>
            <a:ext cx="5529732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Esta ordem inicial concluiu afirmando: “As primícias dos primeiros frutos da tua terra trarás à casa do Senhor teu Deus” (v. 19).</a:t>
            </a:r>
            <a:endParaRPr lang="pt-BR" sz="3400" b="1" dirty="0">
              <a:latin typeface="+mn-lt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Resultado de imagem para moises">
            <a:extLst>
              <a:ext uri="{FF2B5EF4-FFF2-40B4-BE49-F238E27FC236}">
                <a16:creationId xmlns:a16="http://schemas.microsoft.com/office/drawing/2014/main" id="{59E7EAE3-1F96-4BE5-ABB1-A150F70FA5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1293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9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2315" y="843052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“Antigamente o Senhor instruiu Seu povo a se reunir três vezes por ano para Sua adoração.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85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802" y="2340548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 estas santas convocações vieram os filhos de Israel, trazendo para a casa de Deus seus dízimos, suas ofertas pelo pecado e suas ofertas de gratidão.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2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802" y="2340548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Eles se encontraram para contar as misericórdias de Deus, para tornar conhecidas Suas maravilhosas obras e para oferecer louvores e ações de graças ao Seu nome.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811" y="3546496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E eles deveriam se unir no serviço sacrificial que apontava para Cristo como o Cordeiro de Deus que tira o pecado do mundo. Assim, eles deveriam ser preservados do poder corruptor do mundanismo e da idolatria.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93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0" y="3228443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 fé, o amor e a gratidão deviam ser mantidos vivos em seu coração e, por meio de sua associação conjunta neste serviço sagrado, eles deveriam estar mais próximos de Deus e uns dos outros”, 6 Testemunhos, 42.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80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0" y="2685104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“Antigamente, Deus ordenou que Seu povo se reunisse três vezes por ano, e de todas as cidades, de Dan a </a:t>
            </a:r>
            <a:r>
              <a:rPr lang="pt-BR" sz="3600" b="1" dirty="0" err="1">
                <a:latin typeface="+mn-lt"/>
              </a:rPr>
              <a:t>Berseba</a:t>
            </a:r>
            <a:r>
              <a:rPr lang="pt-BR" sz="3600" b="1" dirty="0">
                <a:latin typeface="+mn-lt"/>
              </a:rPr>
              <a:t>, o povo vinha a essas festas anuais.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17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6346" y="1351618"/>
            <a:ext cx="5319433" cy="2076333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>
                <a:latin typeface="+mn-lt"/>
              </a:rPr>
              <a:t>Sermão 8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Deuteronômio 16:16,17;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 Deuteronômio 12:10,11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/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O armazém central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338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0" y="3228443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Ao assim reunir e trazer seus dízimos para o tesouro, eles reconheceram que o Senhor é o doador de todas as suas bênçãos. Os filhos de Israel são nossos exemplos”, Review </a:t>
            </a:r>
            <a:r>
              <a:rPr lang="pt-BR" sz="3600" b="1" dirty="0" err="1">
                <a:latin typeface="+mn-lt"/>
              </a:rPr>
              <a:t>And</a:t>
            </a:r>
            <a:r>
              <a:rPr lang="pt-BR" sz="3600" b="1" dirty="0">
                <a:latin typeface="+mn-lt"/>
              </a:rPr>
              <a:t> Herald, 11, 13.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Resultado de imagem para egw">
            <a:extLst>
              <a:ext uri="{FF2B5EF4-FFF2-40B4-BE49-F238E27FC236}">
                <a16:creationId xmlns:a16="http://schemas.microsoft.com/office/drawing/2014/main" id="{8C64FE15-BA64-4058-86D5-B98F71FBC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7" r="9968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37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0" y="-265072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0571" y="267114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Proteção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 Todos nós sabemos pela leitura da Bíblia que os israelitas estavam cercados por tribos ferozes e guerreiras que estavam ansiosas para se apoderar de suas terras e,...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2097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093" y="768522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Proteção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no entanto, três vezes por ano todos os homens fisicamente aptos e todas as pessoas que poderiam fazer a jornada deixam suas casas e vão a Jerusalém para adoração.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643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3580" y="816948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Êxodo 34:24 que diz: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“Expulsarei as nações diante de ti e aumentarei as tuas fronteiras; e ninguém desejará a tua terra, quando virdes por três vezes diante do Senhor teu Deus no ano”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9049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2" y="-481423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0084" y="1352667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Os israelitas doaram pelo menos um quarto de sua renda a Deus na forma de dízimos, graças a ofertas, apoio ao templo e presentes aos pobres.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175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2" y="-481423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841" y="870223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Além disso, a maioria dessas doações foram entregues pessoalmente por cada família em espécies ou em dinheiro, ao armazém central (primeiro para Silo e depois para Jerusalém).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790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2" y="-481423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841" y="870223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Além disso, a maioria dessas doações foram entregues pessoalmente por cada família em espécies ou em dinheiro, ao armazém central (primeiro para Silo e depois para Jerusalém).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436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08" y="746471"/>
            <a:ext cx="4666470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A medida</a:t>
            </a: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 1. A medida do homem: “Trazei todos os dízimos à casa do Tesouro, para que haja mantimento na minha casa”.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dizimo">
            <a:extLst>
              <a:ext uri="{FF2B5EF4-FFF2-40B4-BE49-F238E27FC236}">
                <a16:creationId xmlns:a16="http://schemas.microsoft.com/office/drawing/2014/main" id="{FD6E2DA9-184F-4D17-9E1A-5D655BB28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r="1797" b="-2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48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402" y="552497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A medida</a:t>
            </a:r>
            <a:r>
              <a:rPr lang="pt-BR" sz="3200" b="1" dirty="0">
                <a:latin typeface="+mn-lt"/>
              </a:rPr>
              <a:t/>
            </a:r>
            <a:br>
              <a:rPr lang="pt-BR" sz="3200" b="1" dirty="0">
                <a:latin typeface="+mn-lt"/>
              </a:rPr>
            </a:br>
            <a:r>
              <a:rPr lang="pt-BR" sz="3200" b="1" dirty="0">
                <a:latin typeface="+mn-lt"/>
              </a:rPr>
              <a:t/>
            </a:r>
            <a:br>
              <a:rPr lang="pt-BR" sz="3200" b="1" dirty="0">
                <a:latin typeface="+mn-lt"/>
              </a:rPr>
            </a:br>
            <a:r>
              <a:rPr lang="pt-BR" sz="3400" b="1" dirty="0">
                <a:latin typeface="+mn-lt"/>
              </a:rPr>
              <a:t>Esta é a medida que Deus pediu, somente 10%, mesmo sendo o Senhor e dono de tudo.</a:t>
            </a:r>
            <a:br>
              <a:rPr lang="pt-BR" sz="3400" b="1" dirty="0">
                <a:latin typeface="+mn-lt"/>
              </a:rPr>
            </a:br>
            <a:r>
              <a:rPr lang="pt-BR" sz="3400" b="1" dirty="0">
                <a:latin typeface="+mn-lt"/>
              </a:rPr>
              <a:t>A nossa medida para com Deus é muito pequena se comparada com tudo o que Deus faz por nós.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dizimo">
            <a:extLst>
              <a:ext uri="{FF2B5EF4-FFF2-40B4-BE49-F238E27FC236}">
                <a16:creationId xmlns:a16="http://schemas.microsoft.com/office/drawing/2014/main" id="{D8A8D2C2-9FB2-457F-B857-A0ED469C4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r="7723" b="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70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402" y="552497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2. A medida de Deus: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500" b="1" dirty="0">
                <a:latin typeface="+mn-lt"/>
              </a:rPr>
              <a:t>“…vos abrir as janelas do céu e … derramar sobre vós bênção sem medida”. </a:t>
            </a:r>
            <a:br>
              <a:rPr lang="pt-BR" sz="3500" b="1" dirty="0">
                <a:latin typeface="+mn-lt"/>
              </a:rPr>
            </a:br>
            <a:r>
              <a:rPr lang="pt-BR" sz="3500" b="1" dirty="0">
                <a:latin typeface="+mn-lt"/>
              </a:rPr>
              <a:t>Não podemos mensurar tudo o que Deus tem para nós (I Coríntios 2:9), pois Deus faz infinitamente mais do que pedimos ou pensamos (Efésios 3:20).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Resultado de imagem para dizimo">
            <a:extLst>
              <a:ext uri="{FF2B5EF4-FFF2-40B4-BE49-F238E27FC236}">
                <a16:creationId xmlns:a16="http://schemas.microsoft.com/office/drawing/2014/main" id="{D8A8D2C2-9FB2-457F-B857-A0ED469C4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9" r="7723" b="1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03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093" y="768522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Uma criança recebeu 10 reais de seu pai em moedas e colocou uma no bolso esquerdo e as outras no bolso direito.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O pai perguntou o porquê e o menino respondeu: “é o dízimo papai, eu separei para não esquecer”.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343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175" y="5540347"/>
            <a:ext cx="10923638" cy="13176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200" b="1" dirty="0">
                <a:latin typeface="+mn-lt"/>
              </a:rPr>
              <a:t>A Bíblia é explicitamente clara em dizer que uma vez que o dízimo era levado a Jerusalém, os encarregados do armazém, os tesoureiros, destinavam o dízimo de volta para os homens da tribo de Levi por toda a terra. Veja Neemias 13:12-13 e 2 Crônicas 31:4-19.</a:t>
            </a:r>
          </a:p>
        </p:txBody>
      </p:sp>
      <p:pic>
        <p:nvPicPr>
          <p:cNvPr id="13314" name="Picture 2" descr="Resultado de imagem para biblia">
            <a:extLst>
              <a:ext uri="{FF2B5EF4-FFF2-40B4-BE49-F238E27FC236}">
                <a16:creationId xmlns:a16="http://schemas.microsoft.com/office/drawing/2014/main" id="{F1EECDCC-DF7A-42C2-AB3C-4A7EBA6D9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" r="20285" b="2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B8C8E68-EAFD-4E2B-9B0B-B8EC9BA72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8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7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87" y="1351618"/>
            <a:ext cx="4940538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Os levitas no depósito central distribuíam o dízimo a cada trabalhador de acordo com a idade e a responsabilidade.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746" name="Picture 2" descr="Resultado de imagem para levitas">
            <a:extLst>
              <a:ext uri="{FF2B5EF4-FFF2-40B4-BE49-F238E27FC236}">
                <a16:creationId xmlns:a16="http://schemas.microsoft.com/office/drawing/2014/main" id="{1332B490-42AD-40CF-9C66-8CCFDE834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r="2" b="2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60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87" y="2088406"/>
            <a:ext cx="4940538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400" b="1" dirty="0">
                <a:latin typeface="+mn-lt"/>
              </a:rPr>
              <a:t>Aparentemente o sistema que Deus estabeleceu era firmar um teste, equilíbrio, e um sistema de prestação de contas.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746" name="Picture 2" descr="Resultado de imagem para levitas">
            <a:extLst>
              <a:ext uri="{FF2B5EF4-FFF2-40B4-BE49-F238E27FC236}">
                <a16:creationId xmlns:a16="http://schemas.microsoft.com/office/drawing/2014/main" id="{1332B490-42AD-40CF-9C66-8CCFDE834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r="2" b="2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03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55" y="1543167"/>
            <a:ext cx="4666470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 harmonia com o princípio do armazém central, ou seja, casa do tesouro bíblico, a Igreja Adventista do Sétimo Dia...</a:t>
            </a:r>
            <a:endParaRPr lang="pt-BR" sz="3600" b="1" dirty="0">
              <a:latin typeface="+mn-lt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Resultado de imagem para iasd">
            <a:extLst>
              <a:ext uri="{FF2B5EF4-FFF2-40B4-BE49-F238E27FC236}">
                <a16:creationId xmlns:a16="http://schemas.microsoft.com/office/drawing/2014/main" id="{F656B2F6-A93A-49EB-96B6-2AC77E986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90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614" y="853850"/>
            <a:ext cx="4666470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..designou as Associações Locais e Uniões de igrejas como armazéns, em nome da igreja mundial aos quais o dízimo coletado nas igrejas locais devem para ser encaminhados</a:t>
            </a:r>
            <a:r>
              <a:rPr lang="pt-BR" sz="3600" b="1" dirty="0">
                <a:solidFill>
                  <a:srgbClr val="FFFFFF"/>
                </a:solidFill>
                <a:latin typeface="+mn-lt"/>
              </a:rPr>
              <a:t>. </a:t>
            </a:r>
            <a:endParaRPr lang="pt-BR" sz="3600" b="1" dirty="0">
              <a:latin typeface="+mn-lt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Resultado de imagem para iasd">
            <a:extLst>
              <a:ext uri="{FF2B5EF4-FFF2-40B4-BE49-F238E27FC236}">
                <a16:creationId xmlns:a16="http://schemas.microsoft.com/office/drawing/2014/main" id="{F656B2F6-A93A-49EB-96B6-2AC77E986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87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539" y="3188690"/>
            <a:ext cx="5057339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Dessa maneira o dízimo de Deus cuja distribuição Ele confiou à igreja mundial, é coletado de todas as partes do mundo e é disponibilizado para atender às necessidades do ministério evangelístico.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Resultado de imagem para iasd">
            <a:extLst>
              <a:ext uri="{FF2B5EF4-FFF2-40B4-BE49-F238E27FC236}">
                <a16:creationId xmlns:a16="http://schemas.microsoft.com/office/drawing/2014/main" id="{0AB9582A-1DA3-4654-A5AC-4746A8450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63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7304" y="1984443"/>
            <a:ext cx="5057339" cy="2889114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Como parte da experiência de adoração dos membros da igreja, o dízimo é devolvido a Deus através da igreja local. 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Resultado de imagem para iasd">
            <a:extLst>
              <a:ext uri="{FF2B5EF4-FFF2-40B4-BE49-F238E27FC236}">
                <a16:creationId xmlns:a16="http://schemas.microsoft.com/office/drawing/2014/main" id="{2419C516-B33D-430C-ACAA-10206ECD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04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0556" y="1810464"/>
            <a:ext cx="5057339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O tesoureiro da igreja local, então, envia todo o dízimo para a Associação no qual os trabalhadores religiosos são pagos.</a:t>
            </a:r>
            <a:endParaRPr lang="pt-BR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Resultado de imagem para iasd">
            <a:extLst>
              <a:ext uri="{FF2B5EF4-FFF2-40B4-BE49-F238E27FC236}">
                <a16:creationId xmlns:a16="http://schemas.microsoft.com/office/drawing/2014/main" id="{6245754C-B06E-4780-87F5-C8F50BA6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37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solidFill>
                  <a:schemeClr val="bg1"/>
                </a:solidFill>
                <a:latin typeface="+mn-lt"/>
              </a:rPr>
              <a:t>Esse sistema delineado por Deus permitiu que Sua igreja tivesse um impacto mundial e crescente.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818" name="Picture 2" descr="Resultado de imagem para iasd">
            <a:extLst>
              <a:ext uri="{FF2B5EF4-FFF2-40B4-BE49-F238E27FC236}">
                <a16:creationId xmlns:a16="http://schemas.microsoft.com/office/drawing/2014/main" id="{94A21390-22E6-4148-8ED9-23E3FBFC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2" y="720993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534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093" y="768522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Davi prometeu: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“Pagarei os meus votos ao Senhor agora na presença de todo o Seu povo, nos átrios da casa do Senhor, no meio de ti, ó Jerusalém. Louvai ao Senhor”, Salmos 116:18,19.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981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919" y="1028983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Abraão foi o primeiro dizimista relatado da bíblia. Ele era rico (Gênesis 15:18-20).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 Entregou seu dízimo pela fé e gratidão a Deus que já o tinha abençoado com muitos bens.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abraao">
            <a:extLst>
              <a:ext uri="{FF2B5EF4-FFF2-40B4-BE49-F238E27FC236}">
                <a16:creationId xmlns:a16="http://schemas.microsoft.com/office/drawing/2014/main" id="{4A285EDA-6AB2-4FB4-938B-90F6E497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28498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199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3093" y="768522"/>
            <a:ext cx="5319433" cy="2076333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3600" b="1" dirty="0">
                <a:latin typeface="+mn-lt"/>
              </a:rPr>
              <a:t>Vamos nos unir com aqueles que antes de nós foram financeiramente fiéis a Deus.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O povo de Israel teve a marca da fidelidade. </a:t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Você deseja tê-la também?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7E73BE5-F4B1-4617-8F00-BE14CAF1F6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8" r="12278" b="-2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918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1D4105-3274-4B0F-93A8-3ED7E8B3F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64279" cy="69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9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440" y="1651836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latin typeface="+mn-lt"/>
              </a:rPr>
              <a:t>O montante do dízimo de Abraão foi enorme, pois entregou dez por cento de tudo o que tinha. </a:t>
            </a:r>
            <a:br>
              <a:rPr lang="pt-BR" sz="3600" b="1" dirty="0">
                <a:latin typeface="+mn-lt"/>
              </a:rPr>
            </a:br>
            <a:endParaRPr lang="pt-BR" sz="3600" b="1" dirty="0">
              <a:latin typeface="+mn-lt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abraao">
            <a:extLst>
              <a:ext uri="{FF2B5EF4-FFF2-40B4-BE49-F238E27FC236}">
                <a16:creationId xmlns:a16="http://schemas.microsoft.com/office/drawing/2014/main" id="{4A285EDA-6AB2-4FB4-938B-90F6E497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28498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47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&#10;&#10;Descrição gerada automaticamente">
            <a:extLst>
              <a:ext uri="{FF2B5EF4-FFF2-40B4-BE49-F238E27FC236}">
                <a16:creationId xmlns:a16="http://schemas.microsoft.com/office/drawing/2014/main" id="{5AD5037A-B9F2-4EDE-A538-9F5A0A1526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4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919" y="1028983"/>
            <a:ext cx="5319433" cy="207633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>
                <a:latin typeface="+mn-lt"/>
              </a:rPr>
              <a:t>Abraão poderia pensar que Deus não precisaria de tudo aquilo, mas entregou livremente seu dízimo sem questionar baseado tão somente em sua fé.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esultado de imagem para abraao">
            <a:extLst>
              <a:ext uri="{FF2B5EF4-FFF2-40B4-BE49-F238E27FC236}">
                <a16:creationId xmlns:a16="http://schemas.microsoft.com/office/drawing/2014/main" id="{4A285EDA-6AB2-4FB4-938B-90F6E4976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28498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0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593" y="2817628"/>
            <a:ext cx="4645250" cy="2889114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2400" b="1" dirty="0">
                <a:latin typeface="+mn-lt"/>
              </a:rPr>
              <a:t/>
            </a:r>
            <a:br>
              <a:rPr lang="pt-BR" sz="2400" b="1" dirty="0">
                <a:latin typeface="+mn-lt"/>
              </a:rPr>
            </a:br>
            <a:r>
              <a:rPr lang="pt-BR" sz="4000" b="1" dirty="0">
                <a:latin typeface="+mn-lt"/>
              </a:rPr>
              <a:t>Jacó foi o segundo dizimista.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Ele era pobre (Gênesis 28:20-22). 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Jacó era neto de Abraão e devia saber que seu avô era dizimista. </a:t>
            </a:r>
            <a:br>
              <a:rPr lang="pt-BR" sz="4000" b="1" dirty="0">
                <a:latin typeface="+mn-lt"/>
              </a:rPr>
            </a:br>
            <a:endParaRPr lang="pt-BR" sz="2400" b="1" dirty="0">
              <a:latin typeface="+mn-lt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Resultado de imagem para jaco">
            <a:extLst>
              <a:ext uri="{FF2B5EF4-FFF2-40B4-BE49-F238E27FC236}">
                <a16:creationId xmlns:a16="http://schemas.microsoft.com/office/drawing/2014/main" id="{8ADE7533-F278-4750-806F-8C37AAB9D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30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D4B5B-E7F7-4618-B824-86A50CE97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5080" y="2340550"/>
            <a:ext cx="4645250" cy="2889114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pt-BR" sz="4000" b="1" dirty="0">
                <a:latin typeface="+mn-lt"/>
              </a:rPr>
              <a:t>Sua realidade era muito diferente, por que não tinha nada.</a:t>
            </a:r>
            <a:br>
              <a:rPr lang="pt-BR" sz="4000" b="1" dirty="0">
                <a:latin typeface="+mn-lt"/>
              </a:rPr>
            </a:br>
            <a:r>
              <a:rPr lang="pt-BR" sz="4000" b="1" dirty="0">
                <a:latin typeface="+mn-lt"/>
              </a:rPr>
              <a:t>Mesmo assim Jacó fez o voto de ser fiel entregando o dízimo de tudo que recebesse. </a:t>
            </a:r>
            <a:endParaRPr lang="pt-BR" sz="2400" b="1" dirty="0">
              <a:latin typeface="+mn-lt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 descr="Resultado de imagem para jaco">
            <a:extLst>
              <a:ext uri="{FF2B5EF4-FFF2-40B4-BE49-F238E27FC236}">
                <a16:creationId xmlns:a16="http://schemas.microsoft.com/office/drawing/2014/main" id="{8ADE7533-F278-4750-806F-8C37AAB9D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8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1012</Words>
  <Application>Microsoft Office PowerPoint</Application>
  <PresentationFormat>Widescreen</PresentationFormat>
  <Paragraphs>51</Paragraphs>
  <Slides>51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Sermão 8  Deuteronômio 16:16,17;  Deuteronômio 12:10,11  O armazém central</vt:lpstr>
      <vt:lpstr>Uma criança recebeu 10 reais de seu pai em moedas e colocou uma no bolso esquerdo e as outras no bolso direito.  O pai perguntou o porquê e o menino respondeu: “é o dízimo papai, eu separei para não esquecer”.</vt:lpstr>
      <vt:lpstr>Abraão foi o primeiro dizimista relatado da bíblia. Ele era rico (Gênesis 15:18-20).  Entregou seu dízimo pela fé e gratidão a Deus que já o tinha abençoado com muitos bens.</vt:lpstr>
      <vt:lpstr>O montante do dízimo de Abraão foi enorme, pois entregou dez por cento de tudo o que tinha.  </vt:lpstr>
      <vt:lpstr> Abraão poderia pensar que Deus não precisaria de tudo aquilo, mas entregou livremente seu dízimo sem questionar baseado tão somente em sua fé.</vt:lpstr>
      <vt:lpstr> Jacó foi o segundo dizimista.  Ele era pobre (Gênesis 28:20-22).  Jacó era neto de Abraão e devia saber que seu avô era dizimista.  </vt:lpstr>
      <vt:lpstr>Sua realidade era muito diferente, por que não tinha nada. Mesmo assim Jacó fez o voto de ser fiel entregando o dízimo de tudo que recebesse. </vt:lpstr>
      <vt:lpstr> Administrando o dízimo O dízimo é sagrado por decreto divino.  Deus estabeleceu que pertence exclusivamente a Ele. </vt:lpstr>
      <vt:lpstr>Para facilitar a coleta do dízimo, os membros o trazem para a igreja local, mas o dízimo pertence à igreja do mundo inteiro, não é daquela congregação. Sua centralização contribui para a unidade da igreja</vt:lpstr>
      <vt:lpstr>“Esta é uma questão de honestidade simples…  É uma responsabilidade moral que não deve ser controlada pelo estado das emoções ou tendências humanas, mas pelo princípio inabalável da honestidade (Malaquias 3: 8). </vt:lpstr>
      <vt:lpstr>O dízimo é do Senhor; e Ele nos ordena que voltemos a Ele o que é seu”, Educação, 108.</vt:lpstr>
      <vt:lpstr>O sistema de dízimo foi instituído por Deus como “um treinamento adaptado para eliminar todo o egoísmo e cultivar a amplitude e a nobreza de caráter”, Educação, 34.</vt:lpstr>
      <vt:lpstr>Acreditamos que a prática atual de nossa igreja tendo a Associação como a casa do tesouro pelo qual os pastores são pagos, é o plano mais próximo dos princípios da Bíblia.</vt:lpstr>
      <vt:lpstr>História antiga   Pouco antes de morrer Moisés reuniu todo Israel e fez três sermões ou apresentações públicas.  Eles são registrados para nós na Bíblia como o livro de Deuteronômio. </vt:lpstr>
      <vt:lpstr>Ele afirmou que embora estivessem povoados e espalhados por toda a Canaã, três vezes por ano eles deveriam se reunir na casa do Senhor para louvor, adoração e entrega de seus dízimos e ofertas.</vt:lpstr>
      <vt:lpstr>“Mas passareis o Jordão, e habitareis na terra que vos fará herdar o Senhor vosso Deus; e vos dará repouso de todos os vossos inimigos em redor, e morareis seguros. </vt:lpstr>
      <vt:lpstr>Então haverá um lugar que escolherá o Senhor vosso Deus para ali fazer habitar o Seu nome; ali trareis tudo o que vos ordeno; os vossos holocaustos, e os vossos sacrifícios, e os vossos dízimos, e a oferta alçada da vossa mão, e toda a escolha dos vossos votos que fizerdes ao Senhor”, Deuteronômio 12:10,11.</vt:lpstr>
      <vt:lpstr>Três vezes por ano   Três vezes por ano todos os homens de Israel deveriam comparecer perante o Senhor: na Páscoa, no Pentecostes e na Festa dos Tabernáculos. </vt:lpstr>
      <vt:lpstr>  “Três vezes no ano todo o homem entre ti aparecerá perante o Senhor teu Deus, no lugar que escolher, na festa dos pães asmos, e na festa das semanas, e na festa dos tabernáculos; porém não aparecerá vazio perante o Senhor; </vt:lpstr>
      <vt:lpstr>Cada um, conforme ao dom da sua mão, conforme a bênção do Senhor teu Deus, que lhe tiver dado”, Deuteronômio 16:16,17. </vt:lpstr>
      <vt:lpstr>Esta ordem inicial concluiu afirmando: “As primícias dos primeiros frutos da tua terra trarás à casa do Senhor teu Deus” (v. 19).</vt:lpstr>
      <vt:lpstr>“Antigamente o Senhor instruiu Seu povo a se reunir três vezes por ano para Sua adoração. </vt:lpstr>
      <vt:lpstr>A estas santas convocações vieram os filhos de Israel, trazendo para a casa de Deus seus dízimos, suas ofertas pelo pecado e suas ofertas de gratidão. </vt:lpstr>
      <vt:lpstr>Eles se encontraram para contar as misericórdias de Deus, para tornar conhecidas Suas maravilhosas obras e para oferecer louvores e ações de graças ao Seu nome. </vt:lpstr>
      <vt:lpstr>E eles deveriam se unir no serviço sacrificial que apontava para Cristo como o Cordeiro de Deus que tira o pecado do mundo. Assim, eles deveriam ser preservados do poder corruptor do mundanismo e da idolatria. </vt:lpstr>
      <vt:lpstr>A fé, o amor e a gratidão deviam ser mantidos vivos em seu coração e, por meio de sua associação conjunta neste serviço sagrado, eles deveriam estar mais próximos de Deus e uns dos outros”, 6 Testemunhos, 42.</vt:lpstr>
      <vt:lpstr>“Antigamente, Deus ordenou que Seu povo se reunisse três vezes por ano, e de todas as cidades, de Dan a Berseba, o povo vinha a essas festas anuais. </vt:lpstr>
      <vt:lpstr>Ao assim reunir e trazer seus dízimos para o tesouro, eles reconheceram que o Senhor é o doador de todas as suas bênçãos. Os filhos de Israel são nossos exemplos”, Review And Herald, 11, 13.</vt:lpstr>
      <vt:lpstr>Proteção   Todos nós sabemos pela leitura da Bíblia que os israelitas estavam cercados por tribos ferozes e guerreiras que estavam ansiosas para se apoderar de suas terras e,... </vt:lpstr>
      <vt:lpstr>Proteção  no entanto, três vezes por ano todos os homens fisicamente aptos e todas as pessoas que poderiam fazer a jornada deixam suas casas e vão a Jerusalém para adoração. </vt:lpstr>
      <vt:lpstr>Êxodo 34:24 que diz:   “Expulsarei as nações diante de ti e aumentarei as tuas fronteiras; e ninguém desejará a tua terra, quando virdes por três vezes diante do Senhor teu Deus no ano”</vt:lpstr>
      <vt:lpstr>Os israelitas doaram pelo menos um quarto de sua renda a Deus na forma de dízimos, graças a ofertas, apoio ao templo e presentes aos pobres. </vt:lpstr>
      <vt:lpstr>Além disso, a maioria dessas doações foram entregues pessoalmente por cada família em espécies ou em dinheiro, ao armazém central (primeiro para Silo e depois para Jerusalém).</vt:lpstr>
      <vt:lpstr>Além disso, a maioria dessas doações foram entregues pessoalmente por cada família em espécies ou em dinheiro, ao armazém central (primeiro para Silo e depois para Jerusalém).</vt:lpstr>
      <vt:lpstr>A medida   1. A medida do homem: “Trazei todos os dízimos à casa do Tesouro, para que haja mantimento na minha casa”. </vt:lpstr>
      <vt:lpstr>A medida  Esta é a medida que Deus pediu, somente 10%, mesmo sendo o Senhor e dono de tudo. A nossa medida para com Deus é muito pequena se comparada com tudo o que Deus faz por nós.</vt:lpstr>
      <vt:lpstr>2. A medida de Deus:   “…vos abrir as janelas do céu e … derramar sobre vós bênção sem medida”.  Não podemos mensurar tudo o que Deus tem para nós (I Coríntios 2:9), pois Deus faz infinitamente mais do que pedimos ou pensamos (Efésios 3:20).</vt:lpstr>
      <vt:lpstr>A Bíblia é explicitamente clara em dizer que uma vez que o dízimo era levado a Jerusalém, os encarregados do armazém, os tesoureiros, destinavam o dízimo de volta para os homens da tribo de Levi por toda a terra. Veja Neemias 13:12-13 e 2 Crônicas 31:4-19.</vt:lpstr>
      <vt:lpstr>Os levitas no depósito central distribuíam o dízimo a cada trabalhador de acordo com a idade e a responsabilidade. </vt:lpstr>
      <vt:lpstr>Aparentemente o sistema que Deus estabeleceu era firmar um teste, equilíbrio, e um sistema de prestação de contas.</vt:lpstr>
      <vt:lpstr>Em harmonia com o princípio do armazém central, ou seja, casa do tesouro bíblico, a Igreja Adventista do Sétimo Dia...</vt:lpstr>
      <vt:lpstr>..designou as Associações Locais e Uniões de igrejas como armazéns, em nome da igreja mundial aos quais o dízimo coletado nas igrejas locais devem para ser encaminhados. </vt:lpstr>
      <vt:lpstr>Dessa maneira o dízimo de Deus cuja distribuição Ele confiou à igreja mundial, é coletado de todas as partes do mundo e é disponibilizado para atender às necessidades do ministério evangelístico.</vt:lpstr>
      <vt:lpstr>Como parte da experiência de adoração dos membros da igreja, o dízimo é devolvido a Deus através da igreja local. </vt:lpstr>
      <vt:lpstr>O tesoureiro da igreja local, então, envia todo o dízimo para a Associação no qual os trabalhadores religiosos são pagos.</vt:lpstr>
      <vt:lpstr>Esse sistema delineado por Deus permitiu que Sua igreja tivesse um impacto mundial e crescente.</vt:lpstr>
      <vt:lpstr>Davi prometeu:   “Pagarei os meus votos ao Senhor agora na presença de todo o Seu povo, nos átrios da casa do Senhor, no meio de ti, ó Jerusalém. Louvai ao Senhor”, Salmos 116:18,19. </vt:lpstr>
      <vt:lpstr>Vamos nos unir com aqueles que antes de nós foram financeiramente fiéis a Deus.   O povo de Israel teve a marca da fidelidade.   Você deseja tê-la também?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DA FIDELIDADE</dc:title>
  <dc:subject>SEMANA DE MORDOMIA 2019</dc:subject>
  <dc:creator>Pr. MARCELO AUGUSTO DE CARVALHO</dc:creator>
  <cp:keywords>www.4tons.com.br</cp:keywords>
  <dc:description>COMÉRCIO PROIBIDO. USO PESSOAL</dc:description>
  <cp:lastModifiedBy>Pr. Marcelo Carvalho</cp:lastModifiedBy>
  <cp:revision>3</cp:revision>
  <dcterms:created xsi:type="dcterms:W3CDTF">2019-02-08T12:39:12Z</dcterms:created>
  <dcterms:modified xsi:type="dcterms:W3CDTF">2019-02-08T16:17:24Z</dcterms:modified>
  <cp:category>SM-SERMÕES</cp:category>
</cp:coreProperties>
</file>