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71" r:id="rId4"/>
    <p:sldId id="272" r:id="rId5"/>
    <p:sldId id="273" r:id="rId6"/>
    <p:sldId id="274" r:id="rId7"/>
    <p:sldId id="275" r:id="rId8"/>
    <p:sldId id="276" r:id="rId9"/>
    <p:sldId id="277" r:id="rId10"/>
    <p:sldId id="278" r:id="rId11"/>
    <p:sldId id="268" r:id="rId12"/>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BEC6"/>
    <a:srgbClr val="D7B2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30" autoAdjust="0"/>
    <p:restoredTop sz="94660"/>
  </p:normalViewPr>
  <p:slideViewPr>
    <p:cSldViewPr snapToGrid="0">
      <p:cViewPr varScale="1">
        <p:scale>
          <a:sx n="68" d="100"/>
          <a:sy n="68" d="100"/>
        </p:scale>
        <p:origin x="654" y="72"/>
      </p:cViewPr>
      <p:guideLst/>
    </p:cSldViewPr>
  </p:slideViewPr>
  <p:notesTextViewPr>
    <p:cViewPr>
      <p:scale>
        <a:sx n="1" d="1"/>
        <a:sy n="1" d="1"/>
      </p:scale>
      <p:origin x="0" y="0"/>
    </p:cViewPr>
  </p:notesTextViewPr>
  <p:notesViewPr>
    <p:cSldViewPr snapToGrid="0">
      <p:cViewPr varScale="1">
        <p:scale>
          <a:sx n="59" d="100"/>
          <a:sy n="59" d="100"/>
        </p:scale>
        <p:origin x="2286"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AC89BC54-1CDC-4473-9720-F58E1E464D2A}" type="datetimeFigureOut">
              <a:rPr lang="pt-BR" smtClean="0"/>
              <a:t>17/12/2018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3682030-28A4-485C-A222-4952DDFF562A}" type="slidenum">
              <a:rPr lang="pt-BR" smtClean="0"/>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Conteúdo">
    <p:spTree>
      <p:nvGrpSpPr>
        <p:cNvPr id="1" name=""/>
        <p:cNvGrpSpPr/>
        <p:nvPr/>
      </p:nvGrpSpPr>
      <p:grpSpPr>
        <a:xfrm>
          <a:off x="0" y="0"/>
          <a:ext cx="0" cy="0"/>
          <a:chOff x="0" y="0"/>
          <a:chExt cx="0" cy="0"/>
        </a:xfrm>
      </p:grpSpPr>
      <p:sp>
        <p:nvSpPr>
          <p:cNvPr id="2" name="Espaço Reservado para Conteúdo 1"/>
          <p:cNvSpPr>
            <a:spLocks noGrp="1"/>
          </p:cNvSpPr>
          <p:nvPr>
            <p:ph/>
          </p:nvPr>
        </p:nvSpPr>
        <p:spPr>
          <a:xfrm>
            <a:off x="838200" y="365125"/>
            <a:ext cx="10515600" cy="58118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3" name="Espaço Reservado para Data 2"/>
          <p:cNvSpPr>
            <a:spLocks noGrp="1"/>
          </p:cNvSpPr>
          <p:nvPr>
            <p:ph type="dt" sz="half" idx="10"/>
          </p:nvPr>
        </p:nvSpPr>
        <p:spPr/>
        <p:txBody>
          <a:bodyPr/>
          <a:lstStyle/>
          <a:p>
            <a:fld id="{AC89BC54-1CDC-4473-9720-F58E1E464D2A}" type="datetimeFigureOut">
              <a:rPr lang="pt-BR" smtClean="0"/>
              <a:t>17/12/2018</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E3682030-28A4-485C-A222-4952DDFF562A}" type="slidenum">
              <a:rPr lang="pt-BR" smtClean="0"/>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AC89BC54-1CDC-4473-9720-F58E1E464D2A}" type="datetimeFigureOut">
              <a:rPr lang="pt-BR" smtClean="0"/>
              <a:t>17/12/2018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3682030-28A4-485C-A222-4952DDFF562A}" type="slidenum">
              <a:rPr lang="pt-BR" smtClean="0"/>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Editar estilos de texto Mestre</a:t>
            </a:r>
          </a:p>
        </p:txBody>
      </p:sp>
      <p:sp>
        <p:nvSpPr>
          <p:cNvPr id="4" name="Espaço Reservado para Data 3"/>
          <p:cNvSpPr>
            <a:spLocks noGrp="1"/>
          </p:cNvSpPr>
          <p:nvPr>
            <p:ph type="dt" sz="half" idx="10"/>
          </p:nvPr>
        </p:nvSpPr>
        <p:spPr/>
        <p:txBody>
          <a:bodyPr/>
          <a:lstStyle/>
          <a:p>
            <a:fld id="{AC89BC54-1CDC-4473-9720-F58E1E464D2A}" type="datetimeFigureOut">
              <a:rPr lang="pt-BR" smtClean="0"/>
              <a:t>17/12/2018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3682030-28A4-485C-A222-4952DDFF562A}" type="slidenum">
              <a:rPr lang="pt-BR" smtClean="0"/>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838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6172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AC89BC54-1CDC-4473-9720-F58E1E464D2A}" type="datetimeFigureOut">
              <a:rPr lang="pt-BR" smtClean="0"/>
              <a:t>17/12/2018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E3682030-28A4-485C-A222-4952DDFF562A}" type="slidenum">
              <a:rPr lang="pt-BR" smtClean="0"/>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AC89BC54-1CDC-4473-9720-F58E1E464D2A}" type="datetimeFigureOut">
              <a:rPr lang="pt-BR" smtClean="0"/>
              <a:t>17/12/2018</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E3682030-28A4-485C-A222-4952DDFF562A}" type="slidenum">
              <a:rPr lang="pt-BR" smtClean="0"/>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Data 2"/>
          <p:cNvSpPr>
            <a:spLocks noGrp="1"/>
          </p:cNvSpPr>
          <p:nvPr>
            <p:ph type="dt" sz="half" idx="10"/>
          </p:nvPr>
        </p:nvSpPr>
        <p:spPr/>
        <p:txBody>
          <a:bodyPr/>
          <a:lstStyle/>
          <a:p>
            <a:fld id="{AC89BC54-1CDC-4473-9720-F58E1E464D2A}" type="datetimeFigureOut">
              <a:rPr lang="pt-BR" smtClean="0"/>
              <a:t>17/12/2018</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E3682030-28A4-485C-A222-4952DDFF562A}" type="slidenum">
              <a:rPr lang="pt-BR" smtClean="0"/>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AC89BC54-1CDC-4473-9720-F58E1E464D2A}" type="datetimeFigureOut">
              <a:rPr lang="pt-BR" smtClean="0"/>
              <a:t>17/12/2018</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E3682030-28A4-485C-A222-4952DDFF562A}" type="slidenum">
              <a:rPr lang="pt-BR" smtClean="0"/>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p:cNvSpPr>
            <a:spLocks noGrp="1"/>
          </p:cNvSpPr>
          <p:nvPr>
            <p:ph type="dt" sz="half" idx="10"/>
          </p:nvPr>
        </p:nvSpPr>
        <p:spPr/>
        <p:txBody>
          <a:bodyPr/>
          <a:lstStyle/>
          <a:p>
            <a:fld id="{AC89BC54-1CDC-4473-9720-F58E1E464D2A}" type="datetimeFigureOut">
              <a:rPr lang="pt-BR" smtClean="0"/>
              <a:t>17/12/2018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E3682030-28A4-485C-A222-4952DDFF562A}" type="slidenum">
              <a:rPr lang="pt-BR" smtClean="0"/>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AC89BC54-1CDC-4473-9720-F58E1E464D2A}" type="datetimeFigureOut">
              <a:rPr lang="pt-BR" smtClean="0"/>
              <a:t>17/12/2018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3682030-28A4-485C-A222-4952DDFF562A}" type="slidenum">
              <a:rPr lang="pt-BR" smtClean="0"/>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89BC54-1CDC-4473-9720-F58E1E464D2A}" type="datetimeFigureOut">
              <a:rPr lang="pt-BR" smtClean="0"/>
              <a:t>17/12/2018</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682030-28A4-485C-A222-4952DDFF562A}" type="slidenum">
              <a:rPr lang="pt-BR" smtClean="0"/>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www.maisrelevante.com.br/2018/12/baixar-slides-10-dias-oracao-2019-iasd.html" TargetMode="External"/><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39" y="5715"/>
            <a:ext cx="12179582" cy="6851015"/>
          </a:xfrm>
          <a:prstGeom prst="rect">
            <a:avLst/>
          </a:prstGeom>
        </p:spPr>
      </p:pic>
      <p:sp>
        <p:nvSpPr>
          <p:cNvPr id="5" name="Elipse 4"/>
          <p:cNvSpPr/>
          <p:nvPr/>
        </p:nvSpPr>
        <p:spPr>
          <a:xfrm>
            <a:off x="10862604" y="2749868"/>
            <a:ext cx="1179342" cy="1132816"/>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altLang="en-US" sz="3600" b="1" dirty="0">
                <a:solidFill>
                  <a:schemeClr val="tx1">
                    <a:lumMod val="65000"/>
                    <a:lumOff val="35000"/>
                  </a:schemeClr>
                </a:solidFill>
              </a:rPr>
              <a:t>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5" y="-6985"/>
            <a:ext cx="12176195" cy="6849110"/>
          </a:xfrm>
          <a:prstGeom prst="rect">
            <a:avLst/>
          </a:prstGeom>
        </p:spPr>
      </p:pic>
      <p:sp>
        <p:nvSpPr>
          <p:cNvPr id="2" name="Elipse 1"/>
          <p:cNvSpPr/>
          <p:nvPr/>
        </p:nvSpPr>
        <p:spPr>
          <a:xfrm>
            <a:off x="163195" y="5830570"/>
            <a:ext cx="582930" cy="54229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altLang="en-US" sz="2000" b="1" dirty="0">
                <a:solidFill>
                  <a:schemeClr val="tx1"/>
                </a:solidFill>
              </a:rPr>
              <a:t>2</a:t>
            </a:r>
          </a:p>
        </p:txBody>
      </p:sp>
      <p:sp>
        <p:nvSpPr>
          <p:cNvPr id="4" name="Retângulo 3">
            <a:extLst>
              <a:ext uri="{FF2B5EF4-FFF2-40B4-BE49-F238E27FC236}">
                <a16:creationId xmlns:a16="http://schemas.microsoft.com/office/drawing/2014/main" id="{24690824-8718-4AF8-83F2-CCF6E078FD64}"/>
              </a:ext>
            </a:extLst>
          </p:cNvPr>
          <p:cNvSpPr/>
          <p:nvPr/>
        </p:nvSpPr>
        <p:spPr>
          <a:xfrm>
            <a:off x="1181687" y="1732728"/>
            <a:ext cx="10847118" cy="3847207"/>
          </a:xfrm>
          <a:prstGeom prst="rect">
            <a:avLst/>
          </a:prstGeom>
        </p:spPr>
        <p:txBody>
          <a:bodyPr wrap="square">
            <a:spAutoFit/>
          </a:bodyPr>
          <a:lstStyle/>
          <a:p>
            <a:pPr algn="ctr"/>
            <a:r>
              <a:rPr lang="pt-BR" sz="2800" b="1" dirty="0"/>
              <a:t>ALEGRIA ETERNA: VER PESSOAS SALVAS </a:t>
            </a:r>
          </a:p>
          <a:p>
            <a:pPr algn="ctr"/>
            <a:endParaRPr lang="pt-BR" sz="2400" dirty="0"/>
          </a:p>
          <a:p>
            <a:pPr algn="ctr"/>
            <a:r>
              <a:rPr lang="pt-BR" sz="2400" dirty="0"/>
              <a:t>Gloriosa será a recompensa concedida quando os fiéis obreiros estiverem reunidos ao redor do trono de Deus e do Cordeiro. […] Acham-se diante do trono, significando que estão aceitos. Todos os seus pecados estão apagados, tiradas todas as suas transgressões. Agora, podem olhar para a plena glória do trono de Deus. </a:t>
            </a:r>
          </a:p>
          <a:p>
            <a:pPr algn="ctr"/>
            <a:endParaRPr lang="pt-BR" sz="2400" dirty="0"/>
          </a:p>
          <a:p>
            <a:pPr algn="ctr"/>
            <a:r>
              <a:rPr lang="pt-BR" sz="2400" dirty="0"/>
              <a:t>Participaram dos sofrimentos de Cristo, foram </a:t>
            </a:r>
            <a:r>
              <a:rPr lang="pt-BR" sz="2400" dirty="0" err="1"/>
              <a:t>coobreiros</a:t>
            </a:r>
            <a:r>
              <a:rPr lang="pt-BR" sz="2400" dirty="0"/>
              <a:t> Seus no plano da redenção e partilham com Ele da alegria de ver pessoas salvas mediante sua atuação a louvarem a Deus por toda a eternidade (Testemunhos Para a Igreja, v. 5, p. 467).</a:t>
            </a:r>
          </a:p>
        </p:txBody>
      </p:sp>
    </p:spTree>
    <p:extLst>
      <p:ext uri="{BB962C8B-B14F-4D97-AF65-F5344CB8AC3E}">
        <p14:creationId xmlns:p14="http://schemas.microsoft.com/office/powerpoint/2010/main" val="41728943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5" y="-6985"/>
            <a:ext cx="12176195" cy="6849110"/>
          </a:xfrm>
          <a:prstGeom prst="rect">
            <a:avLst/>
          </a:prstGeom>
        </p:spPr>
      </p:pic>
      <p:sp>
        <p:nvSpPr>
          <p:cNvPr id="2" name="Elipse 1"/>
          <p:cNvSpPr/>
          <p:nvPr/>
        </p:nvSpPr>
        <p:spPr>
          <a:xfrm>
            <a:off x="163195" y="5830570"/>
            <a:ext cx="582930" cy="54229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altLang="en-US" sz="2000" b="1" dirty="0">
                <a:solidFill>
                  <a:schemeClr val="tx1"/>
                </a:solidFill>
              </a:rPr>
              <a:t>2</a:t>
            </a:r>
          </a:p>
        </p:txBody>
      </p:sp>
      <p:sp>
        <p:nvSpPr>
          <p:cNvPr id="4" name="Retângulo arredondado 1">
            <a:hlinkClick r:id="rId3"/>
            <a:extLst>
              <a:ext uri="{FF2B5EF4-FFF2-40B4-BE49-F238E27FC236}">
                <a16:creationId xmlns:a16="http://schemas.microsoft.com/office/drawing/2014/main" id="{78AEADA4-5F9B-4E26-AD41-ED7178EB7A60}"/>
              </a:ext>
            </a:extLst>
          </p:cNvPr>
          <p:cNvSpPr/>
          <p:nvPr/>
        </p:nvSpPr>
        <p:spPr>
          <a:xfrm>
            <a:off x="4558030" y="6260465"/>
            <a:ext cx="3076575" cy="402590"/>
          </a:xfrm>
          <a:prstGeom prst="round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altLang="en-US" dirty="0">
                <a:solidFill>
                  <a:schemeClr val="tx1">
                    <a:lumMod val="65000"/>
                    <a:lumOff val="35000"/>
                  </a:schemeClr>
                </a:solidFill>
              </a:rPr>
              <a:t>www.maisrelevante.com.br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5" y="-6985"/>
            <a:ext cx="12176195" cy="6849110"/>
          </a:xfrm>
          <a:prstGeom prst="rect">
            <a:avLst/>
          </a:prstGeom>
        </p:spPr>
      </p:pic>
      <p:sp>
        <p:nvSpPr>
          <p:cNvPr id="2" name="Elipse 1"/>
          <p:cNvSpPr/>
          <p:nvPr/>
        </p:nvSpPr>
        <p:spPr>
          <a:xfrm>
            <a:off x="163195" y="5830570"/>
            <a:ext cx="582930" cy="54229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altLang="en-US" sz="2000" b="1" dirty="0">
                <a:solidFill>
                  <a:schemeClr val="tx1"/>
                </a:solidFill>
              </a:rPr>
              <a:t>2</a:t>
            </a:r>
          </a:p>
        </p:txBody>
      </p:sp>
      <p:sp>
        <p:nvSpPr>
          <p:cNvPr id="4" name="Retângulo 3">
            <a:extLst>
              <a:ext uri="{FF2B5EF4-FFF2-40B4-BE49-F238E27FC236}">
                <a16:creationId xmlns:a16="http://schemas.microsoft.com/office/drawing/2014/main" id="{24690824-8718-4AF8-83F2-CCF6E078FD64}"/>
              </a:ext>
            </a:extLst>
          </p:cNvPr>
          <p:cNvSpPr/>
          <p:nvPr/>
        </p:nvSpPr>
        <p:spPr>
          <a:xfrm>
            <a:off x="1181687" y="1859340"/>
            <a:ext cx="10847118" cy="3847207"/>
          </a:xfrm>
          <a:prstGeom prst="rect">
            <a:avLst/>
          </a:prstGeom>
        </p:spPr>
        <p:txBody>
          <a:bodyPr wrap="square">
            <a:spAutoFit/>
          </a:bodyPr>
          <a:lstStyle/>
          <a:p>
            <a:pPr algn="ctr"/>
            <a:r>
              <a:rPr lang="pt-BR" sz="2800" b="1" dirty="0"/>
              <a:t>A IGREJA E O AMOR DIVINO PELO MUNDO </a:t>
            </a:r>
          </a:p>
          <a:p>
            <a:pPr algn="ctr"/>
            <a:endParaRPr lang="pt-BR" sz="2400" dirty="0"/>
          </a:p>
          <a:p>
            <a:pPr algn="ctr"/>
            <a:r>
              <a:rPr lang="pt-BR" sz="2400" dirty="0"/>
              <a:t>Embora existam males na igreja, e tenham de existir até ao fim do mundo, a igreja destes últimos dias há de ser a luz do mundo poluído e desmoralizado pelo pecado. A igreja, débil e defeituosa, precisando ser repreendida, advertida e aconselhada, é o único objeto na Terra ao qual Cristo confere Sua suprema consideração. […]</a:t>
            </a:r>
          </a:p>
          <a:p>
            <a:pPr algn="ctr"/>
            <a:endParaRPr lang="pt-BR" sz="2400" dirty="0"/>
          </a:p>
          <a:p>
            <a:pPr algn="ctr"/>
            <a:r>
              <a:rPr lang="pt-BR" sz="2400" dirty="0"/>
              <a:t>Será conferido o rico dom do Espírito Santo, e, por seu constante suprimento aos filhos de Deus, eles se tornarão testemunhas no mundo do poder de Deus para salvação (A Igreja Remanescente, p. 46).</a:t>
            </a:r>
          </a:p>
        </p:txBody>
      </p:sp>
      <p:sp>
        <p:nvSpPr>
          <p:cNvPr id="5" name="Retângulo 4">
            <a:extLst>
              <a:ext uri="{FF2B5EF4-FFF2-40B4-BE49-F238E27FC236}">
                <a16:creationId xmlns:a16="http://schemas.microsoft.com/office/drawing/2014/main" id="{B18EB7E9-6572-4136-8521-06EC0E2B589C}"/>
              </a:ext>
            </a:extLst>
          </p:cNvPr>
          <p:cNvSpPr/>
          <p:nvPr/>
        </p:nvSpPr>
        <p:spPr>
          <a:xfrm>
            <a:off x="5143584" y="15875"/>
            <a:ext cx="7047914" cy="63304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200" dirty="0">
                <a:solidFill>
                  <a:schemeClr val="tx1">
                    <a:lumMod val="65000"/>
                    <a:lumOff val="35000"/>
                  </a:schemeClr>
                </a:solidFill>
              </a:rPr>
              <a:t>TEMA 2 – CHAMADOS PARA SER LUZ</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5" y="-6985"/>
            <a:ext cx="12176195" cy="6849110"/>
          </a:xfrm>
          <a:prstGeom prst="rect">
            <a:avLst/>
          </a:prstGeom>
        </p:spPr>
      </p:pic>
      <p:sp>
        <p:nvSpPr>
          <p:cNvPr id="2" name="Elipse 1"/>
          <p:cNvSpPr/>
          <p:nvPr/>
        </p:nvSpPr>
        <p:spPr>
          <a:xfrm>
            <a:off x="163195" y="5830570"/>
            <a:ext cx="582930" cy="54229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altLang="en-US" sz="2000" b="1" dirty="0">
                <a:solidFill>
                  <a:schemeClr val="tx1"/>
                </a:solidFill>
              </a:rPr>
              <a:t>2</a:t>
            </a:r>
          </a:p>
        </p:txBody>
      </p:sp>
      <p:sp>
        <p:nvSpPr>
          <p:cNvPr id="4" name="Retângulo 3">
            <a:extLst>
              <a:ext uri="{FF2B5EF4-FFF2-40B4-BE49-F238E27FC236}">
                <a16:creationId xmlns:a16="http://schemas.microsoft.com/office/drawing/2014/main" id="{24690824-8718-4AF8-83F2-CCF6E078FD64}"/>
              </a:ext>
            </a:extLst>
          </p:cNvPr>
          <p:cNvSpPr/>
          <p:nvPr/>
        </p:nvSpPr>
        <p:spPr>
          <a:xfrm>
            <a:off x="1181687" y="1859340"/>
            <a:ext cx="10847118" cy="3847207"/>
          </a:xfrm>
          <a:prstGeom prst="rect">
            <a:avLst/>
          </a:prstGeom>
        </p:spPr>
        <p:txBody>
          <a:bodyPr wrap="square">
            <a:spAutoFit/>
          </a:bodyPr>
          <a:lstStyle/>
          <a:p>
            <a:pPr algn="ctr"/>
            <a:r>
              <a:rPr lang="pt-BR" sz="2800" b="1" dirty="0"/>
              <a:t>CIDADES ENVOLVIDAS PELO MAL </a:t>
            </a:r>
          </a:p>
          <a:p>
            <a:pPr algn="ctr"/>
            <a:endParaRPr lang="pt-BR" sz="2400" dirty="0"/>
          </a:p>
          <a:p>
            <a:pPr algn="ctr"/>
            <a:r>
              <a:rPr lang="pt-BR" sz="2400" dirty="0"/>
              <a:t>Ao considerar as condições das cidades que se acham tão positivamente sob o poder de Satanás, eu interrogo a mim mesma: Qual será o fim destas coisas? A impiedade em muitas cidades está aumentando.</a:t>
            </a:r>
          </a:p>
          <a:p>
            <a:pPr algn="ctr"/>
            <a:endParaRPr lang="pt-BR" sz="2400" dirty="0"/>
          </a:p>
          <a:p>
            <a:pPr algn="ctr"/>
            <a:r>
              <a:rPr lang="pt-BR" sz="2400" dirty="0"/>
              <a:t>Em cada nação, a mente dos homens se dedica à invenção de alguma novidade. Atos precipitados e confusão mental aumentam em todas as partes. Certamente, as cidades da Terra estão se tornando semelhantes a Sodoma e Gomorra </a:t>
            </a:r>
          </a:p>
          <a:p>
            <a:pPr algn="ctr"/>
            <a:r>
              <a:rPr lang="pt-BR" sz="2400" dirty="0"/>
              <a:t>(Evangelismo, p. 29, 30). </a:t>
            </a:r>
          </a:p>
        </p:txBody>
      </p:sp>
    </p:spTree>
    <p:extLst>
      <p:ext uri="{BB962C8B-B14F-4D97-AF65-F5344CB8AC3E}">
        <p14:creationId xmlns:p14="http://schemas.microsoft.com/office/powerpoint/2010/main" val="1096835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5" y="-6985"/>
            <a:ext cx="12176195" cy="6849110"/>
          </a:xfrm>
          <a:prstGeom prst="rect">
            <a:avLst/>
          </a:prstGeom>
        </p:spPr>
      </p:pic>
      <p:sp>
        <p:nvSpPr>
          <p:cNvPr id="2" name="Elipse 1"/>
          <p:cNvSpPr/>
          <p:nvPr/>
        </p:nvSpPr>
        <p:spPr>
          <a:xfrm>
            <a:off x="163195" y="5830570"/>
            <a:ext cx="582930" cy="54229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altLang="en-US" sz="2000" b="1" dirty="0">
                <a:solidFill>
                  <a:schemeClr val="tx1"/>
                </a:solidFill>
              </a:rPr>
              <a:t>2</a:t>
            </a:r>
          </a:p>
        </p:txBody>
      </p:sp>
      <p:sp>
        <p:nvSpPr>
          <p:cNvPr id="4" name="Retângulo 3">
            <a:extLst>
              <a:ext uri="{FF2B5EF4-FFF2-40B4-BE49-F238E27FC236}">
                <a16:creationId xmlns:a16="http://schemas.microsoft.com/office/drawing/2014/main" id="{24690824-8718-4AF8-83F2-CCF6E078FD64}"/>
              </a:ext>
            </a:extLst>
          </p:cNvPr>
          <p:cNvSpPr/>
          <p:nvPr/>
        </p:nvSpPr>
        <p:spPr>
          <a:xfrm>
            <a:off x="1181687" y="1732728"/>
            <a:ext cx="10847118" cy="4585871"/>
          </a:xfrm>
          <a:prstGeom prst="rect">
            <a:avLst/>
          </a:prstGeom>
        </p:spPr>
        <p:txBody>
          <a:bodyPr wrap="square">
            <a:spAutoFit/>
          </a:bodyPr>
          <a:lstStyle/>
          <a:p>
            <a:pPr algn="ctr"/>
            <a:r>
              <a:rPr lang="pt-BR" sz="2800" b="1" dirty="0"/>
              <a:t>CALAMIDADES ATUAIS </a:t>
            </a:r>
          </a:p>
          <a:p>
            <a:pPr algn="ctr"/>
            <a:endParaRPr lang="pt-BR" sz="2400" dirty="0"/>
          </a:p>
          <a:p>
            <a:pPr algn="ctr"/>
            <a:r>
              <a:rPr lang="pt-BR" sz="2400" dirty="0"/>
              <a:t>Os dias em que vivemos são solenes e importantes. O Espírito de Deus está, gradual mas seguramente, sendo retirado da Terra (Evangelismo, p. 31). </a:t>
            </a:r>
          </a:p>
          <a:p>
            <a:pPr algn="ctr"/>
            <a:endParaRPr lang="pt-BR" sz="2400" dirty="0"/>
          </a:p>
          <a:p>
            <a:pPr algn="ctr"/>
            <a:r>
              <a:rPr lang="pt-BR" sz="2400" dirty="0"/>
              <a:t>s. As calamidades em terra e mar, as condições sociais agitadas, os rumores de guerra, são portentosos. Prenunciam as proximidades de acontecimentos da maior importância (Evangelismo, p. 32).</a:t>
            </a:r>
          </a:p>
          <a:p>
            <a:pPr algn="ctr"/>
            <a:endParaRPr lang="pt-BR" sz="2400" dirty="0"/>
          </a:p>
          <a:p>
            <a:pPr algn="ctr"/>
            <a:r>
              <a:rPr lang="pt-BR" sz="2400" dirty="0"/>
              <a:t>Tremendas provas e aflições aguardam o povo de Deus. O espírito de guerra está incitando as nações de um a outro canto da Terra. </a:t>
            </a:r>
          </a:p>
          <a:p>
            <a:pPr algn="ctr"/>
            <a:r>
              <a:rPr lang="pt-BR" sz="2400" dirty="0"/>
              <a:t>(Testemunhos Para a Igreja, v. 9, p. 17)</a:t>
            </a:r>
          </a:p>
        </p:txBody>
      </p:sp>
    </p:spTree>
    <p:extLst>
      <p:ext uri="{BB962C8B-B14F-4D97-AF65-F5344CB8AC3E}">
        <p14:creationId xmlns:p14="http://schemas.microsoft.com/office/powerpoint/2010/main" val="3887273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5" y="-6985"/>
            <a:ext cx="12176195" cy="6849110"/>
          </a:xfrm>
          <a:prstGeom prst="rect">
            <a:avLst/>
          </a:prstGeom>
        </p:spPr>
      </p:pic>
      <p:sp>
        <p:nvSpPr>
          <p:cNvPr id="2" name="Elipse 1"/>
          <p:cNvSpPr/>
          <p:nvPr/>
        </p:nvSpPr>
        <p:spPr>
          <a:xfrm>
            <a:off x="163195" y="5830570"/>
            <a:ext cx="582930" cy="54229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altLang="en-US" sz="2000" b="1" dirty="0">
                <a:solidFill>
                  <a:schemeClr val="tx1"/>
                </a:solidFill>
              </a:rPr>
              <a:t>2</a:t>
            </a:r>
          </a:p>
        </p:txBody>
      </p:sp>
      <p:sp>
        <p:nvSpPr>
          <p:cNvPr id="4" name="Retângulo 3">
            <a:extLst>
              <a:ext uri="{FF2B5EF4-FFF2-40B4-BE49-F238E27FC236}">
                <a16:creationId xmlns:a16="http://schemas.microsoft.com/office/drawing/2014/main" id="{24690824-8718-4AF8-83F2-CCF6E078FD64}"/>
              </a:ext>
            </a:extLst>
          </p:cNvPr>
          <p:cNvSpPr/>
          <p:nvPr/>
        </p:nvSpPr>
        <p:spPr>
          <a:xfrm>
            <a:off x="1181687" y="1732728"/>
            <a:ext cx="10847118" cy="4216539"/>
          </a:xfrm>
          <a:prstGeom prst="rect">
            <a:avLst/>
          </a:prstGeom>
        </p:spPr>
        <p:txBody>
          <a:bodyPr wrap="square">
            <a:spAutoFit/>
          </a:bodyPr>
          <a:lstStyle/>
          <a:p>
            <a:pPr algn="ctr"/>
            <a:r>
              <a:rPr lang="pt-BR" sz="2800" b="1" dirty="0"/>
              <a:t>O CLAMOR PELAS CIDADES </a:t>
            </a:r>
          </a:p>
          <a:p>
            <a:pPr algn="ctr"/>
            <a:endParaRPr lang="pt-BR" sz="2400" dirty="0"/>
          </a:p>
          <a:p>
            <a:pPr algn="ctr"/>
            <a:r>
              <a:rPr lang="pt-BR" sz="2400" dirty="0"/>
              <a:t>Como um povo, necessitamos apressar o trabalho nas cidades, trabalho este que tem sido atrasado por falta de obreiros e de meios, bem como de espírito de consagração. Neste tempo, o povo de Deus precisa volver o coração inteiramente a Ele, porquanto o fim de todas as coisas está próximo. </a:t>
            </a:r>
          </a:p>
          <a:p>
            <a:pPr algn="ctr"/>
            <a:endParaRPr lang="pt-BR" sz="2400" dirty="0"/>
          </a:p>
          <a:p>
            <a:pPr algn="ctr"/>
            <a:r>
              <a:rPr lang="pt-BR" sz="2400" dirty="0"/>
              <a:t>Precisa humilhar seu entendimento e atentar para a vontade do Senhor, trabalhando com o mais ardente desejo de fazer aquilo que Deus tem mostrado que deve ser feito, no sentido de advertir as cidades quanto à iminente destruição. </a:t>
            </a:r>
          </a:p>
          <a:p>
            <a:pPr algn="ctr"/>
            <a:r>
              <a:rPr lang="pt-BR" sz="2400" dirty="0"/>
              <a:t>(Evangelismo, p. 30).</a:t>
            </a:r>
          </a:p>
        </p:txBody>
      </p:sp>
    </p:spTree>
    <p:extLst>
      <p:ext uri="{BB962C8B-B14F-4D97-AF65-F5344CB8AC3E}">
        <p14:creationId xmlns:p14="http://schemas.microsoft.com/office/powerpoint/2010/main" val="24209816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5" y="-6985"/>
            <a:ext cx="12176195" cy="6849110"/>
          </a:xfrm>
          <a:prstGeom prst="rect">
            <a:avLst/>
          </a:prstGeom>
        </p:spPr>
      </p:pic>
      <p:sp>
        <p:nvSpPr>
          <p:cNvPr id="2" name="Elipse 1"/>
          <p:cNvSpPr/>
          <p:nvPr/>
        </p:nvSpPr>
        <p:spPr>
          <a:xfrm>
            <a:off x="163195" y="5830570"/>
            <a:ext cx="582930" cy="54229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altLang="en-US" sz="2000" b="1" dirty="0">
                <a:solidFill>
                  <a:schemeClr val="tx1"/>
                </a:solidFill>
              </a:rPr>
              <a:t>2</a:t>
            </a:r>
          </a:p>
        </p:txBody>
      </p:sp>
      <p:sp>
        <p:nvSpPr>
          <p:cNvPr id="4" name="Retângulo 3">
            <a:extLst>
              <a:ext uri="{FF2B5EF4-FFF2-40B4-BE49-F238E27FC236}">
                <a16:creationId xmlns:a16="http://schemas.microsoft.com/office/drawing/2014/main" id="{24690824-8718-4AF8-83F2-CCF6E078FD64}"/>
              </a:ext>
            </a:extLst>
          </p:cNvPr>
          <p:cNvSpPr/>
          <p:nvPr/>
        </p:nvSpPr>
        <p:spPr>
          <a:xfrm>
            <a:off x="1181687" y="1732728"/>
            <a:ext cx="10847118" cy="4216539"/>
          </a:xfrm>
          <a:prstGeom prst="rect">
            <a:avLst/>
          </a:prstGeom>
        </p:spPr>
        <p:txBody>
          <a:bodyPr wrap="square">
            <a:spAutoFit/>
          </a:bodyPr>
          <a:lstStyle/>
          <a:p>
            <a:pPr algn="ctr"/>
            <a:r>
              <a:rPr lang="pt-BR" sz="2800" b="1" dirty="0"/>
              <a:t>PRECISAMOS DESPERTAR </a:t>
            </a:r>
          </a:p>
          <a:p>
            <a:pPr algn="ctr"/>
            <a:endParaRPr lang="pt-BR" sz="2400" dirty="0"/>
          </a:p>
          <a:p>
            <a:pPr algn="ctr"/>
            <a:r>
              <a:rPr lang="pt-BR" sz="2400" dirty="0"/>
              <a:t>O povo que pretende obedecer à verdade acha-se adormecido. Não poderiam estar tão à vontade como estão, caso estivessem despertos. […] </a:t>
            </a:r>
          </a:p>
          <a:p>
            <a:pPr algn="ctr"/>
            <a:endParaRPr lang="pt-BR" sz="2400" dirty="0"/>
          </a:p>
          <a:p>
            <a:pPr algn="ctr"/>
            <a:r>
              <a:rPr lang="pt-BR" sz="2400" dirty="0"/>
              <a:t>Há multidões descendo à ruína; o povo que tem recebido luz e verdade não passa de uma minoria para conter todo o exército do mal; todavia, esse pequenino grupo está devotando suas energias a qualquer coisa e a tudo, menos a aprender como salvar almas da morte. […] Brincarão ainda com os mais sagrados legados do Céu? Dirão porventura como Caim: “Sou eu guardador do meu irmão?” (</a:t>
            </a:r>
            <a:r>
              <a:rPr lang="pt-BR" sz="2400" dirty="0" err="1"/>
              <a:t>Gn</a:t>
            </a:r>
            <a:r>
              <a:rPr lang="pt-BR" sz="2400" dirty="0"/>
              <a:t> 4:9) </a:t>
            </a:r>
          </a:p>
          <a:p>
            <a:pPr algn="ctr"/>
            <a:r>
              <a:rPr lang="pt-BR" sz="2400" dirty="0"/>
              <a:t>(Testemunhos Para a Igreja, v. 5, p. 458, 459).</a:t>
            </a:r>
          </a:p>
        </p:txBody>
      </p:sp>
    </p:spTree>
    <p:extLst>
      <p:ext uri="{BB962C8B-B14F-4D97-AF65-F5344CB8AC3E}">
        <p14:creationId xmlns:p14="http://schemas.microsoft.com/office/powerpoint/2010/main" val="2298126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5" y="-6985"/>
            <a:ext cx="12176195" cy="6849110"/>
          </a:xfrm>
          <a:prstGeom prst="rect">
            <a:avLst/>
          </a:prstGeom>
        </p:spPr>
      </p:pic>
      <p:sp>
        <p:nvSpPr>
          <p:cNvPr id="2" name="Elipse 1"/>
          <p:cNvSpPr/>
          <p:nvPr/>
        </p:nvSpPr>
        <p:spPr>
          <a:xfrm>
            <a:off x="163195" y="5830570"/>
            <a:ext cx="582930" cy="54229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altLang="en-US" sz="2000" b="1" dirty="0">
                <a:solidFill>
                  <a:schemeClr val="tx1"/>
                </a:solidFill>
              </a:rPr>
              <a:t>2</a:t>
            </a:r>
          </a:p>
        </p:txBody>
      </p:sp>
      <p:sp>
        <p:nvSpPr>
          <p:cNvPr id="4" name="Retângulo 3">
            <a:extLst>
              <a:ext uri="{FF2B5EF4-FFF2-40B4-BE49-F238E27FC236}">
                <a16:creationId xmlns:a16="http://schemas.microsoft.com/office/drawing/2014/main" id="{24690824-8718-4AF8-83F2-CCF6E078FD64}"/>
              </a:ext>
            </a:extLst>
          </p:cNvPr>
          <p:cNvSpPr/>
          <p:nvPr/>
        </p:nvSpPr>
        <p:spPr>
          <a:xfrm>
            <a:off x="1181687" y="1732728"/>
            <a:ext cx="10847118" cy="3477875"/>
          </a:xfrm>
          <a:prstGeom prst="rect">
            <a:avLst/>
          </a:prstGeom>
        </p:spPr>
        <p:txBody>
          <a:bodyPr wrap="square">
            <a:spAutoFit/>
          </a:bodyPr>
          <a:lstStyle/>
          <a:p>
            <a:pPr algn="ctr"/>
            <a:r>
              <a:rPr lang="pt-BR" sz="2800" b="1" dirty="0"/>
              <a:t>DEDICAÇÃO REDOBRADA</a:t>
            </a:r>
          </a:p>
          <a:p>
            <a:pPr algn="ctr"/>
            <a:endParaRPr lang="pt-BR" sz="2400" dirty="0"/>
          </a:p>
          <a:p>
            <a:pPr algn="ctr"/>
            <a:r>
              <a:rPr lang="pt-BR" sz="2400" dirty="0"/>
              <a:t> </a:t>
            </a:r>
            <a:r>
              <a:rPr lang="pt-BR" sz="2800" dirty="0"/>
              <a:t>Em todas as épocas foi requerido dos seguidores de Cristo vigilância e fidelidade; mas agora que nos achamos no limiar do mundo eterno, possuindo as verdades que temos, de posse de tão grande luz, de uma obra tão importante, cumpre-nos dobrar a dedicação. […] Você tem conhecimento da verdade? Transmita-o aos outros.</a:t>
            </a:r>
          </a:p>
          <a:p>
            <a:pPr algn="ctr"/>
            <a:r>
              <a:rPr lang="pt-BR" sz="2800" dirty="0"/>
              <a:t>(Testemunhos Para a Igreja, v. 5, p. 460, 461)</a:t>
            </a:r>
            <a:endParaRPr lang="pt-BR" sz="2400" dirty="0"/>
          </a:p>
        </p:txBody>
      </p:sp>
    </p:spTree>
    <p:extLst>
      <p:ext uri="{BB962C8B-B14F-4D97-AF65-F5344CB8AC3E}">
        <p14:creationId xmlns:p14="http://schemas.microsoft.com/office/powerpoint/2010/main" val="519305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5" y="-6985"/>
            <a:ext cx="12176195" cy="6849110"/>
          </a:xfrm>
          <a:prstGeom prst="rect">
            <a:avLst/>
          </a:prstGeom>
        </p:spPr>
      </p:pic>
      <p:sp>
        <p:nvSpPr>
          <p:cNvPr id="2" name="Elipse 1"/>
          <p:cNvSpPr/>
          <p:nvPr/>
        </p:nvSpPr>
        <p:spPr>
          <a:xfrm>
            <a:off x="163195" y="5830570"/>
            <a:ext cx="582930" cy="54229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altLang="en-US" sz="2000" b="1" dirty="0">
                <a:solidFill>
                  <a:schemeClr val="tx1"/>
                </a:solidFill>
              </a:rPr>
              <a:t>2</a:t>
            </a:r>
          </a:p>
        </p:txBody>
      </p:sp>
      <p:sp>
        <p:nvSpPr>
          <p:cNvPr id="4" name="Retângulo 3">
            <a:extLst>
              <a:ext uri="{FF2B5EF4-FFF2-40B4-BE49-F238E27FC236}">
                <a16:creationId xmlns:a16="http://schemas.microsoft.com/office/drawing/2014/main" id="{24690824-8718-4AF8-83F2-CCF6E078FD64}"/>
              </a:ext>
            </a:extLst>
          </p:cNvPr>
          <p:cNvSpPr/>
          <p:nvPr/>
        </p:nvSpPr>
        <p:spPr>
          <a:xfrm>
            <a:off x="1181687" y="1732728"/>
            <a:ext cx="10847118" cy="4339650"/>
          </a:xfrm>
          <a:prstGeom prst="rect">
            <a:avLst/>
          </a:prstGeom>
        </p:spPr>
        <p:txBody>
          <a:bodyPr wrap="square">
            <a:spAutoFit/>
          </a:bodyPr>
          <a:lstStyle/>
          <a:p>
            <a:pPr algn="ctr"/>
            <a:r>
              <a:rPr lang="pt-BR" sz="2800" b="1" dirty="0"/>
              <a:t>DESPRENDIDOS COMO JESUS </a:t>
            </a:r>
          </a:p>
          <a:p>
            <a:pPr algn="ctr"/>
            <a:endParaRPr lang="pt-BR" sz="2400" dirty="0"/>
          </a:p>
          <a:p>
            <a:pPr algn="ctr"/>
            <a:r>
              <a:rPr lang="pt-BR" sz="2800" dirty="0"/>
              <a:t>Apelo novamente para os membros da igreja, para que sejam cristãos, para que sejam semelhantes a Cristo. Jesus foi um obreiro, não para Si mesmo, mas para os outros. </a:t>
            </a:r>
          </a:p>
          <a:p>
            <a:pPr algn="ctr"/>
            <a:endParaRPr lang="pt-BR" sz="2800" dirty="0"/>
          </a:p>
          <a:p>
            <a:pPr algn="ctr"/>
            <a:r>
              <a:rPr lang="pt-BR" sz="2800" dirty="0"/>
              <a:t>Ele trabalhou a fim de beneficiar e salvar os perdidos. Se vocês são cristãos, imitarão o exemplo de Cristo. Ele pôs o fundamento, e nós somos construtores juntamente com Ele.</a:t>
            </a:r>
          </a:p>
          <a:p>
            <a:pPr algn="ctr"/>
            <a:r>
              <a:rPr lang="pt-BR" sz="2800" dirty="0"/>
              <a:t>(Testemunhos Para a Igreja, v. 5, p. 466)</a:t>
            </a:r>
          </a:p>
        </p:txBody>
      </p:sp>
    </p:spTree>
    <p:extLst>
      <p:ext uri="{BB962C8B-B14F-4D97-AF65-F5344CB8AC3E}">
        <p14:creationId xmlns:p14="http://schemas.microsoft.com/office/powerpoint/2010/main" val="18061108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5" y="-6985"/>
            <a:ext cx="12176195" cy="6849110"/>
          </a:xfrm>
          <a:prstGeom prst="rect">
            <a:avLst/>
          </a:prstGeom>
        </p:spPr>
      </p:pic>
      <p:sp>
        <p:nvSpPr>
          <p:cNvPr id="2" name="Elipse 1"/>
          <p:cNvSpPr/>
          <p:nvPr/>
        </p:nvSpPr>
        <p:spPr>
          <a:xfrm>
            <a:off x="163195" y="5830570"/>
            <a:ext cx="582930" cy="54229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altLang="en-US" sz="2000" b="1" dirty="0">
                <a:solidFill>
                  <a:schemeClr val="tx1"/>
                </a:solidFill>
              </a:rPr>
              <a:t>2</a:t>
            </a:r>
          </a:p>
        </p:txBody>
      </p:sp>
      <p:sp>
        <p:nvSpPr>
          <p:cNvPr id="4" name="Retângulo 3">
            <a:extLst>
              <a:ext uri="{FF2B5EF4-FFF2-40B4-BE49-F238E27FC236}">
                <a16:creationId xmlns:a16="http://schemas.microsoft.com/office/drawing/2014/main" id="{24690824-8718-4AF8-83F2-CCF6E078FD64}"/>
              </a:ext>
            </a:extLst>
          </p:cNvPr>
          <p:cNvSpPr/>
          <p:nvPr/>
        </p:nvSpPr>
        <p:spPr>
          <a:xfrm>
            <a:off x="1181687" y="1732728"/>
            <a:ext cx="10847118" cy="4216539"/>
          </a:xfrm>
          <a:prstGeom prst="rect">
            <a:avLst/>
          </a:prstGeom>
        </p:spPr>
        <p:txBody>
          <a:bodyPr wrap="square">
            <a:spAutoFit/>
          </a:bodyPr>
          <a:lstStyle/>
          <a:p>
            <a:pPr algn="ctr"/>
            <a:r>
              <a:rPr lang="pt-BR" sz="2800" b="1" dirty="0"/>
              <a:t>VIGIAS E PORTADORES DE LUZ </a:t>
            </a:r>
          </a:p>
          <a:p>
            <a:pPr algn="ctr"/>
            <a:endParaRPr lang="pt-BR" sz="2400" dirty="0"/>
          </a:p>
          <a:p>
            <a:pPr algn="ctr"/>
            <a:r>
              <a:rPr lang="pt-BR" sz="2400" dirty="0"/>
              <a:t>Em sentido especial foram os adventistas do sétimo dia postos no mundo como vigias e portadores de luz. A eles foi confiada a última mensagem de advertência a um mundo a perecer. Sobre eles incidiu a maravilhosa luz da Palavra de Deus.</a:t>
            </a:r>
          </a:p>
          <a:p>
            <a:pPr algn="ctr"/>
            <a:endParaRPr lang="pt-BR" sz="2400" dirty="0"/>
          </a:p>
          <a:p>
            <a:pPr algn="ctr"/>
            <a:r>
              <a:rPr lang="pt-BR" sz="2400" dirty="0"/>
              <a:t>A proclamação dessas verdades deve ser nossa obra. O mundo precisa ser advertido, e o povo de Deus deve ser fiel à missão que lhe foi confiada. Não se deve empenhar em especulações, nem entrar em empresas comerciais com incrédulos; pois isso dificultará realizar a obra que Deus lhes confiou.</a:t>
            </a:r>
          </a:p>
          <a:p>
            <a:pPr algn="ctr"/>
            <a:r>
              <a:rPr lang="pt-BR" sz="2400" dirty="0"/>
              <a:t>(Testemunhos Para a Igreja, v. 9, p. 19).</a:t>
            </a:r>
          </a:p>
        </p:txBody>
      </p:sp>
    </p:spTree>
    <p:extLst>
      <p:ext uri="{BB962C8B-B14F-4D97-AF65-F5344CB8AC3E}">
        <p14:creationId xmlns:p14="http://schemas.microsoft.com/office/powerpoint/2010/main" val="3424343870"/>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TotalTime>
  <Words>969</Words>
  <Application>Microsoft Office PowerPoint</Application>
  <PresentationFormat>Widescreen</PresentationFormat>
  <Paragraphs>65</Paragraphs>
  <Slides>11</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11</vt:i4>
      </vt:variant>
    </vt:vector>
  </HeadingPairs>
  <TitlesOfParts>
    <vt:vector size="15" baseType="lpstr">
      <vt:lpstr>Arial</vt:lpstr>
      <vt:lpstr>Calibri</vt:lpstr>
      <vt:lpstr>Calibri Light</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SEMANA DE MORDOMIA 2019</dc:title>
  <dc:subject>SM-MORDOMIA</dc:subject>
  <dc:creator>Pr. MARCELO AUGUSTO DE CARVALHO</dc:creator>
  <cp:keywords>www.4tons.com.br</cp:keywords>
  <dc:description>COMÉRCIO PROIBIDO. USO PESSOAL</dc:description>
  <cp:lastModifiedBy>Rogerio Sena</cp:lastModifiedBy>
  <cp:revision>22</cp:revision>
  <dcterms:created xsi:type="dcterms:W3CDTF">2018-01-18T18:45:00Z</dcterms:created>
  <dcterms:modified xsi:type="dcterms:W3CDTF">2018-12-17T18:21:42Z</dcterms:modified>
  <cp:category>SM-SERMÕES</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1046-10.2.0.5965</vt:lpwstr>
  </property>
</Properties>
</file>