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1" r:id="rId3"/>
    <p:sldId id="257" r:id="rId4"/>
    <p:sldId id="272" r:id="rId5"/>
    <p:sldId id="273" r:id="rId6"/>
    <p:sldId id="274" r:id="rId7"/>
    <p:sldId id="275" r:id="rId8"/>
    <p:sldId id="276" r:id="rId9"/>
    <p:sldId id="277" r:id="rId10"/>
    <p:sldId id="278" r:id="rId11"/>
    <p:sldId id="268" r:id="rId1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BEC6"/>
    <a:srgbClr val="D7B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0" autoAdjust="0"/>
    <p:restoredTop sz="94660"/>
  </p:normalViewPr>
  <p:slideViewPr>
    <p:cSldViewPr snapToGrid="0">
      <p:cViewPr varScale="1">
        <p:scale>
          <a:sx n="68" d="100"/>
          <a:sy n="68" d="100"/>
        </p:scale>
        <p:origin x="654" y="72"/>
      </p:cViewPr>
      <p:guideLst/>
    </p:cSldViewPr>
  </p:slideViewPr>
  <p:notesTextViewPr>
    <p:cViewPr>
      <p:scale>
        <a:sx n="1" d="1"/>
        <a:sy n="1" d="1"/>
      </p:scale>
      <p:origin x="0" y="0"/>
    </p:cViewPr>
  </p:notesTextViewPr>
  <p:notesViewPr>
    <p:cSldViewPr snapToGrid="0">
      <p:cViewPr varScale="1">
        <p:scale>
          <a:sx n="59" d="100"/>
          <a:sy n="59" d="100"/>
        </p:scale>
        <p:origin x="228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838200" y="365125"/>
            <a:ext cx="10515600" cy="58118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3" name="Espaço Reservado para Data 2"/>
          <p:cNvSpPr>
            <a:spLocks noGrp="1"/>
          </p:cNvSpPr>
          <p:nvPr>
            <p:ph type="dt" sz="half" idx="10"/>
          </p:nvPr>
        </p:nvSpPr>
        <p:spPr/>
        <p:txBody>
          <a:bodyPr/>
          <a:lstStyle/>
          <a:p>
            <a:fld id="{AC89BC54-1CDC-4473-9720-F58E1E464D2A}" type="datetimeFigureOut">
              <a:rPr lang="pt-BR" smtClean="0"/>
              <a:t>17/12/2018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AC89BC54-1CDC-4473-9720-F58E1E464D2A}" type="datetimeFigureOut">
              <a:rPr lang="pt-BR" smtClean="0"/>
              <a:t>17/12/2018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AC89BC54-1CDC-4473-9720-F58E1E464D2A}" type="datetimeFigureOut">
              <a:rPr lang="pt-BR" smtClean="0"/>
              <a:t>17/12/2018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AC89BC54-1CDC-4473-9720-F58E1E464D2A}" type="datetimeFigureOut">
              <a:rPr lang="pt-BR" smtClean="0"/>
              <a:t>17/12/2018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C89BC54-1CDC-4473-9720-F58E1E464D2A}" type="datetimeFigureOut">
              <a:rPr lang="pt-BR" smtClean="0"/>
              <a:t>17/12/2018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AC89BC54-1CDC-4473-9720-F58E1E464D2A}" type="datetimeFigureOut">
              <a:rPr lang="pt-BR" smtClean="0"/>
              <a:t>17/12/2018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682030-28A4-485C-A222-4952DDFF562A}"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maisrelevante.com.br/2018/12/baixar-slides-10-dias-oracao-2019-iasd.html"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9" y="5715"/>
            <a:ext cx="12179582" cy="6851015"/>
          </a:xfrm>
          <a:prstGeom prst="rect">
            <a:avLst/>
          </a:prstGeom>
        </p:spPr>
      </p:pic>
      <p:sp>
        <p:nvSpPr>
          <p:cNvPr id="5" name="Elipse 4"/>
          <p:cNvSpPr/>
          <p:nvPr/>
        </p:nvSpPr>
        <p:spPr>
          <a:xfrm>
            <a:off x="10862604" y="2749868"/>
            <a:ext cx="1179342" cy="1132816"/>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3600" b="1">
                <a:solidFill>
                  <a:schemeClr val="tx1">
                    <a:lumMod val="65000"/>
                    <a:lumOff val="35000"/>
                  </a:schemeClr>
                </a:solidFill>
              </a:rPr>
              <a:t>5</a:t>
            </a:r>
            <a:endParaRPr lang="pt-BR" altLang="en-US" sz="3600" b="1" dirty="0">
              <a:solidFill>
                <a:schemeClr val="tx1">
                  <a:lumMod val="65000"/>
                  <a:lumOff val="3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5</a:t>
            </a:r>
          </a:p>
        </p:txBody>
      </p:sp>
      <p:sp>
        <p:nvSpPr>
          <p:cNvPr id="4" name="Retângulo 3">
            <a:extLst>
              <a:ext uri="{FF2B5EF4-FFF2-40B4-BE49-F238E27FC236}">
                <a16:creationId xmlns:a16="http://schemas.microsoft.com/office/drawing/2014/main" id="{ED71612E-7C69-4AE9-8C6E-18317D237B28}"/>
              </a:ext>
            </a:extLst>
          </p:cNvPr>
          <p:cNvSpPr/>
          <p:nvPr/>
        </p:nvSpPr>
        <p:spPr>
          <a:xfrm>
            <a:off x="1181687" y="1732728"/>
            <a:ext cx="10847118" cy="4216539"/>
          </a:xfrm>
          <a:prstGeom prst="rect">
            <a:avLst/>
          </a:prstGeom>
        </p:spPr>
        <p:txBody>
          <a:bodyPr wrap="square">
            <a:spAutoFit/>
          </a:bodyPr>
          <a:lstStyle/>
          <a:p>
            <a:pPr algn="ctr"/>
            <a:r>
              <a:rPr lang="pt-BR" sz="2800" b="1" dirty="0"/>
              <a:t>MESMAS PROMESSAS </a:t>
            </a:r>
          </a:p>
          <a:p>
            <a:pPr algn="ctr"/>
            <a:endParaRPr lang="pt-BR" sz="2400" dirty="0"/>
          </a:p>
          <a:p>
            <a:pPr algn="ctr"/>
            <a:r>
              <a:rPr lang="pt-BR" sz="2400" dirty="0"/>
              <a:t>Esses homens que, no passado, se entregaram a Deus e ao reerguimento de Sua causa, eram tão fiéis ao princípio quanto o aço. Eram homens que não fracassavam nem desanimavam; homens que, como Daniel, eram cheios de reverência e de zelo por Deus, cheios de nobres propósitos e aspirações. </a:t>
            </a:r>
          </a:p>
          <a:p>
            <a:pPr algn="ctr"/>
            <a:endParaRPr lang="pt-BR" sz="2400" dirty="0"/>
          </a:p>
          <a:p>
            <a:pPr algn="ctr"/>
            <a:r>
              <a:rPr lang="pt-BR" sz="2400" dirty="0"/>
              <a:t>Eram tão fracos e impotentes como qualquer dos que hoje se empenham na obra, mas punham toda a sua confiança em Deus. Embora destituídos de sabedoria, conhecimento, virtude e poder, podemos receber tudo isso, se aprendermos de Cristo as lições que é nosso privilégio aprender (Mensagens aos Jovens, p. 33).</a:t>
            </a:r>
          </a:p>
        </p:txBody>
      </p:sp>
    </p:spTree>
    <p:extLst>
      <p:ext uri="{BB962C8B-B14F-4D97-AF65-F5344CB8AC3E}">
        <p14:creationId xmlns:p14="http://schemas.microsoft.com/office/powerpoint/2010/main" val="1223907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5</a:t>
            </a:r>
          </a:p>
        </p:txBody>
      </p:sp>
      <p:sp>
        <p:nvSpPr>
          <p:cNvPr id="4" name="Retângulo arredondado 1">
            <a:hlinkClick r:id="rId3"/>
            <a:extLst>
              <a:ext uri="{FF2B5EF4-FFF2-40B4-BE49-F238E27FC236}">
                <a16:creationId xmlns:a16="http://schemas.microsoft.com/office/drawing/2014/main" id="{980A257C-AF16-48D5-9D60-237D08A301F0}"/>
              </a:ext>
            </a:extLst>
          </p:cNvPr>
          <p:cNvSpPr/>
          <p:nvPr/>
        </p:nvSpPr>
        <p:spPr>
          <a:xfrm>
            <a:off x="4558030" y="6260465"/>
            <a:ext cx="3076575" cy="40259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dirty="0">
                <a:solidFill>
                  <a:schemeClr val="tx1">
                    <a:lumMod val="65000"/>
                    <a:lumOff val="35000"/>
                  </a:schemeClr>
                </a:solidFill>
              </a:rPr>
              <a:t>www.maisrelevante.com.br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4</a:t>
            </a:r>
          </a:p>
        </p:txBody>
      </p:sp>
      <p:sp>
        <p:nvSpPr>
          <p:cNvPr id="4" name="Retângulo 3">
            <a:extLst>
              <a:ext uri="{FF2B5EF4-FFF2-40B4-BE49-F238E27FC236}">
                <a16:creationId xmlns:a16="http://schemas.microsoft.com/office/drawing/2014/main" id="{93605379-E4A5-4D7C-A4D4-29F32682A268}"/>
              </a:ext>
            </a:extLst>
          </p:cNvPr>
          <p:cNvSpPr/>
          <p:nvPr/>
        </p:nvSpPr>
        <p:spPr>
          <a:xfrm>
            <a:off x="1181687" y="1732728"/>
            <a:ext cx="10847118" cy="3847207"/>
          </a:xfrm>
          <a:prstGeom prst="rect">
            <a:avLst/>
          </a:prstGeom>
        </p:spPr>
        <p:txBody>
          <a:bodyPr wrap="square">
            <a:spAutoFit/>
          </a:bodyPr>
          <a:lstStyle/>
          <a:p>
            <a:pPr algn="ctr"/>
            <a:r>
              <a:rPr lang="pt-BR" sz="2800" b="1" dirty="0"/>
              <a:t>RETIDÃO PELA GRAÇA </a:t>
            </a:r>
          </a:p>
          <a:p>
            <a:pPr algn="ctr"/>
            <a:endParaRPr lang="pt-BR" sz="2400" dirty="0"/>
          </a:p>
          <a:p>
            <a:pPr algn="ctr"/>
            <a:r>
              <a:rPr lang="pt-BR" sz="2400" dirty="0"/>
              <a:t>Daniel possuía a graça da genuína mansidão. Era verdadeiro, firme e nobre. Procurava viver em paz com todos, sendo ao mesmo tempo inflexível como o cedro altaneiro, naquilo que envolvesse princípio.</a:t>
            </a:r>
          </a:p>
          <a:p>
            <a:pPr algn="ctr"/>
            <a:endParaRPr lang="pt-BR" sz="2400" dirty="0"/>
          </a:p>
          <a:p>
            <a:pPr algn="ctr"/>
            <a:r>
              <a:rPr lang="pt-BR" sz="2400" dirty="0"/>
              <a:t>O registro de sua vida nobre, abnegada, é uma animação para a humanidade em geral. Dela podemos reunir força para resistir nobremente à tentação e, firmemente e na graça da mansidão, suster-nos pelo direito sob a mais severa provação (Fundamentos da Educação Cristã, p. 78, 79).</a:t>
            </a:r>
          </a:p>
        </p:txBody>
      </p:sp>
      <p:sp>
        <p:nvSpPr>
          <p:cNvPr id="5" name="Retângulo 4">
            <a:extLst>
              <a:ext uri="{FF2B5EF4-FFF2-40B4-BE49-F238E27FC236}">
                <a16:creationId xmlns:a16="http://schemas.microsoft.com/office/drawing/2014/main" id="{FF099B79-F702-4833-8A0B-877EAC68B4EF}"/>
              </a:ext>
            </a:extLst>
          </p:cNvPr>
          <p:cNvSpPr/>
          <p:nvPr/>
        </p:nvSpPr>
        <p:spPr>
          <a:xfrm>
            <a:off x="5143584" y="15875"/>
            <a:ext cx="7047914" cy="6330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dirty="0">
                <a:solidFill>
                  <a:schemeClr val="tx1">
                    <a:lumMod val="65000"/>
                    <a:lumOff val="35000"/>
                  </a:schemeClr>
                </a:solidFill>
              </a:rPr>
              <a:t>TEMA 5 – GRAÇA E FIDELIDADE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5</a:t>
            </a:r>
          </a:p>
        </p:txBody>
      </p:sp>
      <p:sp>
        <p:nvSpPr>
          <p:cNvPr id="4" name="Retângulo 3">
            <a:extLst>
              <a:ext uri="{FF2B5EF4-FFF2-40B4-BE49-F238E27FC236}">
                <a16:creationId xmlns:a16="http://schemas.microsoft.com/office/drawing/2014/main" id="{ED71612E-7C69-4AE9-8C6E-18317D237B28}"/>
              </a:ext>
            </a:extLst>
          </p:cNvPr>
          <p:cNvSpPr/>
          <p:nvPr/>
        </p:nvSpPr>
        <p:spPr>
          <a:xfrm>
            <a:off x="1181687" y="1732728"/>
            <a:ext cx="10847118" cy="3970318"/>
          </a:xfrm>
          <a:prstGeom prst="rect">
            <a:avLst/>
          </a:prstGeom>
        </p:spPr>
        <p:txBody>
          <a:bodyPr wrap="square">
            <a:spAutoFit/>
          </a:bodyPr>
          <a:lstStyle/>
          <a:p>
            <a:pPr algn="ctr"/>
            <a:r>
              <a:rPr lang="pt-BR" sz="2800" b="1" dirty="0"/>
              <a:t>O MODELO DE DANIEL </a:t>
            </a:r>
          </a:p>
          <a:p>
            <a:pPr algn="ctr"/>
            <a:endParaRPr lang="pt-BR" sz="2800" dirty="0"/>
          </a:p>
          <a:p>
            <a:pPr algn="ctr"/>
            <a:r>
              <a:rPr lang="pt-BR" sz="2800" dirty="0"/>
              <a:t>A história de Daniel é dada para nossa advertência, sobre quem os fins dos séculos têm chegado (Fundamentos da Educação Cristã, p. 374). </a:t>
            </a:r>
          </a:p>
          <a:p>
            <a:pPr algn="ctr"/>
            <a:endParaRPr lang="pt-BR" sz="2800" dirty="0"/>
          </a:p>
          <a:p>
            <a:pPr algn="ctr"/>
            <a:r>
              <a:rPr lang="pt-BR" sz="2800" dirty="0"/>
              <a:t>O profeta Daniel foi um personagem ilustre. Constituiu um brilhante exemplo do que os homens podem se tornar quando unidos com o Deus de sabedoria.</a:t>
            </a:r>
          </a:p>
          <a:p>
            <a:pPr algn="ctr"/>
            <a:r>
              <a:rPr lang="pt-BR" sz="2800" dirty="0"/>
              <a:t>(Fundamentos da Educação Cristã, p. 77)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5</a:t>
            </a:r>
          </a:p>
        </p:txBody>
      </p:sp>
      <p:sp>
        <p:nvSpPr>
          <p:cNvPr id="4" name="Retângulo 3">
            <a:extLst>
              <a:ext uri="{FF2B5EF4-FFF2-40B4-BE49-F238E27FC236}">
                <a16:creationId xmlns:a16="http://schemas.microsoft.com/office/drawing/2014/main" id="{ED71612E-7C69-4AE9-8C6E-18317D237B28}"/>
              </a:ext>
            </a:extLst>
          </p:cNvPr>
          <p:cNvSpPr/>
          <p:nvPr/>
        </p:nvSpPr>
        <p:spPr>
          <a:xfrm>
            <a:off x="1181687" y="1732728"/>
            <a:ext cx="10847118" cy="3539430"/>
          </a:xfrm>
          <a:prstGeom prst="rect">
            <a:avLst/>
          </a:prstGeom>
        </p:spPr>
        <p:txBody>
          <a:bodyPr wrap="square">
            <a:spAutoFit/>
          </a:bodyPr>
          <a:lstStyle/>
          <a:p>
            <a:pPr algn="ctr"/>
            <a:r>
              <a:rPr lang="pt-BR" sz="2800" b="1" dirty="0"/>
              <a:t>A MAIOR NECESSIDADE</a:t>
            </a:r>
          </a:p>
          <a:p>
            <a:pPr algn="ctr"/>
            <a:endParaRPr lang="pt-BR" sz="2800" dirty="0"/>
          </a:p>
          <a:p>
            <a:pPr algn="ctr"/>
            <a:r>
              <a:rPr lang="pt-BR" sz="2800" dirty="0"/>
              <a:t>A maior necessidade do mundo é a de homens – homens que não se comprem nem se vendam; homens que no íntimo de seu coração sejam verdadeiros e honestos; homens que não temam chamar o pecado pelo nome exato; homens cuja consciência seja tão fiel ao dever como a bússola o é ao polo; homens que permaneçam firmes pelo que é certo, ainda que caiam os céus (Educação, p. 57).</a:t>
            </a:r>
          </a:p>
        </p:txBody>
      </p:sp>
    </p:spTree>
    <p:extLst>
      <p:ext uri="{BB962C8B-B14F-4D97-AF65-F5344CB8AC3E}">
        <p14:creationId xmlns:p14="http://schemas.microsoft.com/office/powerpoint/2010/main" val="3789371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5</a:t>
            </a:r>
          </a:p>
        </p:txBody>
      </p:sp>
      <p:sp>
        <p:nvSpPr>
          <p:cNvPr id="4" name="Retângulo 3">
            <a:extLst>
              <a:ext uri="{FF2B5EF4-FFF2-40B4-BE49-F238E27FC236}">
                <a16:creationId xmlns:a16="http://schemas.microsoft.com/office/drawing/2014/main" id="{ED71612E-7C69-4AE9-8C6E-18317D237B28}"/>
              </a:ext>
            </a:extLst>
          </p:cNvPr>
          <p:cNvSpPr/>
          <p:nvPr/>
        </p:nvSpPr>
        <p:spPr>
          <a:xfrm>
            <a:off x="1181687" y="1732728"/>
            <a:ext cx="10847118" cy="4154984"/>
          </a:xfrm>
          <a:prstGeom prst="rect">
            <a:avLst/>
          </a:prstGeom>
        </p:spPr>
        <p:txBody>
          <a:bodyPr wrap="square">
            <a:spAutoFit/>
          </a:bodyPr>
          <a:lstStyle/>
          <a:p>
            <a:pPr algn="ctr"/>
            <a:r>
              <a:rPr lang="pt-BR" sz="2400" b="1" dirty="0"/>
              <a:t>TEMPERANÇA E VIDA DEVOCIONAL </a:t>
            </a:r>
          </a:p>
          <a:p>
            <a:pPr algn="ctr"/>
            <a:endParaRPr lang="pt-BR" sz="2400" dirty="0"/>
          </a:p>
          <a:p>
            <a:pPr algn="ctr"/>
            <a:r>
              <a:rPr lang="pt-BR" sz="2400" dirty="0"/>
              <a:t>Deus deseja que os homens cultivem a força de caráter. Os que são meramente oportunistas não são os que receberão uma rica recompensa futura. Ele deseja que os que trabalham em Sua causa sejam homens de fina inteligência e aguda percepção. Devem ser temperantes no comer […]</a:t>
            </a:r>
          </a:p>
          <a:p>
            <a:pPr algn="ctr"/>
            <a:endParaRPr lang="pt-BR" sz="2400" dirty="0"/>
          </a:p>
          <a:p>
            <a:pPr algn="ctr"/>
            <a:r>
              <a:rPr lang="pt-BR" sz="2400" dirty="0"/>
              <a:t>A clareza de mente e firmeza de propósito de Daniel, sua força de intelecto na aquisição de conhecimento, deveram-se em grande parte à simplicidade de seu regime alimentar, associado à sua vida de oração.</a:t>
            </a:r>
          </a:p>
          <a:p>
            <a:pPr algn="ctr"/>
            <a:r>
              <a:rPr lang="pt-BR" sz="2400" dirty="0"/>
              <a:t>(Conselhos Sobre o Regime Alimentar, p. 52)</a:t>
            </a:r>
          </a:p>
        </p:txBody>
      </p:sp>
    </p:spTree>
    <p:extLst>
      <p:ext uri="{BB962C8B-B14F-4D97-AF65-F5344CB8AC3E}">
        <p14:creationId xmlns:p14="http://schemas.microsoft.com/office/powerpoint/2010/main" val="1506728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5</a:t>
            </a:r>
          </a:p>
        </p:txBody>
      </p:sp>
      <p:sp>
        <p:nvSpPr>
          <p:cNvPr id="4" name="Retângulo 3">
            <a:extLst>
              <a:ext uri="{FF2B5EF4-FFF2-40B4-BE49-F238E27FC236}">
                <a16:creationId xmlns:a16="http://schemas.microsoft.com/office/drawing/2014/main" id="{ED71612E-7C69-4AE9-8C6E-18317D237B28}"/>
              </a:ext>
            </a:extLst>
          </p:cNvPr>
          <p:cNvSpPr/>
          <p:nvPr/>
        </p:nvSpPr>
        <p:spPr>
          <a:xfrm>
            <a:off x="1181687" y="1732728"/>
            <a:ext cx="10847118" cy="4339650"/>
          </a:xfrm>
          <a:prstGeom prst="rect">
            <a:avLst/>
          </a:prstGeom>
        </p:spPr>
        <p:txBody>
          <a:bodyPr wrap="square">
            <a:spAutoFit/>
          </a:bodyPr>
          <a:lstStyle/>
          <a:p>
            <a:pPr algn="ctr"/>
            <a:r>
              <a:rPr lang="pt-BR" sz="2800" b="1" dirty="0"/>
              <a:t>FIDELIDADE A TODA PROVA </a:t>
            </a:r>
          </a:p>
          <a:p>
            <a:pPr algn="ctr"/>
            <a:endParaRPr lang="pt-BR" sz="2400" dirty="0"/>
          </a:p>
          <a:p>
            <a:pPr algn="ctr"/>
            <a:r>
              <a:rPr lang="pt-BR" sz="2800" dirty="0"/>
              <a:t>Logo terminará o conflito entre os dois grandes poderes, o do bem e o do mal; mas até o tempo de seu fim, haverá contínua e aguda contenda. </a:t>
            </a:r>
          </a:p>
          <a:p>
            <a:pPr algn="ctr"/>
            <a:endParaRPr lang="pt-BR" sz="2800" dirty="0"/>
          </a:p>
          <a:p>
            <a:pPr algn="ctr"/>
            <a:r>
              <a:rPr lang="pt-BR" sz="2800" dirty="0"/>
              <a:t>Permaneceram firmes no tempo da prova e foram lançados na fornalha; mas não foram esquecidos por Deus. A figura do Quarto personagem foi vista andando com eles nas chamas, e saíram não tendo sequer cheiro de fogo nas vestes.</a:t>
            </a:r>
          </a:p>
          <a:p>
            <a:pPr algn="ctr"/>
            <a:r>
              <a:rPr lang="pt-BR" sz="2800" dirty="0"/>
              <a:t>(Testemunhos para Ministros e Obreiros Evangélicos, p. 470, 471)</a:t>
            </a:r>
          </a:p>
        </p:txBody>
      </p:sp>
    </p:spTree>
    <p:extLst>
      <p:ext uri="{BB962C8B-B14F-4D97-AF65-F5344CB8AC3E}">
        <p14:creationId xmlns:p14="http://schemas.microsoft.com/office/powerpoint/2010/main" val="3300714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5</a:t>
            </a:r>
          </a:p>
        </p:txBody>
      </p:sp>
      <p:sp>
        <p:nvSpPr>
          <p:cNvPr id="4" name="Retângulo 3">
            <a:extLst>
              <a:ext uri="{FF2B5EF4-FFF2-40B4-BE49-F238E27FC236}">
                <a16:creationId xmlns:a16="http://schemas.microsoft.com/office/drawing/2014/main" id="{ED71612E-7C69-4AE9-8C6E-18317D237B28}"/>
              </a:ext>
            </a:extLst>
          </p:cNvPr>
          <p:cNvSpPr/>
          <p:nvPr/>
        </p:nvSpPr>
        <p:spPr>
          <a:xfrm>
            <a:off x="1181687" y="1732728"/>
            <a:ext cx="10847118" cy="4216539"/>
          </a:xfrm>
          <a:prstGeom prst="rect">
            <a:avLst/>
          </a:prstGeom>
        </p:spPr>
        <p:txBody>
          <a:bodyPr wrap="square">
            <a:spAutoFit/>
          </a:bodyPr>
          <a:lstStyle/>
          <a:p>
            <a:pPr algn="ctr"/>
            <a:r>
              <a:rPr lang="pt-BR" sz="2800" b="1" dirty="0"/>
              <a:t>EM BUSCA DA EXCELÊNCIA </a:t>
            </a:r>
          </a:p>
          <a:p>
            <a:pPr algn="ctr"/>
            <a:endParaRPr lang="pt-BR" sz="2400" dirty="0"/>
          </a:p>
          <a:p>
            <a:pPr algn="ctr"/>
            <a:r>
              <a:rPr lang="pt-BR" sz="2400" dirty="0"/>
              <a:t>É necessário que cada pessoa, em cada escola ou outras instituições, esteja, como Daniel, em tão estreita ligação com a Fonte de toda sabedoria, que </a:t>
            </a:r>
            <a:r>
              <a:rPr lang="pt-BR" sz="2400" dirty="0" err="1"/>
              <a:t>fi</a:t>
            </a:r>
            <a:r>
              <a:rPr lang="pt-BR" sz="2400" dirty="0"/>
              <a:t> que habilitada a atingir a mais alta norma em todos os sentidos </a:t>
            </a:r>
          </a:p>
          <a:p>
            <a:pPr algn="ctr"/>
            <a:r>
              <a:rPr lang="pt-BR" sz="2400" dirty="0"/>
              <a:t>(Conselhos aos Pais, Professores e Estudantes, p. 284)</a:t>
            </a:r>
          </a:p>
          <a:p>
            <a:pPr algn="ctr"/>
            <a:endParaRPr lang="pt-BR" sz="2400" dirty="0"/>
          </a:p>
          <a:p>
            <a:pPr algn="ctr"/>
            <a:r>
              <a:rPr lang="pt-BR" sz="2400" dirty="0"/>
              <a:t>É desígnio de Deus que o homem progrida sempre, atingindo cada dia um mais elevado nível na escala da excelência. Ele nos ajudará se buscarmos ajuda para nós mesmos. Nossa esperança de felicidade em dois mundos depende de nosso aperfeiçoamento num deles. (Mensagens aos Jovens, p. 243)</a:t>
            </a:r>
          </a:p>
        </p:txBody>
      </p:sp>
    </p:spTree>
    <p:extLst>
      <p:ext uri="{BB962C8B-B14F-4D97-AF65-F5344CB8AC3E}">
        <p14:creationId xmlns:p14="http://schemas.microsoft.com/office/powerpoint/2010/main" val="2215338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5</a:t>
            </a:r>
          </a:p>
        </p:txBody>
      </p:sp>
      <p:sp>
        <p:nvSpPr>
          <p:cNvPr id="4" name="Retângulo 3">
            <a:extLst>
              <a:ext uri="{FF2B5EF4-FFF2-40B4-BE49-F238E27FC236}">
                <a16:creationId xmlns:a16="http://schemas.microsoft.com/office/drawing/2014/main" id="{ED71612E-7C69-4AE9-8C6E-18317D237B28}"/>
              </a:ext>
            </a:extLst>
          </p:cNvPr>
          <p:cNvSpPr/>
          <p:nvPr/>
        </p:nvSpPr>
        <p:spPr>
          <a:xfrm>
            <a:off x="1181687" y="1732728"/>
            <a:ext cx="10847118" cy="4401205"/>
          </a:xfrm>
          <a:prstGeom prst="rect">
            <a:avLst/>
          </a:prstGeom>
        </p:spPr>
        <p:txBody>
          <a:bodyPr wrap="square">
            <a:spAutoFit/>
          </a:bodyPr>
          <a:lstStyle/>
          <a:p>
            <a:pPr algn="ctr"/>
            <a:r>
              <a:rPr lang="pt-BR" sz="2800" b="1" dirty="0"/>
              <a:t>PODER PARA A MISSÃO </a:t>
            </a:r>
          </a:p>
          <a:p>
            <a:pPr algn="ctr"/>
            <a:endParaRPr lang="pt-BR" sz="2800" dirty="0"/>
          </a:p>
          <a:p>
            <a:pPr algn="ctr"/>
            <a:r>
              <a:rPr lang="pt-BR" sz="2800" dirty="0"/>
              <a:t>Maravilhosa é a obra que o Senhor Se propõe a realizar por intermédio de Sua igreja, a </a:t>
            </a:r>
            <a:r>
              <a:rPr lang="pt-BR" sz="2800" dirty="0" err="1"/>
              <a:t>fi</a:t>
            </a:r>
            <a:r>
              <a:rPr lang="pt-BR" sz="2800" dirty="0"/>
              <a:t> m de que Seu nome seja glorificado. […] Por meio de Daniel, Deus salvou a vida de todos os sábios de Babilônia. </a:t>
            </a:r>
          </a:p>
          <a:p>
            <a:pPr algn="ctr"/>
            <a:endParaRPr lang="pt-BR" sz="2800" dirty="0"/>
          </a:p>
          <a:p>
            <a:pPr algn="ctr"/>
            <a:r>
              <a:rPr lang="pt-BR" sz="2800" dirty="0"/>
              <a:t>E esses livramentos são como lições objetivas […]. Todos aqueles em cujo coração Cristo habita, cada um que mostre Seu amor ao mundo, é um cooperador de Deus, para bênção da humanidade </a:t>
            </a:r>
          </a:p>
          <a:p>
            <a:pPr algn="ctr"/>
            <a:r>
              <a:rPr lang="pt-BR" sz="2800" dirty="0"/>
              <a:t>(Atos dos Apóstolos, p. 13).</a:t>
            </a:r>
          </a:p>
        </p:txBody>
      </p:sp>
    </p:spTree>
    <p:extLst>
      <p:ext uri="{BB962C8B-B14F-4D97-AF65-F5344CB8AC3E}">
        <p14:creationId xmlns:p14="http://schemas.microsoft.com/office/powerpoint/2010/main" val="4248072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5</a:t>
            </a:r>
          </a:p>
        </p:txBody>
      </p:sp>
      <p:sp>
        <p:nvSpPr>
          <p:cNvPr id="4" name="Retângulo 3">
            <a:extLst>
              <a:ext uri="{FF2B5EF4-FFF2-40B4-BE49-F238E27FC236}">
                <a16:creationId xmlns:a16="http://schemas.microsoft.com/office/drawing/2014/main" id="{ED71612E-7C69-4AE9-8C6E-18317D237B28}"/>
              </a:ext>
            </a:extLst>
          </p:cNvPr>
          <p:cNvSpPr/>
          <p:nvPr/>
        </p:nvSpPr>
        <p:spPr>
          <a:xfrm>
            <a:off x="1181687" y="1535776"/>
            <a:ext cx="10847118" cy="5201424"/>
          </a:xfrm>
          <a:prstGeom prst="rect">
            <a:avLst/>
          </a:prstGeom>
        </p:spPr>
        <p:txBody>
          <a:bodyPr wrap="square">
            <a:spAutoFit/>
          </a:bodyPr>
          <a:lstStyle/>
          <a:p>
            <a:pPr algn="ctr"/>
            <a:r>
              <a:rPr lang="pt-BR" sz="2800" b="1" dirty="0"/>
              <a:t>APELO AOS JOVENS </a:t>
            </a:r>
          </a:p>
          <a:p>
            <a:pPr algn="ctr"/>
            <a:endParaRPr lang="pt-BR" sz="2400" dirty="0"/>
          </a:p>
          <a:p>
            <a:pPr algn="ctr"/>
            <a:r>
              <a:rPr lang="pt-BR" sz="2800" dirty="0"/>
              <a:t>Através da fidelidade aos princípios de temperança mostrados pelos jovens hebreus, Deus está falando à juventude de hoje. Há necessidade de homens que, como Daniel, procedam com ousadia pela causa do direito. </a:t>
            </a:r>
          </a:p>
          <a:p>
            <a:pPr algn="ctr"/>
            <a:endParaRPr lang="pt-BR" sz="2800" dirty="0"/>
          </a:p>
          <a:p>
            <a:pPr algn="ctr"/>
            <a:r>
              <a:rPr lang="pt-BR" sz="2800" dirty="0"/>
              <a:t>Coração puro, mãos fortes, coragem </a:t>
            </a:r>
            <a:r>
              <a:rPr lang="pt-BR" sz="2800" dirty="0" err="1"/>
              <a:t>destemerosa</a:t>
            </a:r>
            <a:r>
              <a:rPr lang="pt-BR" sz="2800" dirty="0"/>
              <a:t>, são necessários; pois a luta entre os vícios e a virtude reclama incessante vigilância. A cada alma Satanás vem com tentação de formas variadas e sedutoras no ponto da condescendência para com o apetite. </a:t>
            </a:r>
          </a:p>
          <a:p>
            <a:pPr algn="ctr"/>
            <a:r>
              <a:rPr lang="pt-BR" sz="2800" dirty="0"/>
              <a:t>(Profetas e Reis, p. 488)</a:t>
            </a:r>
          </a:p>
        </p:txBody>
      </p:sp>
    </p:spTree>
    <p:extLst>
      <p:ext uri="{BB962C8B-B14F-4D97-AF65-F5344CB8AC3E}">
        <p14:creationId xmlns:p14="http://schemas.microsoft.com/office/powerpoint/2010/main" val="192870955"/>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889</Words>
  <Application>Microsoft Office PowerPoint</Application>
  <PresentationFormat>Widescreen</PresentationFormat>
  <Paragraphs>62</Paragraphs>
  <Slides>11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11</vt:i4>
      </vt:variant>
    </vt:vector>
  </HeadingPairs>
  <TitlesOfParts>
    <vt:vector size="15"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SEMANA DE MORDOMIA 2019</dc:title>
  <dc:subject>SM-MORDOMIA</dc:subject>
  <dc:creator>Pr. MARCELO AUGUSTO DE CARVALHO</dc:creator>
  <cp:keywords>www.4tons.com.br</cp:keywords>
  <dc:description>COMÉRCIO PROIBIDO. USO PESSOAL</dc:description>
  <cp:lastModifiedBy>Rogerio Sena</cp:lastModifiedBy>
  <cp:revision>24</cp:revision>
  <dcterms:created xsi:type="dcterms:W3CDTF">2018-01-18T18:45:00Z</dcterms:created>
  <dcterms:modified xsi:type="dcterms:W3CDTF">2018-12-17T18:24:29Z</dcterms:modified>
  <cp:category>SM-SERMÕES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1046-10.2.0.5965</vt:lpwstr>
  </property>
</Properties>
</file>