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71" r:id="rId4"/>
    <p:sldId id="272" r:id="rId5"/>
    <p:sldId id="273" r:id="rId6"/>
    <p:sldId id="274" r:id="rId7"/>
    <p:sldId id="275" r:id="rId8"/>
    <p:sldId id="276" r:id="rId9"/>
    <p:sldId id="277" r:id="rId10"/>
    <p:sldId id="268" r:id="rId1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BEC6"/>
    <a:srgbClr val="D7B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0" autoAdjust="0"/>
    <p:restoredTop sz="94660"/>
  </p:normalViewPr>
  <p:slideViewPr>
    <p:cSldViewPr snapToGrid="0">
      <p:cViewPr varScale="1">
        <p:scale>
          <a:sx n="68" d="100"/>
          <a:sy n="68" d="100"/>
        </p:scale>
        <p:origin x="654" y="72"/>
      </p:cViewPr>
      <p:guideLst/>
    </p:cSldViewPr>
  </p:slideViewPr>
  <p:notesTextViewPr>
    <p:cViewPr>
      <p:scale>
        <a:sx n="1" d="1"/>
        <a:sy n="1" d="1"/>
      </p:scale>
      <p:origin x="0" y="0"/>
    </p:cViewPr>
  </p:notesTextViewPr>
  <p:notesViewPr>
    <p:cSldViewPr snapToGrid="0">
      <p:cViewPr varScale="1">
        <p:scale>
          <a:sx n="59" d="100"/>
          <a:sy n="59" d="100"/>
        </p:scale>
        <p:origin x="228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údo">
    <p:spTree>
      <p:nvGrpSpPr>
        <p:cNvPr id="1" name=""/>
        <p:cNvGrpSpPr/>
        <p:nvPr/>
      </p:nvGrpSpPr>
      <p:grpSpPr>
        <a:xfrm>
          <a:off x="0" y="0"/>
          <a:ext cx="0" cy="0"/>
          <a:chOff x="0" y="0"/>
          <a:chExt cx="0" cy="0"/>
        </a:xfrm>
      </p:grpSpPr>
      <p:sp>
        <p:nvSpPr>
          <p:cNvPr id="2" name="Espaço Reservado para Conteúdo 1"/>
          <p:cNvSpPr>
            <a:spLocks noGrp="1"/>
          </p:cNvSpPr>
          <p:nvPr>
            <p:ph/>
          </p:nvPr>
        </p:nvSpPr>
        <p:spPr>
          <a:xfrm>
            <a:off x="838200" y="365125"/>
            <a:ext cx="10515600" cy="58118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3" name="Espaço Reservado para Data 2"/>
          <p:cNvSpPr>
            <a:spLocks noGrp="1"/>
          </p:cNvSpPr>
          <p:nvPr>
            <p:ph type="dt" sz="half" idx="10"/>
          </p:nvPr>
        </p:nvSpPr>
        <p:spPr/>
        <p:txBody>
          <a:bodyPr/>
          <a:lstStyle/>
          <a:p>
            <a:fld id="{AC89BC54-1CDC-4473-9720-F58E1E464D2A}" type="datetimeFigureOut">
              <a:rPr lang="pt-BR" smtClean="0"/>
              <a:t>17/12/2018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AC89BC54-1CDC-4473-9720-F58E1E464D2A}" type="datetimeFigureOut">
              <a:rPr lang="pt-BR" smtClean="0"/>
              <a:t>17/12/2018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AC89BC54-1CDC-4473-9720-F58E1E464D2A}" type="datetimeFigureOut">
              <a:rPr lang="pt-BR" smtClean="0"/>
              <a:t>17/12/2018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AC89BC54-1CDC-4473-9720-F58E1E464D2A}" type="datetimeFigureOut">
              <a:rPr lang="pt-BR" smtClean="0"/>
              <a:t>17/12/2018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C89BC54-1CDC-4473-9720-F58E1E464D2A}" type="datetimeFigureOut">
              <a:rPr lang="pt-BR" smtClean="0"/>
              <a:t>17/12/2018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AC89BC54-1CDC-4473-9720-F58E1E464D2A}" type="datetimeFigureOut">
              <a:rPr lang="pt-BR" smtClean="0"/>
              <a:t>17/12/2018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682030-28A4-485C-A222-4952DDFF562A}"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maisrelevante.com.br/2018/12/baixar-slides-10-dias-oracao-2019-iasd.html"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9" y="5715"/>
            <a:ext cx="12179582" cy="6851015"/>
          </a:xfrm>
          <a:prstGeom prst="rect">
            <a:avLst/>
          </a:prstGeom>
        </p:spPr>
      </p:pic>
      <p:sp>
        <p:nvSpPr>
          <p:cNvPr id="5" name="Elipse 4"/>
          <p:cNvSpPr/>
          <p:nvPr/>
        </p:nvSpPr>
        <p:spPr>
          <a:xfrm>
            <a:off x="10862604" y="2749868"/>
            <a:ext cx="1179342" cy="1132816"/>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3600" b="1">
                <a:solidFill>
                  <a:schemeClr val="tx1">
                    <a:lumMod val="65000"/>
                    <a:lumOff val="35000"/>
                  </a:schemeClr>
                </a:solidFill>
              </a:rPr>
              <a:t>9</a:t>
            </a:r>
            <a:endParaRPr lang="pt-BR" altLang="en-US" sz="3600" b="1" dirty="0">
              <a:solidFill>
                <a:schemeClr val="tx1">
                  <a:lumMod val="65000"/>
                  <a:lumOff val="3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9</a:t>
            </a:r>
          </a:p>
        </p:txBody>
      </p:sp>
      <p:sp>
        <p:nvSpPr>
          <p:cNvPr id="4" name="Retângulo arredondado 1">
            <a:hlinkClick r:id="rId3"/>
            <a:extLst>
              <a:ext uri="{FF2B5EF4-FFF2-40B4-BE49-F238E27FC236}">
                <a16:creationId xmlns:a16="http://schemas.microsoft.com/office/drawing/2014/main" id="{38A98CA5-8AA9-4407-8800-38809E6ABDB8}"/>
              </a:ext>
            </a:extLst>
          </p:cNvPr>
          <p:cNvSpPr/>
          <p:nvPr/>
        </p:nvSpPr>
        <p:spPr>
          <a:xfrm>
            <a:off x="4558030" y="6260465"/>
            <a:ext cx="3076575" cy="40259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dirty="0">
                <a:solidFill>
                  <a:schemeClr val="tx1">
                    <a:lumMod val="65000"/>
                    <a:lumOff val="35000"/>
                  </a:schemeClr>
                </a:solidFill>
              </a:rPr>
              <a:t>www.maisrelevante.com.br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9</a:t>
            </a:r>
          </a:p>
        </p:txBody>
      </p:sp>
      <p:sp>
        <p:nvSpPr>
          <p:cNvPr id="4" name="Retângulo 3">
            <a:extLst>
              <a:ext uri="{FF2B5EF4-FFF2-40B4-BE49-F238E27FC236}">
                <a16:creationId xmlns:a16="http://schemas.microsoft.com/office/drawing/2014/main" id="{12377302-2A21-4912-8808-9D8E9515F9C3}"/>
              </a:ext>
            </a:extLst>
          </p:cNvPr>
          <p:cNvSpPr/>
          <p:nvPr/>
        </p:nvSpPr>
        <p:spPr>
          <a:xfrm>
            <a:off x="1181687" y="1732728"/>
            <a:ext cx="10847118" cy="4216539"/>
          </a:xfrm>
          <a:prstGeom prst="rect">
            <a:avLst/>
          </a:prstGeom>
        </p:spPr>
        <p:txBody>
          <a:bodyPr wrap="square">
            <a:spAutoFit/>
          </a:bodyPr>
          <a:lstStyle/>
          <a:p>
            <a:pPr algn="ctr"/>
            <a:r>
              <a:rPr lang="pt-BR" sz="2800" b="1" dirty="0"/>
              <a:t>OMBRO A OMBRO, UNIDOS </a:t>
            </a:r>
          </a:p>
          <a:p>
            <a:pPr algn="ctr"/>
            <a:endParaRPr lang="pt-BR" sz="2400" dirty="0"/>
          </a:p>
          <a:p>
            <a:pPr algn="ctr"/>
            <a:r>
              <a:rPr lang="pt-BR" sz="2400" dirty="0"/>
              <a:t>Trabalhe! Trabalhe, tendo em vista a eternidade! Lembre-se de que todas as faculdades devem estar santificadas. Uma grande obra tem que ser feita (Testemunhos Para a Igreja, v. 9, p. 47). Deus tem enviado mensagens após mensagens para despertar nosso povo a fim de fazer alguma coisa, e fazê-la agora” (Testemunhos Para a Igreja, v. 9, p. 46).</a:t>
            </a:r>
          </a:p>
          <a:p>
            <a:pPr algn="ctr"/>
            <a:endParaRPr lang="pt-BR" sz="2400" dirty="0"/>
          </a:p>
          <a:p>
            <a:pPr algn="ctr"/>
            <a:r>
              <a:rPr lang="pt-BR" sz="2400" dirty="0"/>
              <a:t>Se os cristãos agissem de comum acordo, avançando como um só homem, sob a direção de um único Poder, para a realização de um só objetivo, eles abalariam o mundo (Serviço Cristão, p. 75).</a:t>
            </a:r>
          </a:p>
        </p:txBody>
      </p:sp>
      <p:sp>
        <p:nvSpPr>
          <p:cNvPr id="5" name="Retângulo 4">
            <a:extLst>
              <a:ext uri="{FF2B5EF4-FFF2-40B4-BE49-F238E27FC236}">
                <a16:creationId xmlns:a16="http://schemas.microsoft.com/office/drawing/2014/main" id="{226F88A3-9102-4E65-A2A7-FCC3766DB925}"/>
              </a:ext>
            </a:extLst>
          </p:cNvPr>
          <p:cNvSpPr/>
          <p:nvPr/>
        </p:nvSpPr>
        <p:spPr>
          <a:xfrm>
            <a:off x="5143584" y="15875"/>
            <a:ext cx="7047914" cy="6330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dirty="0">
                <a:solidFill>
                  <a:schemeClr val="tx1">
                    <a:lumMod val="65000"/>
                    <a:lumOff val="35000"/>
                  </a:schemeClr>
                </a:solidFill>
              </a:rPr>
              <a:t>TEMA 9 – A IGREJA NO TEMPO DO FIM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9</a:t>
            </a:r>
          </a:p>
        </p:txBody>
      </p:sp>
      <p:sp>
        <p:nvSpPr>
          <p:cNvPr id="4" name="Retângulo 3">
            <a:extLst>
              <a:ext uri="{FF2B5EF4-FFF2-40B4-BE49-F238E27FC236}">
                <a16:creationId xmlns:a16="http://schemas.microsoft.com/office/drawing/2014/main" id="{12377302-2A21-4912-8808-9D8E9515F9C3}"/>
              </a:ext>
            </a:extLst>
          </p:cNvPr>
          <p:cNvSpPr/>
          <p:nvPr/>
        </p:nvSpPr>
        <p:spPr>
          <a:xfrm>
            <a:off x="1181687" y="1732728"/>
            <a:ext cx="10847118" cy="4647426"/>
          </a:xfrm>
          <a:prstGeom prst="rect">
            <a:avLst/>
          </a:prstGeom>
        </p:spPr>
        <p:txBody>
          <a:bodyPr wrap="square">
            <a:spAutoFit/>
          </a:bodyPr>
          <a:lstStyle/>
          <a:p>
            <a:pPr algn="ctr"/>
            <a:r>
              <a:rPr lang="pt-BR" sz="2800" b="1" dirty="0"/>
              <a:t>COM TODOS E A TODOS </a:t>
            </a:r>
          </a:p>
          <a:p>
            <a:pPr algn="ctr"/>
            <a:endParaRPr lang="pt-BR" sz="2800" b="1" dirty="0"/>
          </a:p>
          <a:p>
            <a:pPr algn="ctr"/>
            <a:r>
              <a:rPr lang="pt-BR" sz="2400" dirty="0"/>
              <a:t>Muitos, mesmo entre os iletrados, proclamam agora as palavras do Senhor. Crianças são impelidas pelo Espírito a ir e declarar a mensagem do Céu. O Espírito será derramado sobre todos quantos se submeterem a Suas sugestões e, pondo à margem todo o esforço humano, suas regras inibidoras e cautelosos métodos, proclamarão a verdade com a força e o poder do Espírito (Evangelismo, p. 700). </a:t>
            </a:r>
          </a:p>
          <a:p>
            <a:pPr algn="ctr"/>
            <a:endParaRPr lang="pt-BR" sz="2400" dirty="0"/>
          </a:p>
          <a:p>
            <a:pPr algn="ctr"/>
            <a:r>
              <a:rPr lang="pt-BR" sz="2400" dirty="0"/>
              <a:t>Servos de Deus, com o rosto iluminado e a resplandecer de santa consagração, correrão de um lugar para outro para proclamar a mensagem do Céu. Por milhares de vozes, em toda a extensão da Terra, será dada a advertência. </a:t>
            </a:r>
          </a:p>
          <a:p>
            <a:pPr algn="ctr"/>
            <a:r>
              <a:rPr lang="pt-BR" sz="2400" dirty="0"/>
              <a:t>(Eventos Finais, p. 207, 208)</a:t>
            </a:r>
          </a:p>
        </p:txBody>
      </p:sp>
    </p:spTree>
    <p:extLst>
      <p:ext uri="{BB962C8B-B14F-4D97-AF65-F5344CB8AC3E}">
        <p14:creationId xmlns:p14="http://schemas.microsoft.com/office/powerpoint/2010/main" val="3713794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9</a:t>
            </a:r>
          </a:p>
        </p:txBody>
      </p:sp>
      <p:sp>
        <p:nvSpPr>
          <p:cNvPr id="4" name="Retângulo 3">
            <a:extLst>
              <a:ext uri="{FF2B5EF4-FFF2-40B4-BE49-F238E27FC236}">
                <a16:creationId xmlns:a16="http://schemas.microsoft.com/office/drawing/2014/main" id="{12377302-2A21-4912-8808-9D8E9515F9C3}"/>
              </a:ext>
            </a:extLst>
          </p:cNvPr>
          <p:cNvSpPr/>
          <p:nvPr/>
        </p:nvSpPr>
        <p:spPr>
          <a:xfrm>
            <a:off x="1181687" y="1732728"/>
            <a:ext cx="10847118" cy="4585871"/>
          </a:xfrm>
          <a:prstGeom prst="rect">
            <a:avLst/>
          </a:prstGeom>
        </p:spPr>
        <p:txBody>
          <a:bodyPr wrap="square">
            <a:spAutoFit/>
          </a:bodyPr>
          <a:lstStyle/>
          <a:p>
            <a:pPr algn="ctr"/>
            <a:r>
              <a:rPr lang="pt-BR" sz="2800" b="1" dirty="0"/>
              <a:t>MISSÃO ESPECIAL </a:t>
            </a:r>
          </a:p>
          <a:p>
            <a:pPr algn="ctr"/>
            <a:endParaRPr lang="pt-BR" sz="2400" dirty="0"/>
          </a:p>
          <a:p>
            <a:pPr algn="ctr"/>
            <a:r>
              <a:rPr lang="pt-BR" sz="2400" dirty="0"/>
              <a:t>O Senhor nos tornou os depositários de Sua lei; Ele confiou-nos a sagrada e eterna verdade, que deve ser transmitida a outros em fiéis advertências, repreensões e encorajamento (Testemunhos Para a Igreja, v. 5, p. 381). </a:t>
            </a:r>
          </a:p>
          <a:p>
            <a:pPr algn="ctr"/>
            <a:endParaRPr lang="pt-BR" sz="2400" dirty="0"/>
          </a:p>
          <a:p>
            <a:pPr algn="ctr"/>
            <a:r>
              <a:rPr lang="pt-BR" sz="2400" dirty="0"/>
              <a:t>Cristo disse: “Assim como Tu Me enviaste ao mundo, também Eu os enviei ao mundo” (</a:t>
            </a:r>
            <a:r>
              <a:rPr lang="pt-BR" sz="2400" dirty="0" err="1"/>
              <a:t>Jo</a:t>
            </a:r>
            <a:r>
              <a:rPr lang="pt-BR" sz="2400" dirty="0"/>
              <a:t> 17:18), para serem representantes de Deus, para revelarem Seu Espírito, manifestarem Seu caráter, fazerem Sua obra (A Ciência do Bom Viver, p. 395, 396). </a:t>
            </a:r>
          </a:p>
          <a:p>
            <a:pPr algn="ctr"/>
            <a:endParaRPr lang="pt-BR" sz="2400" dirty="0"/>
          </a:p>
          <a:p>
            <a:pPr algn="ctr"/>
            <a:r>
              <a:rPr lang="pt-BR" sz="2400" dirty="0"/>
              <a:t>Todo o que aceita a Cristo como seu Salvador pessoal ansiará pelo privilégio de servir a Deus (A Ciência do Bom Viver, p. 502).</a:t>
            </a:r>
          </a:p>
        </p:txBody>
      </p:sp>
    </p:spTree>
    <p:extLst>
      <p:ext uri="{BB962C8B-B14F-4D97-AF65-F5344CB8AC3E}">
        <p14:creationId xmlns:p14="http://schemas.microsoft.com/office/powerpoint/2010/main" val="3560184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9</a:t>
            </a:r>
          </a:p>
        </p:txBody>
      </p:sp>
      <p:sp>
        <p:nvSpPr>
          <p:cNvPr id="4" name="Retângulo 3">
            <a:extLst>
              <a:ext uri="{FF2B5EF4-FFF2-40B4-BE49-F238E27FC236}">
                <a16:creationId xmlns:a16="http://schemas.microsoft.com/office/drawing/2014/main" id="{12377302-2A21-4912-8808-9D8E9515F9C3}"/>
              </a:ext>
            </a:extLst>
          </p:cNvPr>
          <p:cNvSpPr/>
          <p:nvPr/>
        </p:nvSpPr>
        <p:spPr>
          <a:xfrm>
            <a:off x="1181687" y="1732728"/>
            <a:ext cx="10847118" cy="3477875"/>
          </a:xfrm>
          <a:prstGeom prst="rect">
            <a:avLst/>
          </a:prstGeom>
        </p:spPr>
        <p:txBody>
          <a:bodyPr wrap="square">
            <a:spAutoFit/>
          </a:bodyPr>
          <a:lstStyle/>
          <a:p>
            <a:pPr algn="ctr"/>
            <a:r>
              <a:rPr lang="pt-BR" sz="2800" b="1" dirty="0"/>
              <a:t>ESPÍRITO DE SERVIÇO E ABNEGAÇÃO </a:t>
            </a:r>
          </a:p>
          <a:p>
            <a:pPr algn="ctr"/>
            <a:endParaRPr lang="pt-BR" sz="2400" dirty="0"/>
          </a:p>
          <a:p>
            <a:pPr algn="ctr"/>
            <a:r>
              <a:rPr lang="pt-BR" sz="2400" dirty="0"/>
              <a:t>Longamente Deus tem esperado que o espírito de serviço se apodere de toda a igreja, de maneira que cada um trabalhe para Ele segundo sua habilidade. </a:t>
            </a:r>
          </a:p>
          <a:p>
            <a:pPr algn="ctr"/>
            <a:endParaRPr lang="pt-BR" sz="2400" dirty="0"/>
          </a:p>
          <a:p>
            <a:pPr algn="ctr"/>
            <a:r>
              <a:rPr lang="pt-BR" sz="2400" dirty="0"/>
              <a:t>Quando os membros da igreja de Deus fizerem a obra que lhes é indicada nos necessitados campos nacionais e estrangeiros, em cumprimento da comissão evangélica, todo o mundo será logo advertido, e o Senhor Jesus retornará à Terra com poder e grande glória (Atos dos Apóstolos, p. 111).</a:t>
            </a:r>
          </a:p>
        </p:txBody>
      </p:sp>
    </p:spTree>
    <p:extLst>
      <p:ext uri="{BB962C8B-B14F-4D97-AF65-F5344CB8AC3E}">
        <p14:creationId xmlns:p14="http://schemas.microsoft.com/office/powerpoint/2010/main" val="2650697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9</a:t>
            </a:r>
          </a:p>
        </p:txBody>
      </p:sp>
      <p:sp>
        <p:nvSpPr>
          <p:cNvPr id="4" name="Retângulo 3">
            <a:extLst>
              <a:ext uri="{FF2B5EF4-FFF2-40B4-BE49-F238E27FC236}">
                <a16:creationId xmlns:a16="http://schemas.microsoft.com/office/drawing/2014/main" id="{12377302-2A21-4912-8808-9D8E9515F9C3}"/>
              </a:ext>
            </a:extLst>
          </p:cNvPr>
          <p:cNvSpPr/>
          <p:nvPr/>
        </p:nvSpPr>
        <p:spPr>
          <a:xfrm>
            <a:off x="1181687" y="1732728"/>
            <a:ext cx="10847118" cy="4216539"/>
          </a:xfrm>
          <a:prstGeom prst="rect">
            <a:avLst/>
          </a:prstGeom>
        </p:spPr>
        <p:txBody>
          <a:bodyPr wrap="square">
            <a:spAutoFit/>
          </a:bodyPr>
          <a:lstStyle/>
          <a:p>
            <a:pPr algn="ctr"/>
            <a:r>
              <a:rPr lang="pt-BR" sz="2800" b="1" dirty="0"/>
              <a:t>COMO SE CADA DIA FOSSE O ÚLTIMO </a:t>
            </a:r>
          </a:p>
          <a:p>
            <a:pPr algn="ctr"/>
            <a:endParaRPr lang="pt-BR" sz="2400" dirty="0"/>
          </a:p>
          <a:p>
            <a:pPr algn="ctr"/>
            <a:r>
              <a:rPr lang="pt-BR" sz="2400" dirty="0"/>
              <a:t>Devemos vigiar, trabalhar e orar como se este fosse o último dia a nós concedido (Eventos Finais, p. 77).  Nossa única segurança está em realizar o trabalho de cada dia como ele se apresenta, labutando, vigiando, esperando e confiando em todas as ocasiões na força Daquele que esteve morto, mas reviveu e está vivo para todo o sempre (Eventos Finais, p. 77). </a:t>
            </a:r>
          </a:p>
          <a:p>
            <a:pPr algn="ctr"/>
            <a:endParaRPr lang="pt-BR" sz="2400" dirty="0"/>
          </a:p>
          <a:p>
            <a:pPr algn="ctr"/>
            <a:r>
              <a:rPr lang="pt-BR" sz="2400" dirty="0"/>
              <a:t>Como se esse fosse o último dia de vocês na Terra, trabalhem para o Mestre durante suas horas. Apresentem a Deus todos os seus planos, para serem executados ou rejeitados, conforme Sua providência indique (Eventos Finais, p. 77).</a:t>
            </a:r>
          </a:p>
        </p:txBody>
      </p:sp>
    </p:spTree>
    <p:extLst>
      <p:ext uri="{BB962C8B-B14F-4D97-AF65-F5344CB8AC3E}">
        <p14:creationId xmlns:p14="http://schemas.microsoft.com/office/powerpoint/2010/main" val="2723846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9</a:t>
            </a:r>
          </a:p>
        </p:txBody>
      </p:sp>
      <p:sp>
        <p:nvSpPr>
          <p:cNvPr id="4" name="Retângulo 3">
            <a:extLst>
              <a:ext uri="{FF2B5EF4-FFF2-40B4-BE49-F238E27FC236}">
                <a16:creationId xmlns:a16="http://schemas.microsoft.com/office/drawing/2014/main" id="{12377302-2A21-4912-8808-9D8E9515F9C3}"/>
              </a:ext>
            </a:extLst>
          </p:cNvPr>
          <p:cNvSpPr/>
          <p:nvPr/>
        </p:nvSpPr>
        <p:spPr>
          <a:xfrm>
            <a:off x="1181687" y="1732728"/>
            <a:ext cx="10847118" cy="4216539"/>
          </a:xfrm>
          <a:prstGeom prst="rect">
            <a:avLst/>
          </a:prstGeom>
        </p:spPr>
        <p:txBody>
          <a:bodyPr wrap="square">
            <a:spAutoFit/>
          </a:bodyPr>
          <a:lstStyle/>
          <a:p>
            <a:pPr algn="ctr"/>
            <a:r>
              <a:rPr lang="pt-BR" sz="2800" b="1" dirty="0"/>
              <a:t>É NECESSÁRIO DESPERTAR </a:t>
            </a:r>
          </a:p>
          <a:p>
            <a:pPr algn="ctr"/>
            <a:endParaRPr lang="pt-BR" sz="2400" dirty="0"/>
          </a:p>
          <a:p>
            <a:pPr algn="ctr"/>
            <a:r>
              <a:rPr lang="pt-BR" sz="2400" dirty="0"/>
              <a:t>Quando a igreja despertar para o senso do que precisa ser feito neste mundo, os membros terão angústia de alma pelos que não conhecem a Deus e que, em sua ignorância espiritual não podem compreender a verdade para este tempo. Abnegação, sacrifício precisam ser entretecidos em toda a nossa experiência. </a:t>
            </a:r>
          </a:p>
          <a:p>
            <a:pPr algn="ctr"/>
            <a:endParaRPr lang="pt-BR" sz="2400" dirty="0"/>
          </a:p>
          <a:p>
            <a:pPr algn="ctr"/>
            <a:r>
              <a:rPr lang="pt-BR" sz="2400" dirty="0"/>
              <a:t>Precisamos orar e velar em oração, para que não haja incoerência em nossa vida. Precisamos não falhar no mostrar aos outros que compreendemos que velar em oração significa viver nossas orações diante de Deus, para que Ele as possa atender (Mensagens Escolhidas, v. 1, p. 116).</a:t>
            </a:r>
          </a:p>
        </p:txBody>
      </p:sp>
    </p:spTree>
    <p:extLst>
      <p:ext uri="{BB962C8B-B14F-4D97-AF65-F5344CB8AC3E}">
        <p14:creationId xmlns:p14="http://schemas.microsoft.com/office/powerpoint/2010/main" val="2132477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9</a:t>
            </a:r>
          </a:p>
        </p:txBody>
      </p:sp>
      <p:sp>
        <p:nvSpPr>
          <p:cNvPr id="4" name="Retângulo 3">
            <a:extLst>
              <a:ext uri="{FF2B5EF4-FFF2-40B4-BE49-F238E27FC236}">
                <a16:creationId xmlns:a16="http://schemas.microsoft.com/office/drawing/2014/main" id="{12377302-2A21-4912-8808-9D8E9515F9C3}"/>
              </a:ext>
            </a:extLst>
          </p:cNvPr>
          <p:cNvSpPr/>
          <p:nvPr/>
        </p:nvSpPr>
        <p:spPr>
          <a:xfrm>
            <a:off x="1181687" y="1732728"/>
            <a:ext cx="10847118" cy="4216539"/>
          </a:xfrm>
          <a:prstGeom prst="rect">
            <a:avLst/>
          </a:prstGeom>
        </p:spPr>
        <p:txBody>
          <a:bodyPr wrap="square">
            <a:spAutoFit/>
          </a:bodyPr>
          <a:lstStyle/>
          <a:p>
            <a:pPr algn="ctr"/>
            <a:r>
              <a:rPr lang="pt-BR" sz="2800" b="1" dirty="0"/>
              <a:t>MARCAR DATAS </a:t>
            </a:r>
          </a:p>
          <a:p>
            <a:pPr algn="ctr"/>
            <a:endParaRPr lang="pt-BR" sz="2400" dirty="0"/>
          </a:p>
          <a:p>
            <a:pPr algn="ctr"/>
            <a:r>
              <a:rPr lang="pt-BR" sz="2400" dirty="0"/>
              <a:t>Deus não nos revelou em que momento essa mensagem será concluída ou quando terá fim o tempo de graça. As coisas reveladas aceitaremos para nós e nossos filhos. Porém, não busquemos saber aquilo que foi mantido em segredo nos concílios do Todo-Poderoso (Eventos Finais, p. 227). </a:t>
            </a:r>
          </a:p>
          <a:p>
            <a:pPr algn="ctr"/>
            <a:endParaRPr lang="pt-BR" sz="2400" dirty="0"/>
          </a:p>
          <a:p>
            <a:pPr algn="ctr"/>
            <a:r>
              <a:rPr lang="pt-BR" sz="2400" dirty="0"/>
              <a:t>Algumas cartas chegam a mim perguntando se tenho qualquer esclarecimento especial quanto ao tempo da terminação do período de graça; e respondo que tenho apenas esta mensagem a dar; que agora é tempo de trabalhar, enquanto é dia, pois a noite vem, quando ninguém pode trabalhar (Mensagens Escolhidas, v. 1, p. 191).</a:t>
            </a:r>
          </a:p>
        </p:txBody>
      </p:sp>
    </p:spTree>
    <p:extLst>
      <p:ext uri="{BB962C8B-B14F-4D97-AF65-F5344CB8AC3E}">
        <p14:creationId xmlns:p14="http://schemas.microsoft.com/office/powerpoint/2010/main" val="4118567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9</a:t>
            </a:r>
          </a:p>
        </p:txBody>
      </p:sp>
      <p:sp>
        <p:nvSpPr>
          <p:cNvPr id="4" name="Retângulo 3">
            <a:extLst>
              <a:ext uri="{FF2B5EF4-FFF2-40B4-BE49-F238E27FC236}">
                <a16:creationId xmlns:a16="http://schemas.microsoft.com/office/drawing/2014/main" id="{12377302-2A21-4912-8808-9D8E9515F9C3}"/>
              </a:ext>
            </a:extLst>
          </p:cNvPr>
          <p:cNvSpPr/>
          <p:nvPr/>
        </p:nvSpPr>
        <p:spPr>
          <a:xfrm>
            <a:off x="1181687" y="1732728"/>
            <a:ext cx="10847118" cy="3847207"/>
          </a:xfrm>
          <a:prstGeom prst="rect">
            <a:avLst/>
          </a:prstGeom>
        </p:spPr>
        <p:txBody>
          <a:bodyPr wrap="square">
            <a:spAutoFit/>
          </a:bodyPr>
          <a:lstStyle/>
          <a:p>
            <a:pPr algn="ctr"/>
            <a:r>
              <a:rPr lang="pt-BR" sz="2800" b="1" dirty="0"/>
              <a:t>COMO NUNCA ANTES </a:t>
            </a:r>
          </a:p>
          <a:p>
            <a:pPr algn="ctr"/>
            <a:endParaRPr lang="pt-BR" sz="2400" dirty="0"/>
          </a:p>
          <a:p>
            <a:pPr algn="ctr"/>
            <a:r>
              <a:rPr lang="pt-BR" sz="2400" dirty="0"/>
              <a:t>A grande obra do evangelho não deverá ser concluída com menor manifestação do poder de Deus do que a que marcou seu início. As profecias que se cumpriram no derramamento da chuva temporã, no início do evangelho, devem novamente se cumprir na chuva serôdia ao final (Eventos Finais, p. 203).</a:t>
            </a:r>
          </a:p>
          <a:p>
            <a:pPr algn="ctr"/>
            <a:endParaRPr lang="pt-BR" sz="2400" dirty="0"/>
          </a:p>
          <a:p>
            <a:pPr algn="ctr"/>
            <a:r>
              <a:rPr lang="pt-BR" sz="2400" dirty="0"/>
              <a:t>O poder que tão fortemente sacudiu o povo no movimento de 1844 se revelará novamente. A mensagem do terceiro anjo irá avante, não em voz baixa, mas num alto clamor (Testemunhos Para a Igreja, v. 5, p. 252).</a:t>
            </a:r>
          </a:p>
        </p:txBody>
      </p:sp>
    </p:spTree>
    <p:extLst>
      <p:ext uri="{BB962C8B-B14F-4D97-AF65-F5344CB8AC3E}">
        <p14:creationId xmlns:p14="http://schemas.microsoft.com/office/powerpoint/2010/main" val="1225948046"/>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788</Words>
  <Application>Microsoft Office PowerPoint</Application>
  <PresentationFormat>Widescreen</PresentationFormat>
  <Paragraphs>55</Paragraphs>
  <Slides>10</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10</vt:i4>
      </vt:variant>
    </vt:vector>
  </HeadingPairs>
  <TitlesOfParts>
    <vt:vector size="14"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SEMANA DE MORDOMIA 2019</dc:title>
  <dc:subject>SM-MORDOMIA</dc:subject>
  <dc:creator>Pr. MARCELO AUGUSTO DE CARVALHO</dc:creator>
  <cp:keywords>www.4tons.com.br</cp:keywords>
  <dc:description>COMÉRCIO PROIBIDO. USO PESSOAL</dc:description>
  <cp:lastModifiedBy>Rogerio Sena</cp:lastModifiedBy>
  <cp:revision>27</cp:revision>
  <dcterms:created xsi:type="dcterms:W3CDTF">2018-01-18T18:45:00Z</dcterms:created>
  <dcterms:modified xsi:type="dcterms:W3CDTF">2018-12-17T18:29:06Z</dcterms:modified>
  <cp:category>SM-SERMÕES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1046-10.2.0.5965</vt:lpwstr>
  </property>
</Properties>
</file>