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72" r:id="rId4"/>
    <p:sldId id="271" r:id="rId5"/>
    <p:sldId id="273" r:id="rId6"/>
    <p:sldId id="274" r:id="rId7"/>
    <p:sldId id="275" r:id="rId8"/>
    <p:sldId id="276" r:id="rId9"/>
    <p:sldId id="277" r:id="rId10"/>
    <p:sldId id="278" r:id="rId11"/>
    <p:sldId id="279" r:id="rId12"/>
    <p:sldId id="268" r:id="rId1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BEC6"/>
    <a:srgbClr val="D7B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0" autoAdjust="0"/>
    <p:restoredTop sz="94660"/>
  </p:normalViewPr>
  <p:slideViewPr>
    <p:cSldViewPr snapToGrid="0">
      <p:cViewPr varScale="1">
        <p:scale>
          <a:sx n="68" d="100"/>
          <a:sy n="68" d="100"/>
        </p:scale>
        <p:origin x="654" y="72"/>
      </p:cViewPr>
      <p:guideLst/>
    </p:cSldViewPr>
  </p:slideViewPr>
  <p:notesTextViewPr>
    <p:cViewPr>
      <p:scale>
        <a:sx n="1" d="1"/>
        <a:sy n="1" d="1"/>
      </p:scale>
      <p:origin x="0" y="0"/>
    </p:cViewPr>
  </p:notesTextViewPr>
  <p:notesViewPr>
    <p:cSldViewPr snapToGrid="0">
      <p:cViewPr varScale="1">
        <p:scale>
          <a:sx n="59" d="100"/>
          <a:sy n="59" d="100"/>
        </p:scale>
        <p:origin x="228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838200" y="365125"/>
            <a:ext cx="10515600" cy="58118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3" name="Espaço Reservado para Data 2"/>
          <p:cNvSpPr>
            <a:spLocks noGrp="1"/>
          </p:cNvSpPr>
          <p:nvPr>
            <p:ph type="dt" sz="half" idx="10"/>
          </p:nvPr>
        </p:nvSpPr>
        <p:spPr/>
        <p:txBody>
          <a:bodyPr/>
          <a:lstStyle/>
          <a:p>
            <a:fld id="{AC89BC54-1CDC-4473-9720-F58E1E464D2A}" type="datetimeFigureOut">
              <a:rPr lang="pt-BR" smtClean="0"/>
              <a:t>17/12/2018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AC89BC54-1CDC-4473-9720-F58E1E464D2A}" type="datetimeFigureOut">
              <a:rPr lang="pt-BR" smtClean="0"/>
              <a:t>17/12/2018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AC89BC54-1CDC-4473-9720-F58E1E464D2A}" type="datetimeFigureOut">
              <a:rPr lang="pt-BR" smtClean="0"/>
              <a:t>17/12/2018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AC89BC54-1CDC-4473-9720-F58E1E464D2A}" type="datetimeFigureOut">
              <a:rPr lang="pt-BR" smtClean="0"/>
              <a:t>17/12/2018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C89BC54-1CDC-4473-9720-F58E1E464D2A}" type="datetimeFigureOut">
              <a:rPr lang="pt-BR" smtClean="0"/>
              <a:t>17/12/2018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AC89BC54-1CDC-4473-9720-F58E1E464D2A}" type="datetimeFigureOut">
              <a:rPr lang="pt-BR" smtClean="0"/>
              <a:t>17/12/2018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682030-28A4-485C-A222-4952DDFF562A}"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maisrelevante.com.br/2018/12/baixar-slides-10-dias-oracao-2019-iasd.html"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9" y="5715"/>
            <a:ext cx="12179582" cy="6851015"/>
          </a:xfrm>
          <a:prstGeom prst="rect">
            <a:avLst/>
          </a:prstGeom>
        </p:spPr>
      </p:pic>
      <p:sp>
        <p:nvSpPr>
          <p:cNvPr id="5" name="Elipse 4"/>
          <p:cNvSpPr/>
          <p:nvPr/>
        </p:nvSpPr>
        <p:spPr>
          <a:xfrm>
            <a:off x="10862604" y="2749868"/>
            <a:ext cx="1179342" cy="1132816"/>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3200" b="1" dirty="0">
                <a:solidFill>
                  <a:schemeClr val="tx1">
                    <a:lumMod val="65000"/>
                    <a:lumOff val="35000"/>
                  </a:schemeClr>
                </a:solidFill>
              </a:rPr>
              <a:t>10</a:t>
            </a:r>
            <a:endParaRPr lang="pt-BR" altLang="en-US" sz="3600" b="1" dirty="0">
              <a:solidFill>
                <a:schemeClr val="tx1">
                  <a:lumMod val="65000"/>
                  <a:lumOff val="3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1400" b="1" dirty="0">
                <a:solidFill>
                  <a:schemeClr val="tx1"/>
                </a:solidFill>
              </a:rPr>
              <a:t>10</a:t>
            </a:r>
          </a:p>
        </p:txBody>
      </p:sp>
      <p:sp>
        <p:nvSpPr>
          <p:cNvPr id="4" name="Retângulo 3">
            <a:extLst>
              <a:ext uri="{FF2B5EF4-FFF2-40B4-BE49-F238E27FC236}">
                <a16:creationId xmlns:a16="http://schemas.microsoft.com/office/drawing/2014/main" id="{F0DCD3E5-354B-454E-97A1-4BA83E042469}"/>
              </a:ext>
            </a:extLst>
          </p:cNvPr>
          <p:cNvSpPr/>
          <p:nvPr/>
        </p:nvSpPr>
        <p:spPr>
          <a:xfrm>
            <a:off x="1181687" y="1732728"/>
            <a:ext cx="10847118" cy="3847207"/>
          </a:xfrm>
          <a:prstGeom prst="rect">
            <a:avLst/>
          </a:prstGeom>
        </p:spPr>
        <p:txBody>
          <a:bodyPr wrap="square">
            <a:spAutoFit/>
          </a:bodyPr>
          <a:lstStyle/>
          <a:p>
            <a:pPr algn="ctr"/>
            <a:r>
              <a:rPr lang="pt-BR" sz="2800" b="1" dirty="0"/>
              <a:t>O RETORNO DE CRISTO </a:t>
            </a:r>
          </a:p>
          <a:p>
            <a:pPr algn="ctr"/>
            <a:endParaRPr lang="pt-BR" sz="2400" dirty="0"/>
          </a:p>
          <a:p>
            <a:pPr algn="ctr"/>
            <a:r>
              <a:rPr lang="pt-BR" sz="2400" dirty="0"/>
              <a:t>O Senhor vem. Ouvimos os passos de um Deus que Se aproxima (Evangelismo, p. 219). Sobre a cabeça dos vencedores, Jesus colocará, com as próprias mãos, a coroa de glória. [...] Jesus abrirá amplamente os portais de pérola, e por eles entrarão as nações que observaram a verdade (Eventos Finais, p. 282). </a:t>
            </a:r>
          </a:p>
          <a:p>
            <a:pPr algn="ctr"/>
            <a:endParaRPr lang="pt-BR" sz="2400" dirty="0"/>
          </a:p>
          <a:p>
            <a:pPr algn="ctr"/>
            <a:r>
              <a:rPr lang="pt-BR" sz="2400" dirty="0"/>
              <a:t>Não haverá ninguém salvo no Céu com uma coroa sem estrelas. Se entrarmos lá, haverá alguém nas cortes da glória que encontrou entrada ali por nosso intermédio (Eventos Finais, p. 282).</a:t>
            </a:r>
          </a:p>
        </p:txBody>
      </p:sp>
    </p:spTree>
    <p:extLst>
      <p:ext uri="{BB962C8B-B14F-4D97-AF65-F5344CB8AC3E}">
        <p14:creationId xmlns:p14="http://schemas.microsoft.com/office/powerpoint/2010/main" val="2007522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1400" b="1" dirty="0">
                <a:solidFill>
                  <a:schemeClr val="tx1"/>
                </a:solidFill>
              </a:rPr>
              <a:t>10</a:t>
            </a:r>
          </a:p>
        </p:txBody>
      </p:sp>
      <p:sp>
        <p:nvSpPr>
          <p:cNvPr id="4" name="Retângulo 3">
            <a:extLst>
              <a:ext uri="{FF2B5EF4-FFF2-40B4-BE49-F238E27FC236}">
                <a16:creationId xmlns:a16="http://schemas.microsoft.com/office/drawing/2014/main" id="{F0DCD3E5-354B-454E-97A1-4BA83E042469}"/>
              </a:ext>
            </a:extLst>
          </p:cNvPr>
          <p:cNvSpPr/>
          <p:nvPr/>
        </p:nvSpPr>
        <p:spPr>
          <a:xfrm>
            <a:off x="1181687" y="2000014"/>
            <a:ext cx="10847118" cy="3785652"/>
          </a:xfrm>
          <a:prstGeom prst="rect">
            <a:avLst/>
          </a:prstGeom>
        </p:spPr>
        <p:txBody>
          <a:bodyPr wrap="square">
            <a:spAutoFit/>
          </a:bodyPr>
          <a:lstStyle/>
          <a:p>
            <a:pPr algn="ctr"/>
            <a:r>
              <a:rPr lang="pt-BR" sz="4000" dirty="0"/>
              <a:t>Quão glorioso será vê-Lo e receber as boas-vindas como remidos Seus! Por muito tempo temos esperado, mas nossa esperança não deve diminuir. Se apenas pudermos ver o Rei em Sua beleza, seremos para sempre benditos </a:t>
            </a:r>
          </a:p>
          <a:p>
            <a:pPr algn="ctr"/>
            <a:r>
              <a:rPr lang="pt-BR" sz="4000" dirty="0"/>
              <a:t>(Eventos Finais, p. 280).</a:t>
            </a:r>
          </a:p>
        </p:txBody>
      </p:sp>
    </p:spTree>
    <p:extLst>
      <p:ext uri="{BB962C8B-B14F-4D97-AF65-F5344CB8AC3E}">
        <p14:creationId xmlns:p14="http://schemas.microsoft.com/office/powerpoint/2010/main" val="2615438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1400" b="1" dirty="0">
                <a:solidFill>
                  <a:schemeClr val="tx1"/>
                </a:solidFill>
              </a:rPr>
              <a:t>10</a:t>
            </a:r>
          </a:p>
        </p:txBody>
      </p:sp>
      <p:sp>
        <p:nvSpPr>
          <p:cNvPr id="4" name="Retângulo arredondado 1">
            <a:hlinkClick r:id="rId3"/>
            <a:extLst>
              <a:ext uri="{FF2B5EF4-FFF2-40B4-BE49-F238E27FC236}">
                <a16:creationId xmlns:a16="http://schemas.microsoft.com/office/drawing/2014/main" id="{460BE2E6-F951-410D-982B-3DF5F8683425}"/>
              </a:ext>
            </a:extLst>
          </p:cNvPr>
          <p:cNvSpPr/>
          <p:nvPr/>
        </p:nvSpPr>
        <p:spPr>
          <a:xfrm>
            <a:off x="4558030" y="6260465"/>
            <a:ext cx="3076575" cy="40259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a:solidFill>
                  <a:schemeClr val="tx1">
                    <a:lumMod val="65000"/>
                    <a:lumOff val="35000"/>
                  </a:schemeClr>
                </a:solidFill>
              </a:rPr>
              <a:t>www.maisrelevante.com.br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1400" b="1" dirty="0">
                <a:solidFill>
                  <a:schemeClr val="tx1"/>
                </a:solidFill>
              </a:rPr>
              <a:t>10</a:t>
            </a:r>
          </a:p>
        </p:txBody>
      </p:sp>
      <p:sp>
        <p:nvSpPr>
          <p:cNvPr id="4" name="Retângulo 3">
            <a:extLst>
              <a:ext uri="{FF2B5EF4-FFF2-40B4-BE49-F238E27FC236}">
                <a16:creationId xmlns:a16="http://schemas.microsoft.com/office/drawing/2014/main" id="{F0DCD3E5-354B-454E-97A1-4BA83E042469}"/>
              </a:ext>
            </a:extLst>
          </p:cNvPr>
          <p:cNvSpPr/>
          <p:nvPr/>
        </p:nvSpPr>
        <p:spPr>
          <a:xfrm>
            <a:off x="1181687" y="1732728"/>
            <a:ext cx="10847118" cy="4401205"/>
          </a:xfrm>
          <a:prstGeom prst="rect">
            <a:avLst/>
          </a:prstGeom>
        </p:spPr>
        <p:txBody>
          <a:bodyPr wrap="square">
            <a:spAutoFit/>
          </a:bodyPr>
          <a:lstStyle/>
          <a:p>
            <a:pPr algn="ctr"/>
            <a:r>
              <a:rPr lang="pt-BR" sz="2800" b="1" dirty="0"/>
              <a:t>A VITÓRIA SE APROXIMA </a:t>
            </a:r>
          </a:p>
          <a:p>
            <a:pPr algn="ctr"/>
            <a:endParaRPr lang="pt-BR" sz="2800" dirty="0"/>
          </a:p>
          <a:p>
            <a:pPr algn="ctr"/>
            <a:r>
              <a:rPr lang="pt-BR" sz="2800" dirty="0"/>
              <a:t>O fim está perto, aproximando-se imperceptivelmente, como o silencioso aproximar de um ladrão à noite. </a:t>
            </a:r>
          </a:p>
          <a:p>
            <a:pPr algn="ctr"/>
            <a:endParaRPr lang="pt-BR" sz="2800" dirty="0"/>
          </a:p>
          <a:p>
            <a:pPr algn="ctr"/>
            <a:r>
              <a:rPr lang="pt-BR" sz="2800" dirty="0"/>
              <a:t>Conceda o Senhor que não fiquemos por mais tempo a dormir como fazem os outros, mas que vigiemos e sejamos sóbrios. A verdade há de em breve triunfar gloriosamente, e todos quantos agora escolhem ser cooperadores de Deus, com ela triunfarão. (Evangelismo, p. 692).</a:t>
            </a:r>
          </a:p>
          <a:p>
            <a:pPr algn="ctr"/>
            <a:endParaRPr lang="pt-BR" sz="2800" dirty="0"/>
          </a:p>
        </p:txBody>
      </p:sp>
      <p:sp>
        <p:nvSpPr>
          <p:cNvPr id="5" name="Retângulo 4">
            <a:extLst>
              <a:ext uri="{FF2B5EF4-FFF2-40B4-BE49-F238E27FC236}">
                <a16:creationId xmlns:a16="http://schemas.microsoft.com/office/drawing/2014/main" id="{24534C4F-C156-47B3-9CB1-120A7A440565}"/>
              </a:ext>
            </a:extLst>
          </p:cNvPr>
          <p:cNvSpPr/>
          <p:nvPr/>
        </p:nvSpPr>
        <p:spPr>
          <a:xfrm>
            <a:off x="5143584" y="15875"/>
            <a:ext cx="7047914" cy="6330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dirty="0">
                <a:solidFill>
                  <a:schemeClr val="tx1">
                    <a:lumMod val="65000"/>
                    <a:lumOff val="35000"/>
                  </a:schemeClr>
                </a:solidFill>
              </a:rPr>
              <a:t>TEMA 10 – RECOMPENSAS ETERNAS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1400" b="1" dirty="0">
                <a:solidFill>
                  <a:schemeClr val="tx1"/>
                </a:solidFill>
              </a:rPr>
              <a:t>10</a:t>
            </a:r>
          </a:p>
        </p:txBody>
      </p:sp>
      <p:sp>
        <p:nvSpPr>
          <p:cNvPr id="4" name="Retângulo 3">
            <a:extLst>
              <a:ext uri="{FF2B5EF4-FFF2-40B4-BE49-F238E27FC236}">
                <a16:creationId xmlns:a16="http://schemas.microsoft.com/office/drawing/2014/main" id="{F0DCD3E5-354B-454E-97A1-4BA83E042469}"/>
              </a:ext>
            </a:extLst>
          </p:cNvPr>
          <p:cNvSpPr/>
          <p:nvPr/>
        </p:nvSpPr>
        <p:spPr>
          <a:xfrm>
            <a:off x="1181687" y="1732728"/>
            <a:ext cx="10847118" cy="2677656"/>
          </a:xfrm>
          <a:prstGeom prst="rect">
            <a:avLst/>
          </a:prstGeom>
        </p:spPr>
        <p:txBody>
          <a:bodyPr wrap="square">
            <a:spAutoFit/>
          </a:bodyPr>
          <a:lstStyle/>
          <a:p>
            <a:pPr algn="ctr"/>
            <a:r>
              <a:rPr lang="pt-BR" sz="2800" b="1" dirty="0"/>
              <a:t>ATOS DE BENEFICÊNCIA </a:t>
            </a:r>
          </a:p>
          <a:p>
            <a:pPr algn="ctr"/>
            <a:endParaRPr lang="pt-BR" sz="2800" dirty="0"/>
          </a:p>
          <a:p>
            <a:pPr algn="ctr"/>
            <a:r>
              <a:rPr lang="pt-BR" sz="2800" dirty="0"/>
              <a:t>Cristo considera todo ato de misericórdia, de beneficência e de cuidadosa consideração para com o desafortunado, o cego, o coxo, o enfermo, a viúva e o órfão, como feito a Ele mesmo; essas obras são conservadas no registro celeste e hão de ser recompensadas. (Serviço Cristão, p. 268).</a:t>
            </a:r>
          </a:p>
        </p:txBody>
      </p:sp>
    </p:spTree>
    <p:extLst>
      <p:ext uri="{BB962C8B-B14F-4D97-AF65-F5344CB8AC3E}">
        <p14:creationId xmlns:p14="http://schemas.microsoft.com/office/powerpoint/2010/main" val="851137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1400" b="1" dirty="0">
                <a:solidFill>
                  <a:schemeClr val="tx1"/>
                </a:solidFill>
              </a:rPr>
              <a:t>10</a:t>
            </a:r>
          </a:p>
        </p:txBody>
      </p:sp>
      <p:sp>
        <p:nvSpPr>
          <p:cNvPr id="4" name="Retângulo 3">
            <a:extLst>
              <a:ext uri="{FF2B5EF4-FFF2-40B4-BE49-F238E27FC236}">
                <a16:creationId xmlns:a16="http://schemas.microsoft.com/office/drawing/2014/main" id="{F0DCD3E5-354B-454E-97A1-4BA83E042469}"/>
              </a:ext>
            </a:extLst>
          </p:cNvPr>
          <p:cNvSpPr/>
          <p:nvPr/>
        </p:nvSpPr>
        <p:spPr>
          <a:xfrm>
            <a:off x="1181687" y="1732728"/>
            <a:ext cx="10847118" cy="3847207"/>
          </a:xfrm>
          <a:prstGeom prst="rect">
            <a:avLst/>
          </a:prstGeom>
        </p:spPr>
        <p:txBody>
          <a:bodyPr wrap="square">
            <a:spAutoFit/>
          </a:bodyPr>
          <a:lstStyle/>
          <a:p>
            <a:pPr algn="ctr"/>
            <a:r>
              <a:rPr lang="pt-BR" sz="2800" b="1" dirty="0"/>
              <a:t>A RECOMPENSA DO SERVIÇO </a:t>
            </a:r>
          </a:p>
          <a:p>
            <a:pPr algn="ctr"/>
            <a:endParaRPr lang="pt-BR" sz="2400" dirty="0"/>
          </a:p>
          <a:p>
            <a:pPr algn="ctr"/>
            <a:r>
              <a:rPr lang="pt-BR" sz="2400" dirty="0"/>
              <a:t>Por mais breve que seja o nosso serviço, ou mais humilde nossa obra, se seguirmos a Cristo com fé singela, não seremos desapontados pela recompensa. Aquilo que o maior e mais sábio não pode alcançar, o mais fraco e humilde receberá. Os portões dourados do Céu não se abrem para os que se exaltam. </a:t>
            </a:r>
          </a:p>
          <a:p>
            <a:pPr algn="ctr"/>
            <a:endParaRPr lang="pt-BR" sz="2400" dirty="0"/>
          </a:p>
          <a:p>
            <a:pPr algn="ctr"/>
            <a:r>
              <a:rPr lang="pt-BR" sz="2400" dirty="0"/>
              <a:t>Não são erguidos para os de espírito altivo. Os portais eternos se abrirão ao trêmulo contato de uma criancinha. Abençoado será o galardão da graça para os que trabalharam para Deus com simplicidade de fé e amor. (Parábolas de Jesus, p. 404).</a:t>
            </a:r>
          </a:p>
        </p:txBody>
      </p:sp>
    </p:spTree>
    <p:extLst>
      <p:ext uri="{BB962C8B-B14F-4D97-AF65-F5344CB8AC3E}">
        <p14:creationId xmlns:p14="http://schemas.microsoft.com/office/powerpoint/2010/main" val="4153293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1400" b="1" dirty="0">
                <a:solidFill>
                  <a:schemeClr val="tx1"/>
                </a:solidFill>
              </a:rPr>
              <a:t>10</a:t>
            </a:r>
          </a:p>
        </p:txBody>
      </p:sp>
      <p:sp>
        <p:nvSpPr>
          <p:cNvPr id="4" name="Retângulo 3">
            <a:extLst>
              <a:ext uri="{FF2B5EF4-FFF2-40B4-BE49-F238E27FC236}">
                <a16:creationId xmlns:a16="http://schemas.microsoft.com/office/drawing/2014/main" id="{F0DCD3E5-354B-454E-97A1-4BA83E042469}"/>
              </a:ext>
            </a:extLst>
          </p:cNvPr>
          <p:cNvSpPr/>
          <p:nvPr/>
        </p:nvSpPr>
        <p:spPr>
          <a:xfrm>
            <a:off x="1181687" y="1732728"/>
            <a:ext cx="10847118" cy="4216539"/>
          </a:xfrm>
          <a:prstGeom prst="rect">
            <a:avLst/>
          </a:prstGeom>
        </p:spPr>
        <p:txBody>
          <a:bodyPr wrap="square">
            <a:spAutoFit/>
          </a:bodyPr>
          <a:lstStyle/>
          <a:p>
            <a:pPr algn="ctr"/>
            <a:r>
              <a:rPr lang="pt-BR" sz="2800" b="1" dirty="0"/>
              <a:t>FELICIDADE AGORA </a:t>
            </a:r>
          </a:p>
          <a:p>
            <a:pPr algn="ctr"/>
            <a:endParaRPr lang="pt-BR" sz="2400" dirty="0"/>
          </a:p>
          <a:p>
            <a:pPr algn="ctr"/>
            <a:r>
              <a:rPr lang="pt-BR" sz="2400" dirty="0"/>
              <a:t>Aqueles que devotam a existência a um ministério semelhante ao de Cristo sabem o que significa a verdadeira felicidade. Seus interesses e orações se estendem muito além de si mesmos. Eles próprios crescem à medida que procuram ajudar os outros (Testemunhos Para a Igreja, v. 9, p. 42).</a:t>
            </a:r>
          </a:p>
          <a:p>
            <a:pPr algn="ctr"/>
            <a:endParaRPr lang="pt-BR" sz="2400" dirty="0"/>
          </a:p>
          <a:p>
            <a:pPr algn="ctr"/>
            <a:r>
              <a:rPr lang="pt-BR" sz="2400" dirty="0"/>
              <a:t>O homem ou a mulher […] que trabalha para trazê-los ao redil do grande Pastor, ocupa-se numa bendita obra. […] Como enleva o pensamento de que, ao ser assim resgatada uma alma, há mais alegria no Céu do que por noventa e nove justos! (Serviço Cristão, p. 269).</a:t>
            </a:r>
          </a:p>
        </p:txBody>
      </p:sp>
    </p:spTree>
    <p:extLst>
      <p:ext uri="{BB962C8B-B14F-4D97-AF65-F5344CB8AC3E}">
        <p14:creationId xmlns:p14="http://schemas.microsoft.com/office/powerpoint/2010/main" val="2428102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1400" b="1" dirty="0">
                <a:solidFill>
                  <a:schemeClr val="tx1"/>
                </a:solidFill>
              </a:rPr>
              <a:t>10</a:t>
            </a:r>
          </a:p>
        </p:txBody>
      </p:sp>
      <p:sp>
        <p:nvSpPr>
          <p:cNvPr id="4" name="Retângulo 3">
            <a:extLst>
              <a:ext uri="{FF2B5EF4-FFF2-40B4-BE49-F238E27FC236}">
                <a16:creationId xmlns:a16="http://schemas.microsoft.com/office/drawing/2014/main" id="{F0DCD3E5-354B-454E-97A1-4BA83E042469}"/>
              </a:ext>
            </a:extLst>
          </p:cNvPr>
          <p:cNvSpPr/>
          <p:nvPr/>
        </p:nvSpPr>
        <p:spPr>
          <a:xfrm>
            <a:off x="1181687" y="1732728"/>
            <a:ext cx="10847118" cy="4585871"/>
          </a:xfrm>
          <a:prstGeom prst="rect">
            <a:avLst/>
          </a:prstGeom>
        </p:spPr>
        <p:txBody>
          <a:bodyPr wrap="square">
            <a:spAutoFit/>
          </a:bodyPr>
          <a:lstStyle/>
          <a:p>
            <a:pPr algn="ctr"/>
            <a:r>
              <a:rPr lang="pt-BR" sz="2800" b="1" dirty="0"/>
              <a:t>BOAS-VINDAS AO LAR ETERNO </a:t>
            </a:r>
          </a:p>
          <a:p>
            <a:pPr algn="ctr"/>
            <a:endParaRPr lang="pt-BR" sz="2400" dirty="0"/>
          </a:p>
          <a:p>
            <a:pPr algn="ctr"/>
            <a:r>
              <a:rPr lang="pt-BR" sz="2400" dirty="0"/>
              <a:t>Detenham-se no limiar da eternidade e escutem as alegres boas-vindas dadas àqueles que nesta vida cooperaram com Cristo, reputando como privilégio e honra sofrer por Sua causa. [...] Os remidos saúdam aqueles que os conduziram ao excelso Salvador. </a:t>
            </a:r>
          </a:p>
          <a:p>
            <a:pPr algn="ctr"/>
            <a:endParaRPr lang="pt-BR" sz="2400" dirty="0"/>
          </a:p>
          <a:p>
            <a:pPr algn="ctr"/>
            <a:r>
              <a:rPr lang="pt-BR" sz="2400" dirty="0"/>
              <a:t>Unem-se no louvor Daquele que morreu para que os seres humanos pudessem fruir a vida que se mede com a de Deus. A luta está terminada. Estão no fim todas as tribulações e contendas. Cânticos de vitória ecoam pelos Céus inteiros, enquanto os remidos permanecem em volta do trono de Deus. Todos entoam o alegre hino: “Digno é o Cordeiro, que foi morto” e que nos remiu para Deus. (</a:t>
            </a:r>
            <a:r>
              <a:rPr lang="pt-BR" sz="2400" dirty="0" err="1"/>
              <a:t>Ap</a:t>
            </a:r>
            <a:r>
              <a:rPr lang="pt-BR" sz="2400" dirty="0"/>
              <a:t> 5:12) </a:t>
            </a:r>
          </a:p>
          <a:p>
            <a:pPr algn="ctr"/>
            <a:r>
              <a:rPr lang="pt-BR" sz="2400" dirty="0"/>
              <a:t>(A Ciência do Bom Viver, p. 506, 507).</a:t>
            </a:r>
          </a:p>
        </p:txBody>
      </p:sp>
    </p:spTree>
    <p:extLst>
      <p:ext uri="{BB962C8B-B14F-4D97-AF65-F5344CB8AC3E}">
        <p14:creationId xmlns:p14="http://schemas.microsoft.com/office/powerpoint/2010/main" val="3744653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1400" b="1" dirty="0">
                <a:solidFill>
                  <a:schemeClr val="tx1"/>
                </a:solidFill>
              </a:rPr>
              <a:t>10</a:t>
            </a:r>
          </a:p>
        </p:txBody>
      </p:sp>
      <p:sp>
        <p:nvSpPr>
          <p:cNvPr id="4" name="Retângulo 3">
            <a:extLst>
              <a:ext uri="{FF2B5EF4-FFF2-40B4-BE49-F238E27FC236}">
                <a16:creationId xmlns:a16="http://schemas.microsoft.com/office/drawing/2014/main" id="{F0DCD3E5-354B-454E-97A1-4BA83E042469}"/>
              </a:ext>
            </a:extLst>
          </p:cNvPr>
          <p:cNvSpPr/>
          <p:nvPr/>
        </p:nvSpPr>
        <p:spPr>
          <a:xfrm>
            <a:off x="1181687" y="1732728"/>
            <a:ext cx="10847118" cy="3847207"/>
          </a:xfrm>
          <a:prstGeom prst="rect">
            <a:avLst/>
          </a:prstGeom>
        </p:spPr>
        <p:txBody>
          <a:bodyPr wrap="square">
            <a:spAutoFit/>
          </a:bodyPr>
          <a:lstStyle/>
          <a:p>
            <a:pPr algn="ctr"/>
            <a:r>
              <a:rPr lang="pt-BR" sz="2800" b="1" dirty="0"/>
              <a:t>ETERNA GRATIDÃO </a:t>
            </a:r>
          </a:p>
          <a:p>
            <a:pPr algn="ctr"/>
            <a:endParaRPr lang="pt-BR" sz="2400" dirty="0"/>
          </a:p>
          <a:p>
            <a:pPr algn="ctr"/>
            <a:r>
              <a:rPr lang="pt-BR" sz="2400" dirty="0"/>
              <a:t>Os remidos hão de encontrar e reconhecer aqueles cuja atenção encaminharam ao excelso Salvador. Que alegres conversas eles terão com essas pessoas! “Eu era pagão, em terras pagãs. </a:t>
            </a:r>
          </a:p>
          <a:p>
            <a:pPr algn="ctr"/>
            <a:endParaRPr lang="pt-BR" sz="2400" dirty="0"/>
          </a:p>
          <a:p>
            <a:pPr algn="ctr"/>
            <a:r>
              <a:rPr lang="pt-BR" sz="2400" dirty="0"/>
              <a:t>Deixaste teu lar confortável e vieste me ajudar a encontrar Jesus, e a crer Nele como único Deus verdadeiro. Destruí meus ídolos e adorei a Deus e agora O vejo face a face. Estou salvo, eternamente salvo, para ver perpetuamente Aquele a quem amo. (Obreiros Evangélicos, p. 518)</a:t>
            </a:r>
          </a:p>
        </p:txBody>
      </p:sp>
    </p:spTree>
    <p:extLst>
      <p:ext uri="{BB962C8B-B14F-4D97-AF65-F5344CB8AC3E}">
        <p14:creationId xmlns:p14="http://schemas.microsoft.com/office/powerpoint/2010/main" val="1752956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1400" b="1" dirty="0">
                <a:solidFill>
                  <a:schemeClr val="tx1"/>
                </a:solidFill>
              </a:rPr>
              <a:t>10</a:t>
            </a:r>
          </a:p>
        </p:txBody>
      </p:sp>
      <p:sp>
        <p:nvSpPr>
          <p:cNvPr id="4" name="Retângulo 3">
            <a:extLst>
              <a:ext uri="{FF2B5EF4-FFF2-40B4-BE49-F238E27FC236}">
                <a16:creationId xmlns:a16="http://schemas.microsoft.com/office/drawing/2014/main" id="{F0DCD3E5-354B-454E-97A1-4BA83E042469}"/>
              </a:ext>
            </a:extLst>
          </p:cNvPr>
          <p:cNvSpPr/>
          <p:nvPr/>
        </p:nvSpPr>
        <p:spPr>
          <a:xfrm>
            <a:off x="1181687" y="1732728"/>
            <a:ext cx="10847118" cy="4585871"/>
          </a:xfrm>
          <a:prstGeom prst="rect">
            <a:avLst/>
          </a:prstGeom>
        </p:spPr>
        <p:txBody>
          <a:bodyPr wrap="square">
            <a:spAutoFit/>
          </a:bodyPr>
          <a:lstStyle/>
          <a:p>
            <a:pPr algn="ctr"/>
            <a:r>
              <a:rPr lang="pt-BR" sz="2800" b="1" dirty="0"/>
              <a:t>A ALEGRIA DOS REENCONTROS </a:t>
            </a:r>
          </a:p>
          <a:p>
            <a:pPr algn="ctr"/>
            <a:endParaRPr lang="pt-BR" sz="2400" dirty="0"/>
          </a:p>
          <a:p>
            <a:pPr algn="ctr"/>
            <a:r>
              <a:rPr lang="pt-BR" sz="2400" dirty="0"/>
              <a:t>Que regozijo haverá quando esses remidos se encontrarem com os que se preocuparam em seu favor e os saudarem! E os que viveram, não para agradar a si mesmos, mas para ser uma bênção para os desafortunados que tão poucas bênçãos desfrutam – como lhes há de palpitar o coração satisfeito!</a:t>
            </a:r>
          </a:p>
          <a:p>
            <a:pPr algn="ctr"/>
            <a:endParaRPr lang="pt-BR" sz="2400" dirty="0"/>
          </a:p>
          <a:p>
            <a:pPr algn="ctr"/>
            <a:r>
              <a:rPr lang="pt-BR" sz="2400" dirty="0"/>
              <a:t> Eles compreenderão a promessa: “Serás bem-aventurado; porque eles não têm que </a:t>
            </a:r>
            <a:r>
              <a:rPr lang="pt-BR" sz="2400" dirty="0" err="1"/>
              <a:t>to</a:t>
            </a:r>
            <a:r>
              <a:rPr lang="pt-BR" sz="2400" dirty="0"/>
              <a:t> recompensar; mas recompensado te será na ressurreição dos justos” (</a:t>
            </a:r>
            <a:r>
              <a:rPr lang="pt-BR" sz="2400" dirty="0" err="1"/>
              <a:t>Lc</a:t>
            </a:r>
            <a:r>
              <a:rPr lang="pt-BR" sz="2400" dirty="0"/>
              <a:t> 14:14) (Obreiros Evangélicos, p. 519). Veremos no Céu os jovens a quem ajudamos, os que convidamos para nosso lar, a quem desviamos da tentação. Veremos seus rostos refletindo o brilho da glória de Deus. (Serviço Cristão, p. 273).</a:t>
            </a:r>
          </a:p>
        </p:txBody>
      </p:sp>
    </p:spTree>
    <p:extLst>
      <p:ext uri="{BB962C8B-B14F-4D97-AF65-F5344CB8AC3E}">
        <p14:creationId xmlns:p14="http://schemas.microsoft.com/office/powerpoint/2010/main" val="1851959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1400" b="1" dirty="0">
                <a:solidFill>
                  <a:schemeClr val="tx1"/>
                </a:solidFill>
              </a:rPr>
              <a:t>10</a:t>
            </a:r>
          </a:p>
        </p:txBody>
      </p:sp>
      <p:sp>
        <p:nvSpPr>
          <p:cNvPr id="4" name="Retângulo 3">
            <a:extLst>
              <a:ext uri="{FF2B5EF4-FFF2-40B4-BE49-F238E27FC236}">
                <a16:creationId xmlns:a16="http://schemas.microsoft.com/office/drawing/2014/main" id="{F0DCD3E5-354B-454E-97A1-4BA83E042469}"/>
              </a:ext>
            </a:extLst>
          </p:cNvPr>
          <p:cNvSpPr/>
          <p:nvPr/>
        </p:nvSpPr>
        <p:spPr>
          <a:xfrm>
            <a:off x="1181687" y="1732728"/>
            <a:ext cx="10847118" cy="3847207"/>
          </a:xfrm>
          <a:prstGeom prst="rect">
            <a:avLst/>
          </a:prstGeom>
        </p:spPr>
        <p:txBody>
          <a:bodyPr wrap="square">
            <a:spAutoFit/>
          </a:bodyPr>
          <a:lstStyle/>
          <a:p>
            <a:pPr algn="ctr"/>
            <a:r>
              <a:rPr lang="pt-BR" sz="2800" b="1" dirty="0"/>
              <a:t>A NOVA JERUSALÉM </a:t>
            </a:r>
          </a:p>
          <a:p>
            <a:pPr algn="ctr"/>
            <a:endParaRPr lang="pt-BR" sz="2400" dirty="0"/>
          </a:p>
          <a:p>
            <a:pPr algn="ctr"/>
            <a:r>
              <a:rPr lang="pt-BR" sz="2400" dirty="0"/>
              <a:t>A Nova Jerusalém é o nosso lugar de descanso. Não haverá tristeza na cidade de Deus. Jamais se ouvirão nela gemidos de pesar, nem lamentos por esperanças malogradas ou amizades desfeitas. Logo as vestes de tristeza serão transformadas em trajes nupciais. </a:t>
            </a:r>
          </a:p>
          <a:p>
            <a:pPr algn="ctr"/>
            <a:endParaRPr lang="pt-BR" sz="2400" dirty="0"/>
          </a:p>
          <a:p>
            <a:pPr algn="ctr"/>
            <a:r>
              <a:rPr lang="pt-BR" sz="2400" dirty="0"/>
              <a:t>Logo testemunharemos a coroação de nosso Rei. Aqueles cuja vida estiver escondida com Cristo, os que na Terra combateram o bom combate da fé, resplandecerão com a glória do Redentor no reino de Deus. (Vida e Ensinos, p. 236).</a:t>
            </a:r>
          </a:p>
        </p:txBody>
      </p:sp>
    </p:spTree>
    <p:extLst>
      <p:ext uri="{BB962C8B-B14F-4D97-AF65-F5344CB8AC3E}">
        <p14:creationId xmlns:p14="http://schemas.microsoft.com/office/powerpoint/2010/main" val="778233050"/>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1014</Words>
  <Application>Microsoft Office PowerPoint</Application>
  <PresentationFormat>Widescreen</PresentationFormat>
  <Paragraphs>60</Paragraphs>
  <Slides>12</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12</vt:i4>
      </vt:variant>
    </vt:vector>
  </HeadingPairs>
  <TitlesOfParts>
    <vt:vector size="16"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SEMANA DE MORDOMIA 2019</dc:title>
  <dc:subject>SM-MORDOMIA</dc:subject>
  <dc:creator>Pr. MARCELO AUGUSTO DE CARVALHO</dc:creator>
  <cp:keywords>www.4tons.com.br</cp:keywords>
  <dc:description>COMÉRCIO PROIBIDO. USO PESSOAL</dc:description>
  <cp:lastModifiedBy>Rogerio Sena</cp:lastModifiedBy>
  <cp:revision>29</cp:revision>
  <dcterms:created xsi:type="dcterms:W3CDTF">2018-01-18T18:45:00Z</dcterms:created>
  <dcterms:modified xsi:type="dcterms:W3CDTF">2018-12-17T18:29:44Z</dcterms:modified>
  <cp:category>SM-SERMÕES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1046-10.2.0.5965</vt:lpwstr>
  </property>
</Properties>
</file>